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8" r:id="rId2"/>
    <p:sldId id="275" r:id="rId3"/>
    <p:sldId id="276" r:id="rId4"/>
    <p:sldId id="259" r:id="rId5"/>
    <p:sldId id="262" r:id="rId6"/>
    <p:sldId id="272" r:id="rId7"/>
    <p:sldId id="263" r:id="rId8"/>
    <p:sldId id="278" r:id="rId9"/>
    <p:sldId id="265" r:id="rId10"/>
    <p:sldId id="277" r:id="rId11"/>
    <p:sldId id="261" r:id="rId12"/>
    <p:sldId id="267" r:id="rId13"/>
    <p:sldId id="268" r:id="rId14"/>
    <p:sldId id="269" r:id="rId15"/>
    <p:sldId id="271" r:id="rId16"/>
    <p:sldId id="270" r:id="rId17"/>
    <p:sldId id="273" r:id="rId1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54B3"/>
    <a:srgbClr val="9FB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A146B-4F13-4694-97B8-34F82983EBCF}" v="8" dt="2019-10-23T16:35:42.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59" autoAdjust="0"/>
  </p:normalViewPr>
  <p:slideViewPr>
    <p:cSldViewPr snapToGrid="0" snapToObjects="1">
      <p:cViewPr varScale="1">
        <p:scale>
          <a:sx n="99" d="100"/>
          <a:sy n="99" d="100"/>
        </p:scale>
        <p:origin x="51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3ED16-7E3B-4FF6-8BC2-11FD32526CB9}" type="doc">
      <dgm:prSet loTypeId="urn:microsoft.com/office/officeart/2005/8/layout/radial6" loCatId="cycle" qsTypeId="urn:microsoft.com/office/officeart/2005/8/quickstyle/3d2" qsCatId="3D" csTypeId="urn:microsoft.com/office/officeart/2005/8/colors/accent1_2" csCatId="accent1" phldr="1"/>
      <dgm:spPr/>
      <dgm:t>
        <a:bodyPr/>
        <a:lstStyle/>
        <a:p>
          <a:endParaRPr lang="en-US"/>
        </a:p>
      </dgm:t>
    </dgm:pt>
    <dgm:pt modelId="{67ED3865-0BBD-4423-BACA-E5AC32B6FE11}">
      <dgm:prSet phldrT="[Text]"/>
      <dgm:spPr/>
      <dgm:t>
        <a:bodyPr/>
        <a:lstStyle/>
        <a:p>
          <a:r>
            <a:rPr lang="en-US" dirty="0"/>
            <a:t>Power Up</a:t>
          </a:r>
        </a:p>
      </dgm:t>
    </dgm:pt>
    <dgm:pt modelId="{867F2B64-F3EA-4858-9F48-30527E660AE5}" type="parTrans" cxnId="{9B17F0C9-7282-413A-881F-49013CE61F9C}">
      <dgm:prSet/>
      <dgm:spPr/>
      <dgm:t>
        <a:bodyPr/>
        <a:lstStyle/>
        <a:p>
          <a:endParaRPr lang="en-US"/>
        </a:p>
      </dgm:t>
    </dgm:pt>
    <dgm:pt modelId="{2475E117-BF7E-4A49-A4A5-35C39BB4DCAC}" type="sibTrans" cxnId="{9B17F0C9-7282-413A-881F-49013CE61F9C}">
      <dgm:prSet/>
      <dgm:spPr/>
      <dgm:t>
        <a:bodyPr/>
        <a:lstStyle/>
        <a:p>
          <a:endParaRPr lang="en-US"/>
        </a:p>
      </dgm:t>
    </dgm:pt>
    <dgm:pt modelId="{AE88F7B2-8697-472A-97E8-51BB542728C2}">
      <dgm:prSet phldrT="[Text]"/>
      <dgm:spPr/>
      <dgm:t>
        <a:bodyPr/>
        <a:lstStyle/>
        <a:p>
          <a:r>
            <a:rPr lang="en-US" dirty="0"/>
            <a:t>Engaging</a:t>
          </a:r>
        </a:p>
      </dgm:t>
    </dgm:pt>
    <dgm:pt modelId="{D86AA4BE-5AAD-4639-A904-85BB27BC1AB9}" type="parTrans" cxnId="{27B6C405-2F76-45EC-B0CD-6F5C1D8D294B}">
      <dgm:prSet/>
      <dgm:spPr/>
      <dgm:t>
        <a:bodyPr/>
        <a:lstStyle/>
        <a:p>
          <a:endParaRPr lang="en-US"/>
        </a:p>
      </dgm:t>
    </dgm:pt>
    <dgm:pt modelId="{143A359E-52EF-4E65-AF9C-B96ED64A051D}" type="sibTrans" cxnId="{27B6C405-2F76-45EC-B0CD-6F5C1D8D294B}">
      <dgm:prSet/>
      <dgm:spPr/>
      <dgm:t>
        <a:bodyPr/>
        <a:lstStyle/>
        <a:p>
          <a:endParaRPr lang="en-US"/>
        </a:p>
      </dgm:t>
    </dgm:pt>
    <dgm:pt modelId="{A1E96B21-D7B1-44BD-A1E6-3EA18FB5AB20}">
      <dgm:prSet phldrT="[Text]"/>
      <dgm:spPr/>
      <dgm:t>
        <a:bodyPr/>
        <a:lstStyle/>
        <a:p>
          <a:r>
            <a:rPr lang="en-US" dirty="0"/>
            <a:t>Connects</a:t>
          </a:r>
        </a:p>
      </dgm:t>
    </dgm:pt>
    <dgm:pt modelId="{3A6B0E85-42AE-4476-82EA-8736ACAF8471}" type="parTrans" cxnId="{71F79C7C-BEB1-46AF-8A05-0CFC0F25F93D}">
      <dgm:prSet/>
      <dgm:spPr/>
      <dgm:t>
        <a:bodyPr/>
        <a:lstStyle/>
        <a:p>
          <a:endParaRPr lang="en-US"/>
        </a:p>
      </dgm:t>
    </dgm:pt>
    <dgm:pt modelId="{DE597B2F-745B-4EAC-ADC8-5BAF2CF3347D}" type="sibTrans" cxnId="{71F79C7C-BEB1-46AF-8A05-0CFC0F25F93D}">
      <dgm:prSet/>
      <dgm:spPr/>
      <dgm:t>
        <a:bodyPr/>
        <a:lstStyle/>
        <a:p>
          <a:endParaRPr lang="en-US"/>
        </a:p>
      </dgm:t>
    </dgm:pt>
    <dgm:pt modelId="{A81F3300-B178-4D50-A283-58F97AB9A0A0}">
      <dgm:prSet phldrT="[Text]"/>
      <dgm:spPr/>
      <dgm:t>
        <a:bodyPr/>
        <a:lstStyle/>
        <a:p>
          <a:r>
            <a:rPr lang="en-US" dirty="0"/>
            <a:t>Flows</a:t>
          </a:r>
        </a:p>
      </dgm:t>
    </dgm:pt>
    <dgm:pt modelId="{1F80E8D2-12D3-42CF-B73E-FA48435F555C}" type="parTrans" cxnId="{058B9FEC-0AED-4478-95AF-40544A1E56A7}">
      <dgm:prSet/>
      <dgm:spPr/>
      <dgm:t>
        <a:bodyPr/>
        <a:lstStyle/>
        <a:p>
          <a:endParaRPr lang="en-US"/>
        </a:p>
      </dgm:t>
    </dgm:pt>
    <dgm:pt modelId="{4C07B9E5-D443-4136-AAD7-E15DD9B74D75}" type="sibTrans" cxnId="{058B9FEC-0AED-4478-95AF-40544A1E56A7}">
      <dgm:prSet/>
      <dgm:spPr/>
      <dgm:t>
        <a:bodyPr/>
        <a:lstStyle/>
        <a:p>
          <a:endParaRPr lang="en-US"/>
        </a:p>
      </dgm:t>
    </dgm:pt>
    <dgm:pt modelId="{5DB4C62F-57A4-46E9-ABAA-6FA246079E01}">
      <dgm:prSet phldrT="[Text]"/>
      <dgm:spPr/>
      <dgm:t>
        <a:bodyPr/>
        <a:lstStyle/>
        <a:p>
          <a:r>
            <a:rPr lang="en-US" dirty="0"/>
            <a:t>Motivating</a:t>
          </a:r>
        </a:p>
      </dgm:t>
    </dgm:pt>
    <dgm:pt modelId="{210EBE1E-DEFD-438D-A6F3-C68C6FEA75D9}" type="parTrans" cxnId="{3EF40363-48FD-4B30-8B2C-989DF738A71F}">
      <dgm:prSet/>
      <dgm:spPr/>
      <dgm:t>
        <a:bodyPr/>
        <a:lstStyle/>
        <a:p>
          <a:endParaRPr lang="en-US"/>
        </a:p>
      </dgm:t>
    </dgm:pt>
    <dgm:pt modelId="{3A4F426D-3B69-4E81-A1E3-7DA6D8D57F56}" type="sibTrans" cxnId="{3EF40363-48FD-4B30-8B2C-989DF738A71F}">
      <dgm:prSet/>
      <dgm:spPr/>
      <dgm:t>
        <a:bodyPr/>
        <a:lstStyle/>
        <a:p>
          <a:endParaRPr lang="en-US"/>
        </a:p>
      </dgm:t>
    </dgm:pt>
    <dgm:pt modelId="{1FDC0C88-FEDA-4506-B4F6-ADBB28867470}" type="pres">
      <dgm:prSet presAssocID="{8653ED16-7E3B-4FF6-8BC2-11FD32526CB9}" presName="Name0" presStyleCnt="0">
        <dgm:presLayoutVars>
          <dgm:chMax val="1"/>
          <dgm:dir/>
          <dgm:animLvl val="ctr"/>
          <dgm:resizeHandles val="exact"/>
        </dgm:presLayoutVars>
      </dgm:prSet>
      <dgm:spPr/>
    </dgm:pt>
    <dgm:pt modelId="{65355ED2-509C-4EFA-9EEC-226B4341A16F}" type="pres">
      <dgm:prSet presAssocID="{67ED3865-0BBD-4423-BACA-E5AC32B6FE11}" presName="centerShape" presStyleLbl="node0" presStyleIdx="0" presStyleCnt="1"/>
      <dgm:spPr/>
    </dgm:pt>
    <dgm:pt modelId="{E2151457-C00D-4175-9803-DCCB25B07207}" type="pres">
      <dgm:prSet presAssocID="{AE88F7B2-8697-472A-97E8-51BB542728C2}" presName="node" presStyleLbl="node1" presStyleIdx="0" presStyleCnt="4">
        <dgm:presLayoutVars>
          <dgm:bulletEnabled val="1"/>
        </dgm:presLayoutVars>
      </dgm:prSet>
      <dgm:spPr/>
    </dgm:pt>
    <dgm:pt modelId="{16646A18-AB02-43B2-B581-E83105DB9B36}" type="pres">
      <dgm:prSet presAssocID="{AE88F7B2-8697-472A-97E8-51BB542728C2}" presName="dummy" presStyleCnt="0"/>
      <dgm:spPr/>
    </dgm:pt>
    <dgm:pt modelId="{94467690-0F86-4105-90A2-BA3D454E03B5}" type="pres">
      <dgm:prSet presAssocID="{143A359E-52EF-4E65-AF9C-B96ED64A051D}" presName="sibTrans" presStyleLbl="sibTrans2D1" presStyleIdx="0" presStyleCnt="4"/>
      <dgm:spPr/>
    </dgm:pt>
    <dgm:pt modelId="{89FA7759-E0ED-4450-965F-ACF8F1826CE1}" type="pres">
      <dgm:prSet presAssocID="{A1E96B21-D7B1-44BD-A1E6-3EA18FB5AB20}" presName="node" presStyleLbl="node1" presStyleIdx="1" presStyleCnt="4">
        <dgm:presLayoutVars>
          <dgm:bulletEnabled val="1"/>
        </dgm:presLayoutVars>
      </dgm:prSet>
      <dgm:spPr/>
    </dgm:pt>
    <dgm:pt modelId="{C8B70B0F-E2DE-4C9B-A989-8EFBF9BE7AC3}" type="pres">
      <dgm:prSet presAssocID="{A1E96B21-D7B1-44BD-A1E6-3EA18FB5AB20}" presName="dummy" presStyleCnt="0"/>
      <dgm:spPr/>
    </dgm:pt>
    <dgm:pt modelId="{41CB5BF1-3270-4BF5-816A-DBF2F342A615}" type="pres">
      <dgm:prSet presAssocID="{DE597B2F-745B-4EAC-ADC8-5BAF2CF3347D}" presName="sibTrans" presStyleLbl="sibTrans2D1" presStyleIdx="1" presStyleCnt="4"/>
      <dgm:spPr/>
    </dgm:pt>
    <dgm:pt modelId="{939B5E57-9C5B-46A2-A0EE-4F434D616032}" type="pres">
      <dgm:prSet presAssocID="{A81F3300-B178-4D50-A283-58F97AB9A0A0}" presName="node" presStyleLbl="node1" presStyleIdx="2" presStyleCnt="4">
        <dgm:presLayoutVars>
          <dgm:bulletEnabled val="1"/>
        </dgm:presLayoutVars>
      </dgm:prSet>
      <dgm:spPr/>
    </dgm:pt>
    <dgm:pt modelId="{9C40F544-78C6-4C9E-B8CB-AE20E5AA4F70}" type="pres">
      <dgm:prSet presAssocID="{A81F3300-B178-4D50-A283-58F97AB9A0A0}" presName="dummy" presStyleCnt="0"/>
      <dgm:spPr/>
    </dgm:pt>
    <dgm:pt modelId="{E24C532C-BD52-437A-8637-F3F8807A2559}" type="pres">
      <dgm:prSet presAssocID="{4C07B9E5-D443-4136-AAD7-E15DD9B74D75}" presName="sibTrans" presStyleLbl="sibTrans2D1" presStyleIdx="2" presStyleCnt="4"/>
      <dgm:spPr/>
    </dgm:pt>
    <dgm:pt modelId="{AC7B0C00-5BE8-4D91-A5B3-478A79237597}" type="pres">
      <dgm:prSet presAssocID="{5DB4C62F-57A4-46E9-ABAA-6FA246079E01}" presName="node" presStyleLbl="node1" presStyleIdx="3" presStyleCnt="4">
        <dgm:presLayoutVars>
          <dgm:bulletEnabled val="1"/>
        </dgm:presLayoutVars>
      </dgm:prSet>
      <dgm:spPr/>
    </dgm:pt>
    <dgm:pt modelId="{54BA04DB-E579-4A90-B6FB-66401D197519}" type="pres">
      <dgm:prSet presAssocID="{5DB4C62F-57A4-46E9-ABAA-6FA246079E01}" presName="dummy" presStyleCnt="0"/>
      <dgm:spPr/>
    </dgm:pt>
    <dgm:pt modelId="{0FF70A94-3D0C-474D-A881-2BAA85426B29}" type="pres">
      <dgm:prSet presAssocID="{3A4F426D-3B69-4E81-A1E3-7DA6D8D57F56}" presName="sibTrans" presStyleLbl="sibTrans2D1" presStyleIdx="3" presStyleCnt="4"/>
      <dgm:spPr/>
    </dgm:pt>
  </dgm:ptLst>
  <dgm:cxnLst>
    <dgm:cxn modelId="{27B6C405-2F76-45EC-B0CD-6F5C1D8D294B}" srcId="{67ED3865-0BBD-4423-BACA-E5AC32B6FE11}" destId="{AE88F7B2-8697-472A-97E8-51BB542728C2}" srcOrd="0" destOrd="0" parTransId="{D86AA4BE-5AAD-4639-A904-85BB27BC1AB9}" sibTransId="{143A359E-52EF-4E65-AF9C-B96ED64A051D}"/>
    <dgm:cxn modelId="{90B28538-8EBC-4496-8806-FBD38B2DE6B8}" type="presOf" srcId="{143A359E-52EF-4E65-AF9C-B96ED64A051D}" destId="{94467690-0F86-4105-90A2-BA3D454E03B5}" srcOrd="0" destOrd="0" presId="urn:microsoft.com/office/officeart/2005/8/layout/radial6"/>
    <dgm:cxn modelId="{2E7DB25C-3883-492C-A788-DFAE859539F4}" type="presOf" srcId="{5DB4C62F-57A4-46E9-ABAA-6FA246079E01}" destId="{AC7B0C00-5BE8-4D91-A5B3-478A79237597}" srcOrd="0" destOrd="0" presId="urn:microsoft.com/office/officeart/2005/8/layout/radial6"/>
    <dgm:cxn modelId="{3EF40363-48FD-4B30-8B2C-989DF738A71F}" srcId="{67ED3865-0BBD-4423-BACA-E5AC32B6FE11}" destId="{5DB4C62F-57A4-46E9-ABAA-6FA246079E01}" srcOrd="3" destOrd="0" parTransId="{210EBE1E-DEFD-438D-A6F3-C68C6FEA75D9}" sibTransId="{3A4F426D-3B69-4E81-A1E3-7DA6D8D57F56}"/>
    <dgm:cxn modelId="{4DD85D44-9629-496E-A150-CEB219611787}" type="presOf" srcId="{A1E96B21-D7B1-44BD-A1E6-3EA18FB5AB20}" destId="{89FA7759-E0ED-4450-965F-ACF8F1826CE1}" srcOrd="0" destOrd="0" presId="urn:microsoft.com/office/officeart/2005/8/layout/radial6"/>
    <dgm:cxn modelId="{C3E61A71-D1AE-46E1-82C4-55B0F295F269}" type="presOf" srcId="{8653ED16-7E3B-4FF6-8BC2-11FD32526CB9}" destId="{1FDC0C88-FEDA-4506-B4F6-ADBB28867470}" srcOrd="0" destOrd="0" presId="urn:microsoft.com/office/officeart/2005/8/layout/radial6"/>
    <dgm:cxn modelId="{71F79C7C-BEB1-46AF-8A05-0CFC0F25F93D}" srcId="{67ED3865-0BBD-4423-BACA-E5AC32B6FE11}" destId="{A1E96B21-D7B1-44BD-A1E6-3EA18FB5AB20}" srcOrd="1" destOrd="0" parTransId="{3A6B0E85-42AE-4476-82EA-8736ACAF8471}" sibTransId="{DE597B2F-745B-4EAC-ADC8-5BAF2CF3347D}"/>
    <dgm:cxn modelId="{9B17F0C9-7282-413A-881F-49013CE61F9C}" srcId="{8653ED16-7E3B-4FF6-8BC2-11FD32526CB9}" destId="{67ED3865-0BBD-4423-BACA-E5AC32B6FE11}" srcOrd="0" destOrd="0" parTransId="{867F2B64-F3EA-4858-9F48-30527E660AE5}" sibTransId="{2475E117-BF7E-4A49-A4A5-35C39BB4DCAC}"/>
    <dgm:cxn modelId="{53A974D9-AF71-4ED9-B29E-CE7A7933AC78}" type="presOf" srcId="{3A4F426D-3B69-4E81-A1E3-7DA6D8D57F56}" destId="{0FF70A94-3D0C-474D-A881-2BAA85426B29}" srcOrd="0" destOrd="0" presId="urn:microsoft.com/office/officeart/2005/8/layout/radial6"/>
    <dgm:cxn modelId="{E030D2DD-A805-450E-A924-CC9E2C4D95D8}" type="presOf" srcId="{67ED3865-0BBD-4423-BACA-E5AC32B6FE11}" destId="{65355ED2-509C-4EFA-9EEC-226B4341A16F}" srcOrd="0" destOrd="0" presId="urn:microsoft.com/office/officeart/2005/8/layout/radial6"/>
    <dgm:cxn modelId="{102724DF-70CB-411F-8AE1-324D9F682B2C}" type="presOf" srcId="{AE88F7B2-8697-472A-97E8-51BB542728C2}" destId="{E2151457-C00D-4175-9803-DCCB25B07207}" srcOrd="0" destOrd="0" presId="urn:microsoft.com/office/officeart/2005/8/layout/radial6"/>
    <dgm:cxn modelId="{0D5CADE4-FCBF-471B-8E67-DCC4806E2047}" type="presOf" srcId="{A81F3300-B178-4D50-A283-58F97AB9A0A0}" destId="{939B5E57-9C5B-46A2-A0EE-4F434D616032}" srcOrd="0" destOrd="0" presId="urn:microsoft.com/office/officeart/2005/8/layout/radial6"/>
    <dgm:cxn modelId="{12DDBAE6-6101-48A3-9D07-B480D7C46B91}" type="presOf" srcId="{4C07B9E5-D443-4136-AAD7-E15DD9B74D75}" destId="{E24C532C-BD52-437A-8637-F3F8807A2559}" srcOrd="0" destOrd="0" presId="urn:microsoft.com/office/officeart/2005/8/layout/radial6"/>
    <dgm:cxn modelId="{058B9FEC-0AED-4478-95AF-40544A1E56A7}" srcId="{67ED3865-0BBD-4423-BACA-E5AC32B6FE11}" destId="{A81F3300-B178-4D50-A283-58F97AB9A0A0}" srcOrd="2" destOrd="0" parTransId="{1F80E8D2-12D3-42CF-B73E-FA48435F555C}" sibTransId="{4C07B9E5-D443-4136-AAD7-E15DD9B74D75}"/>
    <dgm:cxn modelId="{EBC621FA-DC73-4B1D-8760-877098B91728}" type="presOf" srcId="{DE597B2F-745B-4EAC-ADC8-5BAF2CF3347D}" destId="{41CB5BF1-3270-4BF5-816A-DBF2F342A615}" srcOrd="0" destOrd="0" presId="urn:microsoft.com/office/officeart/2005/8/layout/radial6"/>
    <dgm:cxn modelId="{2072F0B0-ECA1-4714-9F41-B54767F9BB0D}" type="presParOf" srcId="{1FDC0C88-FEDA-4506-B4F6-ADBB28867470}" destId="{65355ED2-509C-4EFA-9EEC-226B4341A16F}" srcOrd="0" destOrd="0" presId="urn:microsoft.com/office/officeart/2005/8/layout/radial6"/>
    <dgm:cxn modelId="{57679212-8995-4C9B-8C45-2AFF47655B13}" type="presParOf" srcId="{1FDC0C88-FEDA-4506-B4F6-ADBB28867470}" destId="{E2151457-C00D-4175-9803-DCCB25B07207}" srcOrd="1" destOrd="0" presId="urn:microsoft.com/office/officeart/2005/8/layout/radial6"/>
    <dgm:cxn modelId="{96F15DF9-E0B5-4806-9A8C-5E8E3BD56EBE}" type="presParOf" srcId="{1FDC0C88-FEDA-4506-B4F6-ADBB28867470}" destId="{16646A18-AB02-43B2-B581-E83105DB9B36}" srcOrd="2" destOrd="0" presId="urn:microsoft.com/office/officeart/2005/8/layout/radial6"/>
    <dgm:cxn modelId="{4ABB939B-192A-4E7D-82A9-976155404F21}" type="presParOf" srcId="{1FDC0C88-FEDA-4506-B4F6-ADBB28867470}" destId="{94467690-0F86-4105-90A2-BA3D454E03B5}" srcOrd="3" destOrd="0" presId="urn:microsoft.com/office/officeart/2005/8/layout/radial6"/>
    <dgm:cxn modelId="{1D2A3102-5ECC-48A1-AC4A-3EC15CC22154}" type="presParOf" srcId="{1FDC0C88-FEDA-4506-B4F6-ADBB28867470}" destId="{89FA7759-E0ED-4450-965F-ACF8F1826CE1}" srcOrd="4" destOrd="0" presId="urn:microsoft.com/office/officeart/2005/8/layout/radial6"/>
    <dgm:cxn modelId="{C6D7343E-C267-4CC0-8FDE-89C4DBCAA762}" type="presParOf" srcId="{1FDC0C88-FEDA-4506-B4F6-ADBB28867470}" destId="{C8B70B0F-E2DE-4C9B-A989-8EFBF9BE7AC3}" srcOrd="5" destOrd="0" presId="urn:microsoft.com/office/officeart/2005/8/layout/radial6"/>
    <dgm:cxn modelId="{1EF95F27-A510-4EC7-A301-F4C9DA8AC2BE}" type="presParOf" srcId="{1FDC0C88-FEDA-4506-B4F6-ADBB28867470}" destId="{41CB5BF1-3270-4BF5-816A-DBF2F342A615}" srcOrd="6" destOrd="0" presId="urn:microsoft.com/office/officeart/2005/8/layout/radial6"/>
    <dgm:cxn modelId="{8942C0D7-358F-4D92-9215-32E0C5664EEE}" type="presParOf" srcId="{1FDC0C88-FEDA-4506-B4F6-ADBB28867470}" destId="{939B5E57-9C5B-46A2-A0EE-4F434D616032}" srcOrd="7" destOrd="0" presId="urn:microsoft.com/office/officeart/2005/8/layout/radial6"/>
    <dgm:cxn modelId="{0BAE44DF-DE59-48AD-B3B9-F484898D65A3}" type="presParOf" srcId="{1FDC0C88-FEDA-4506-B4F6-ADBB28867470}" destId="{9C40F544-78C6-4C9E-B8CB-AE20E5AA4F70}" srcOrd="8" destOrd="0" presId="urn:microsoft.com/office/officeart/2005/8/layout/radial6"/>
    <dgm:cxn modelId="{227A28F2-8E28-46BD-A92A-808A4C172403}" type="presParOf" srcId="{1FDC0C88-FEDA-4506-B4F6-ADBB28867470}" destId="{E24C532C-BD52-437A-8637-F3F8807A2559}" srcOrd="9" destOrd="0" presId="urn:microsoft.com/office/officeart/2005/8/layout/radial6"/>
    <dgm:cxn modelId="{19D65E7E-2BA7-43D9-A808-A52CE6AE5C2A}" type="presParOf" srcId="{1FDC0C88-FEDA-4506-B4F6-ADBB28867470}" destId="{AC7B0C00-5BE8-4D91-A5B3-478A79237597}" srcOrd="10" destOrd="0" presId="urn:microsoft.com/office/officeart/2005/8/layout/radial6"/>
    <dgm:cxn modelId="{81195157-87DC-4EF8-BF63-24EAA07B80D3}" type="presParOf" srcId="{1FDC0C88-FEDA-4506-B4F6-ADBB28867470}" destId="{54BA04DB-E579-4A90-B6FB-66401D197519}" srcOrd="11" destOrd="0" presId="urn:microsoft.com/office/officeart/2005/8/layout/radial6"/>
    <dgm:cxn modelId="{9021AB8C-DFEB-41EA-A026-0AD0E2CAA713}" type="presParOf" srcId="{1FDC0C88-FEDA-4506-B4F6-ADBB28867470}" destId="{0FF70A94-3D0C-474D-A881-2BAA85426B2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70A94-3D0C-474D-A881-2BAA85426B29}">
      <dsp:nvSpPr>
        <dsp:cNvPr id="0" name=""/>
        <dsp:cNvSpPr/>
      </dsp:nvSpPr>
      <dsp:spPr>
        <a:xfrm>
          <a:off x="2373658" y="521839"/>
          <a:ext cx="3482283" cy="3482283"/>
        </a:xfrm>
        <a:prstGeom prst="blockArc">
          <a:avLst>
            <a:gd name="adj1" fmla="val 10800000"/>
            <a:gd name="adj2" fmla="val 16200000"/>
            <a:gd name="adj3" fmla="val 4641"/>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24C532C-BD52-437A-8637-F3F8807A2559}">
      <dsp:nvSpPr>
        <dsp:cNvPr id="0" name=""/>
        <dsp:cNvSpPr/>
      </dsp:nvSpPr>
      <dsp:spPr>
        <a:xfrm>
          <a:off x="2373658" y="521839"/>
          <a:ext cx="3482283" cy="3482283"/>
        </a:xfrm>
        <a:prstGeom prst="blockArc">
          <a:avLst>
            <a:gd name="adj1" fmla="val 5400000"/>
            <a:gd name="adj2" fmla="val 10800000"/>
            <a:gd name="adj3" fmla="val 4641"/>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1CB5BF1-3270-4BF5-816A-DBF2F342A615}">
      <dsp:nvSpPr>
        <dsp:cNvPr id="0" name=""/>
        <dsp:cNvSpPr/>
      </dsp:nvSpPr>
      <dsp:spPr>
        <a:xfrm>
          <a:off x="2373658" y="521839"/>
          <a:ext cx="3482283" cy="3482283"/>
        </a:xfrm>
        <a:prstGeom prst="blockArc">
          <a:avLst>
            <a:gd name="adj1" fmla="val 0"/>
            <a:gd name="adj2" fmla="val 5400000"/>
            <a:gd name="adj3" fmla="val 4641"/>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4467690-0F86-4105-90A2-BA3D454E03B5}">
      <dsp:nvSpPr>
        <dsp:cNvPr id="0" name=""/>
        <dsp:cNvSpPr/>
      </dsp:nvSpPr>
      <dsp:spPr>
        <a:xfrm>
          <a:off x="2373658" y="521839"/>
          <a:ext cx="3482283" cy="3482283"/>
        </a:xfrm>
        <a:prstGeom prst="blockArc">
          <a:avLst>
            <a:gd name="adj1" fmla="val 16200000"/>
            <a:gd name="adj2" fmla="val 0"/>
            <a:gd name="adj3" fmla="val 4641"/>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5355ED2-509C-4EFA-9EEC-226B4341A16F}">
      <dsp:nvSpPr>
        <dsp:cNvPr id="0" name=""/>
        <dsp:cNvSpPr/>
      </dsp:nvSpPr>
      <dsp:spPr>
        <a:xfrm>
          <a:off x="3313137" y="1461318"/>
          <a:ext cx="1603325" cy="160332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Power Up</a:t>
          </a:r>
        </a:p>
      </dsp:txBody>
      <dsp:txXfrm>
        <a:off x="3547939" y="1696120"/>
        <a:ext cx="1133721" cy="1133721"/>
      </dsp:txXfrm>
    </dsp:sp>
    <dsp:sp modelId="{E2151457-C00D-4175-9803-DCCB25B07207}">
      <dsp:nvSpPr>
        <dsp:cNvPr id="0" name=""/>
        <dsp:cNvSpPr/>
      </dsp:nvSpPr>
      <dsp:spPr>
        <a:xfrm>
          <a:off x="3553636" y="1079"/>
          <a:ext cx="1122327" cy="11223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Engaging</a:t>
          </a:r>
        </a:p>
      </dsp:txBody>
      <dsp:txXfrm>
        <a:off x="3717997" y="165440"/>
        <a:ext cx="793605" cy="793605"/>
      </dsp:txXfrm>
    </dsp:sp>
    <dsp:sp modelId="{89FA7759-E0ED-4450-965F-ACF8F1826CE1}">
      <dsp:nvSpPr>
        <dsp:cNvPr id="0" name=""/>
        <dsp:cNvSpPr/>
      </dsp:nvSpPr>
      <dsp:spPr>
        <a:xfrm>
          <a:off x="5254373" y="1701817"/>
          <a:ext cx="1122327" cy="11223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Connects</a:t>
          </a:r>
        </a:p>
      </dsp:txBody>
      <dsp:txXfrm>
        <a:off x="5418734" y="1866178"/>
        <a:ext cx="793605" cy="793605"/>
      </dsp:txXfrm>
    </dsp:sp>
    <dsp:sp modelId="{939B5E57-9C5B-46A2-A0EE-4F434D616032}">
      <dsp:nvSpPr>
        <dsp:cNvPr id="0" name=""/>
        <dsp:cNvSpPr/>
      </dsp:nvSpPr>
      <dsp:spPr>
        <a:xfrm>
          <a:off x="3553636" y="3402555"/>
          <a:ext cx="1122327" cy="11223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Flows</a:t>
          </a:r>
        </a:p>
      </dsp:txBody>
      <dsp:txXfrm>
        <a:off x="3717997" y="3566916"/>
        <a:ext cx="793605" cy="793605"/>
      </dsp:txXfrm>
    </dsp:sp>
    <dsp:sp modelId="{AC7B0C00-5BE8-4D91-A5B3-478A79237597}">
      <dsp:nvSpPr>
        <dsp:cNvPr id="0" name=""/>
        <dsp:cNvSpPr/>
      </dsp:nvSpPr>
      <dsp:spPr>
        <a:xfrm>
          <a:off x="1852898" y="1701817"/>
          <a:ext cx="1122327" cy="11223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Motivating</a:t>
          </a:r>
        </a:p>
      </dsp:txBody>
      <dsp:txXfrm>
        <a:off x="2017259" y="1866178"/>
        <a:ext cx="793605" cy="79360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39" tIns="48320" rIns="96639" bIns="48320" rtlCol="0"/>
          <a:lstStyle>
            <a:lvl1pPr algn="r">
              <a:defRPr sz="1200"/>
            </a:lvl1pPr>
          </a:lstStyle>
          <a:p>
            <a:fld id="{207358B9-8168-40A1-BEBE-6FB163E09E7F}" type="datetimeFigureOut">
              <a:rPr lang="en-US" smtClean="0"/>
              <a:t>11/8/2019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9" tIns="48320" rIns="96639" bIns="483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39" tIns="48320" rIns="96639" bIns="48320" rtlCol="0" anchor="b"/>
          <a:lstStyle>
            <a:lvl1pPr algn="r">
              <a:defRPr sz="1200"/>
            </a:lvl1pPr>
          </a:lstStyle>
          <a:p>
            <a:fld id="{B230F241-C459-4A00-A6FC-032851E7FA3A}" type="slidenum">
              <a:rPr lang="en-US" smtClean="0"/>
              <a:t>‹#›</a:t>
            </a:fld>
            <a:endParaRPr lang="en-US"/>
          </a:p>
        </p:txBody>
      </p:sp>
    </p:spTree>
    <p:extLst>
      <p:ext uri="{BB962C8B-B14F-4D97-AF65-F5344CB8AC3E}">
        <p14:creationId xmlns:p14="http://schemas.microsoft.com/office/powerpoint/2010/main" val="159728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a:t>
            </a:fld>
            <a:endParaRPr lang="en-US"/>
          </a:p>
        </p:txBody>
      </p:sp>
    </p:spTree>
    <p:extLst>
      <p:ext uri="{BB962C8B-B14F-4D97-AF65-F5344CB8AC3E}">
        <p14:creationId xmlns:p14="http://schemas.microsoft.com/office/powerpoint/2010/main" val="292321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Using Release Condition for Adaptive Learning Path</a:t>
            </a:r>
          </a:p>
          <a:p>
            <a:r>
              <a:rPr lang="en-US" b="1" dirty="0"/>
              <a:t>	How-to: Conditions- examples for Quizzes/Dropbox</a:t>
            </a:r>
          </a:p>
          <a:p>
            <a:r>
              <a:rPr lang="en-US" dirty="0"/>
              <a:t> </a:t>
            </a:r>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10</a:t>
            </a:fld>
            <a:endParaRPr lang="en-US"/>
          </a:p>
        </p:txBody>
      </p:sp>
    </p:spTree>
    <p:extLst>
      <p:ext uri="{BB962C8B-B14F-4D97-AF65-F5344CB8AC3E}">
        <p14:creationId xmlns:p14="http://schemas.microsoft.com/office/powerpoint/2010/main" val="356579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is because of working memory, which is where we manipulate information, it holds a limited amount of information</a:t>
            </a:r>
          </a:p>
          <a:p>
            <a:r>
              <a:rPr lang="en-US" dirty="0"/>
              <a:t> </a:t>
            </a:r>
          </a:p>
          <a:p>
            <a:r>
              <a:rPr lang="en-US" dirty="0"/>
              <a:t>Show welcome video for Excel or Access – INFS2200</a:t>
            </a:r>
          </a:p>
          <a:p>
            <a:pPr defTabSz="966387"/>
            <a:r>
              <a:rPr lang="en-US" b="1" dirty="0"/>
              <a:t>One Button Studio +</a:t>
            </a:r>
          </a:p>
          <a:p>
            <a:r>
              <a:rPr lang="en-US" b="1" dirty="0"/>
              <a:t>1BS+ Tips Hand-out</a:t>
            </a:r>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11</a:t>
            </a:fld>
            <a:endParaRPr lang="en-US"/>
          </a:p>
        </p:txBody>
      </p:sp>
    </p:spTree>
    <p:extLst>
      <p:ext uri="{BB962C8B-B14F-4D97-AF65-F5344CB8AC3E}">
        <p14:creationId xmlns:p14="http://schemas.microsoft.com/office/powerpoint/2010/main" val="238234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most Lynda videos are short,</a:t>
            </a:r>
          </a:p>
          <a:p>
            <a:r>
              <a:rPr lang="en-US" b="1" dirty="0"/>
              <a:t>complete course is divided into many short videos, why?</a:t>
            </a:r>
          </a:p>
          <a:p>
            <a:r>
              <a:rPr lang="en-US" b="1" dirty="0"/>
              <a:t>The reason is because of working memory, which is where we manipulate information, it holds a limited amount of information at one time.</a:t>
            </a:r>
          </a:p>
          <a:p>
            <a:r>
              <a:rPr lang="en-US" b="1" dirty="0"/>
              <a:t>* * *  * Segway to Other examples of video usage to support learning * * * *</a:t>
            </a:r>
            <a:endParaRPr lang="en-US" dirty="0"/>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12</a:t>
            </a:fld>
            <a:endParaRPr lang="en-US"/>
          </a:p>
        </p:txBody>
      </p:sp>
    </p:spTree>
    <p:extLst>
      <p:ext uri="{BB962C8B-B14F-4D97-AF65-F5344CB8AC3E}">
        <p14:creationId xmlns:p14="http://schemas.microsoft.com/office/powerpoint/2010/main" val="214128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One final example to use Videos in class is …. </a:t>
            </a:r>
          </a:p>
          <a:p>
            <a:r>
              <a:rPr lang="en-US" b="1" dirty="0"/>
              <a:t>* * *  * Segway to Video Quiz * * * *</a:t>
            </a:r>
            <a:endParaRPr lang="en-US" dirty="0"/>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13</a:t>
            </a:fld>
            <a:endParaRPr lang="en-US"/>
          </a:p>
        </p:txBody>
      </p:sp>
    </p:spTree>
    <p:extLst>
      <p:ext uri="{BB962C8B-B14F-4D97-AF65-F5344CB8AC3E}">
        <p14:creationId xmlns:p14="http://schemas.microsoft.com/office/powerpoint/2010/main" val="4003921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Panopto video and quiz</a:t>
            </a:r>
          </a:p>
          <a:p>
            <a:r>
              <a:rPr lang="en-US" b="1" dirty="0"/>
              <a:t>Fin 3050/01.3 Types of Risk</a:t>
            </a:r>
          </a:p>
          <a:p>
            <a:r>
              <a:rPr lang="en-US" dirty="0"/>
              <a:t>How to add a quiz to Video</a:t>
            </a:r>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14</a:t>
            </a:fld>
            <a:endParaRPr lang="en-US"/>
          </a:p>
        </p:txBody>
      </p:sp>
    </p:spTree>
    <p:extLst>
      <p:ext uri="{BB962C8B-B14F-4D97-AF65-F5344CB8AC3E}">
        <p14:creationId xmlns:p14="http://schemas.microsoft.com/office/powerpoint/2010/main" val="311991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How-to: YouTube captioning</a:t>
            </a:r>
          </a:p>
          <a:p>
            <a:r>
              <a:rPr lang="en-US" dirty="0"/>
              <a:t>Steps to create captions with </a:t>
            </a:r>
            <a:r>
              <a:rPr lang="en-US" dirty="0" err="1"/>
              <a:t>youtube</a:t>
            </a:r>
            <a:r>
              <a:rPr lang="en-US" dirty="0"/>
              <a:t> and upload to Panopto</a:t>
            </a:r>
          </a:p>
          <a:p>
            <a:r>
              <a:rPr lang="en-US" dirty="0"/>
              <a:t> </a:t>
            </a:r>
          </a:p>
          <a:p>
            <a:r>
              <a:rPr lang="en-US" b="1" dirty="0"/>
              <a:t>* * * * Segway to Usage Stats * * * *</a:t>
            </a:r>
            <a:endParaRPr lang="en-US" dirty="0"/>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15</a:t>
            </a:fld>
            <a:endParaRPr lang="en-US"/>
          </a:p>
        </p:txBody>
      </p:sp>
    </p:spTree>
    <p:extLst>
      <p:ext uri="{BB962C8B-B14F-4D97-AF65-F5344CB8AC3E}">
        <p14:creationId xmlns:p14="http://schemas.microsoft.com/office/powerpoint/2010/main" val="49837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Panopto  - Everything – Stats icon – Last 30 days – 10/6</a:t>
            </a:r>
          </a:p>
          <a:p>
            <a:r>
              <a:rPr lang="en-US" b="1" dirty="0"/>
              <a:t>Change to Last 90 Days</a:t>
            </a:r>
          </a:p>
          <a:p>
            <a:r>
              <a:rPr lang="en-US" b="1" dirty="0"/>
              <a:t>System – point to minutes delivered </a:t>
            </a:r>
          </a:p>
          <a:p>
            <a:r>
              <a:rPr lang="en-US" b="1" dirty="0"/>
              <a:t>Economic Principles – Top Sessions – See All</a:t>
            </a:r>
          </a:p>
          <a:p>
            <a:r>
              <a:rPr lang="en-US" b="1" dirty="0"/>
              <a:t>Users- d2l\</a:t>
            </a:r>
            <a:r>
              <a:rPr lang="en-US" b="1" dirty="0" err="1"/>
              <a:t>mkorzan</a:t>
            </a:r>
            <a:r>
              <a:rPr lang="en-US" b="1" dirty="0"/>
              <a:t> – INFS4950</a:t>
            </a:r>
          </a:p>
          <a:p>
            <a:r>
              <a:rPr lang="en-US" b="1" dirty="0"/>
              <a:t>D2l\</a:t>
            </a:r>
            <a:r>
              <a:rPr lang="en-US" b="1" dirty="0" err="1"/>
              <a:t>Lwdaniel</a:t>
            </a:r>
            <a:r>
              <a:rPr lang="en-US" b="1" dirty="0"/>
              <a:t> – BLAW3400 – Deception </a:t>
            </a:r>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16</a:t>
            </a:fld>
            <a:endParaRPr lang="en-US"/>
          </a:p>
        </p:txBody>
      </p:sp>
    </p:spTree>
    <p:extLst>
      <p:ext uri="{BB962C8B-B14F-4D97-AF65-F5344CB8AC3E}">
        <p14:creationId xmlns:p14="http://schemas.microsoft.com/office/powerpoint/2010/main" val="1742718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30F241-C459-4A00-A6FC-032851E7FA3A}" type="slidenum">
              <a:rPr lang="en-US" smtClean="0"/>
              <a:t>17</a:t>
            </a:fld>
            <a:endParaRPr lang="en-US"/>
          </a:p>
        </p:txBody>
      </p:sp>
    </p:spTree>
    <p:extLst>
      <p:ext uri="{BB962C8B-B14F-4D97-AF65-F5344CB8AC3E}">
        <p14:creationId xmlns:p14="http://schemas.microsoft.com/office/powerpoint/2010/main" val="45455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name this place</a:t>
            </a:r>
          </a:p>
        </p:txBody>
      </p:sp>
      <p:sp>
        <p:nvSpPr>
          <p:cNvPr id="4" name="Slide Number Placeholder 3"/>
          <p:cNvSpPr>
            <a:spLocks noGrp="1"/>
          </p:cNvSpPr>
          <p:nvPr>
            <p:ph type="sldNum" sz="quarter" idx="5"/>
          </p:nvPr>
        </p:nvSpPr>
        <p:spPr/>
        <p:txBody>
          <a:bodyPr/>
          <a:lstStyle/>
          <a:p>
            <a:fld id="{B230F241-C459-4A00-A6FC-032851E7FA3A}" type="slidenum">
              <a:rPr lang="en-US" smtClean="0"/>
              <a:t>2</a:t>
            </a:fld>
            <a:endParaRPr lang="en-US"/>
          </a:p>
        </p:txBody>
      </p:sp>
    </p:spTree>
    <p:extLst>
      <p:ext uri="{BB962C8B-B14F-4D97-AF65-F5344CB8AC3E}">
        <p14:creationId xmlns:p14="http://schemas.microsoft.com/office/powerpoint/2010/main" val="214719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87"/>
            <a:r>
              <a:rPr lang="en-US" b="1" dirty="0"/>
              <a:t>We want you to Power Up your D2L classes. What do we mean by that?</a:t>
            </a:r>
            <a:endParaRPr lang="en-US" dirty="0"/>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3</a:t>
            </a:fld>
            <a:endParaRPr lang="en-US"/>
          </a:p>
        </p:txBody>
      </p:sp>
    </p:spTree>
    <p:extLst>
      <p:ext uri="{BB962C8B-B14F-4D97-AF65-F5344CB8AC3E}">
        <p14:creationId xmlns:p14="http://schemas.microsoft.com/office/powerpoint/2010/main" val="2273493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want our classes to have content that is easy to follow, engaging, and motivating to the students, helps them connect with the concepts and applies to their professional lives. </a:t>
            </a:r>
          </a:p>
          <a:p>
            <a:r>
              <a:rPr lang="en-US" dirty="0"/>
              <a:t> </a:t>
            </a:r>
          </a:p>
          <a:p>
            <a:r>
              <a:rPr lang="en-US" dirty="0"/>
              <a:t>Today we will have the opportunity to learn about various D2L features and tools that you can apply to your classes. What is even better, will learn directly from faculty members who are already using these features in their classes.</a:t>
            </a:r>
          </a:p>
          <a:p>
            <a:r>
              <a:rPr lang="en-US" dirty="0"/>
              <a:t> </a:t>
            </a:r>
          </a:p>
          <a:p>
            <a:r>
              <a:rPr lang="en-US" b="1" dirty="0"/>
              <a:t>What we learn today can be used in both online and blended classes!</a:t>
            </a:r>
            <a:endParaRPr lang="en-US" dirty="0"/>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4</a:t>
            </a:fld>
            <a:endParaRPr lang="en-US"/>
          </a:p>
        </p:txBody>
      </p:sp>
    </p:spTree>
    <p:extLst>
      <p:ext uri="{BB962C8B-B14F-4D97-AF65-F5344CB8AC3E}">
        <p14:creationId xmlns:p14="http://schemas.microsoft.com/office/powerpoint/2010/main" val="11946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a:t>
            </a:r>
            <a:r>
              <a:rPr lang="en-US" dirty="0"/>
              <a:t>:</a:t>
            </a:r>
          </a:p>
          <a:p>
            <a:r>
              <a:rPr lang="en-US" b="1" dirty="0"/>
              <a:t>What are you doing right now when creating your D2L content?</a:t>
            </a:r>
            <a:endParaRPr lang="en-US" dirty="0"/>
          </a:p>
          <a:p>
            <a:endParaRPr lang="en-US" dirty="0"/>
          </a:p>
          <a:p>
            <a:r>
              <a:rPr lang="en-US" dirty="0"/>
              <a:t>The good news is that we all can Power Up our D2L classes by using the resources we have available.</a:t>
            </a:r>
          </a:p>
          <a:p>
            <a:r>
              <a:rPr lang="en-US" dirty="0"/>
              <a:t>At the college level, we have several resources available. Today we will see how some of our faculty are using those resources.</a:t>
            </a:r>
          </a:p>
          <a:p>
            <a:r>
              <a:rPr lang="en-US" dirty="0"/>
              <a:t> </a:t>
            </a:r>
          </a:p>
          <a:p>
            <a:r>
              <a:rPr lang="en-US" dirty="0"/>
              <a:t>At the university level, there are resources to help you design the content of your D2L classes. If you teach online courses, you can contact the University College</a:t>
            </a:r>
          </a:p>
          <a:p>
            <a:r>
              <a:rPr lang="en-US" b="1" dirty="0"/>
              <a:t>**** Segway to UC ****</a:t>
            </a:r>
            <a:endParaRPr lang="en-US" dirty="0"/>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5</a:t>
            </a:fld>
            <a:endParaRPr lang="en-US"/>
          </a:p>
        </p:txBody>
      </p:sp>
    </p:spTree>
    <p:extLst>
      <p:ext uri="{BB962C8B-B14F-4D97-AF65-F5344CB8AC3E}">
        <p14:creationId xmlns:p14="http://schemas.microsoft.com/office/powerpoint/2010/main" val="207291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 * Segway to ID – Design Matters * * *</a:t>
            </a:r>
          </a:p>
        </p:txBody>
      </p:sp>
      <p:sp>
        <p:nvSpPr>
          <p:cNvPr id="4" name="Slide Number Placeholder 3"/>
          <p:cNvSpPr>
            <a:spLocks noGrp="1"/>
          </p:cNvSpPr>
          <p:nvPr>
            <p:ph type="sldNum" sz="quarter" idx="5"/>
          </p:nvPr>
        </p:nvSpPr>
        <p:spPr/>
        <p:txBody>
          <a:bodyPr/>
          <a:lstStyle/>
          <a:p>
            <a:fld id="{B230F241-C459-4A00-A6FC-032851E7FA3A}" type="slidenum">
              <a:rPr lang="en-US" smtClean="0"/>
              <a:t>6</a:t>
            </a:fld>
            <a:endParaRPr lang="en-US"/>
          </a:p>
        </p:txBody>
      </p:sp>
    </p:spTree>
    <p:extLst>
      <p:ext uri="{BB962C8B-B14F-4D97-AF65-F5344CB8AC3E}">
        <p14:creationId xmlns:p14="http://schemas.microsoft.com/office/powerpoint/2010/main" val="3183238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 * Segway to student engagement and D2L features * * *</a:t>
            </a:r>
          </a:p>
        </p:txBody>
      </p:sp>
      <p:sp>
        <p:nvSpPr>
          <p:cNvPr id="4" name="Slide Number Placeholder 3"/>
          <p:cNvSpPr>
            <a:spLocks noGrp="1"/>
          </p:cNvSpPr>
          <p:nvPr>
            <p:ph type="sldNum" sz="quarter" idx="5"/>
          </p:nvPr>
        </p:nvSpPr>
        <p:spPr/>
        <p:txBody>
          <a:bodyPr/>
          <a:lstStyle/>
          <a:p>
            <a:fld id="{B230F241-C459-4A00-A6FC-032851E7FA3A}" type="slidenum">
              <a:rPr lang="en-US" smtClean="0"/>
              <a:t>7</a:t>
            </a:fld>
            <a:endParaRPr lang="en-US"/>
          </a:p>
        </p:txBody>
      </p:sp>
    </p:spTree>
    <p:extLst>
      <p:ext uri="{BB962C8B-B14F-4D97-AF65-F5344CB8AC3E}">
        <p14:creationId xmlns:p14="http://schemas.microsoft.com/office/powerpoint/2010/main" val="237452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D2L Features to increase participation and engagement</a:t>
            </a:r>
          </a:p>
          <a:p>
            <a:r>
              <a:rPr lang="en-US" dirty="0"/>
              <a:t>	</a:t>
            </a:r>
            <a:r>
              <a:rPr lang="en-US" b="1" dirty="0"/>
              <a:t>How-to: Intelligent Agents </a:t>
            </a:r>
          </a:p>
          <a:p>
            <a:r>
              <a:rPr lang="en-US" b="1" dirty="0"/>
              <a:t>	Notifications </a:t>
            </a:r>
          </a:p>
          <a:p>
            <a:r>
              <a:rPr lang="en-US" b="1" i="1" dirty="0"/>
              <a:t>	Brightspace Pulse (app)</a:t>
            </a:r>
            <a:r>
              <a:rPr lang="en-US" b="1" dirty="0"/>
              <a:t> </a:t>
            </a:r>
          </a:p>
          <a:p>
            <a:r>
              <a:rPr lang="en-US" dirty="0"/>
              <a:t>	</a:t>
            </a:r>
          </a:p>
          <a:p>
            <a:r>
              <a:rPr lang="en-US" dirty="0"/>
              <a:t> </a:t>
            </a:r>
          </a:p>
          <a:p>
            <a:endParaRPr lang="en-US" dirty="0"/>
          </a:p>
        </p:txBody>
      </p:sp>
      <p:sp>
        <p:nvSpPr>
          <p:cNvPr id="4" name="Slide Number Placeholder 3"/>
          <p:cNvSpPr>
            <a:spLocks noGrp="1"/>
          </p:cNvSpPr>
          <p:nvPr>
            <p:ph type="sldNum" sz="quarter" idx="5"/>
          </p:nvPr>
        </p:nvSpPr>
        <p:spPr/>
        <p:txBody>
          <a:bodyPr/>
          <a:lstStyle/>
          <a:p>
            <a:fld id="{B230F241-C459-4A00-A6FC-032851E7FA3A}" type="slidenum">
              <a:rPr lang="en-US" smtClean="0"/>
              <a:t>8</a:t>
            </a:fld>
            <a:endParaRPr lang="en-US"/>
          </a:p>
        </p:txBody>
      </p:sp>
    </p:spTree>
    <p:extLst>
      <p:ext uri="{BB962C8B-B14F-4D97-AF65-F5344CB8AC3E}">
        <p14:creationId xmlns:p14="http://schemas.microsoft.com/office/powerpoint/2010/main" val="308423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Show INFS-3200-D01 Discussions</a:t>
            </a:r>
          </a:p>
        </p:txBody>
      </p:sp>
      <p:sp>
        <p:nvSpPr>
          <p:cNvPr id="4" name="Slide Number Placeholder 3"/>
          <p:cNvSpPr>
            <a:spLocks noGrp="1"/>
          </p:cNvSpPr>
          <p:nvPr>
            <p:ph type="sldNum" sz="quarter" idx="5"/>
          </p:nvPr>
        </p:nvSpPr>
        <p:spPr/>
        <p:txBody>
          <a:bodyPr/>
          <a:lstStyle/>
          <a:p>
            <a:fld id="{B230F241-C459-4A00-A6FC-032851E7FA3A}" type="slidenum">
              <a:rPr lang="en-US" smtClean="0"/>
              <a:t>9</a:t>
            </a:fld>
            <a:endParaRPr lang="en-US"/>
          </a:p>
        </p:txBody>
      </p:sp>
    </p:spTree>
    <p:extLst>
      <p:ext uri="{BB962C8B-B14F-4D97-AF65-F5344CB8AC3E}">
        <p14:creationId xmlns:p14="http://schemas.microsoft.com/office/powerpoint/2010/main" val="1539992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3803257"/>
            <a:ext cx="7772400" cy="1134219"/>
          </a:xfrm>
        </p:spPr>
        <p:txBody>
          <a:bodyPr/>
          <a:lstStyle/>
          <a:p>
            <a:r>
              <a:rPr lang="en-US"/>
              <a:t>Click to edit Master title style</a:t>
            </a:r>
          </a:p>
        </p:txBody>
      </p:sp>
      <p:sp>
        <p:nvSpPr>
          <p:cNvPr id="3" name="Subtitle 2"/>
          <p:cNvSpPr>
            <a:spLocks noGrp="1"/>
          </p:cNvSpPr>
          <p:nvPr>
            <p:ph type="subTitle" idx="1"/>
          </p:nvPr>
        </p:nvSpPr>
        <p:spPr>
          <a:xfrm>
            <a:off x="1371600" y="5025154"/>
            <a:ext cx="6400800" cy="10101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A174430-6C49-4D06-A08B-BB6B5577029F}" type="datetime1">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295869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38520" y="113288"/>
            <a:ext cx="5405480" cy="1108609"/>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B590DD-675F-44A3-8A00-0644F8A225C5}" type="datetime1">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279917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1270450"/>
            <a:ext cx="2057400" cy="485571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1270450"/>
            <a:ext cx="6019800" cy="485571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B01722-B98F-4F19-93B0-4017E7862017}" type="datetime1">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241820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4244" y="88521"/>
            <a:ext cx="5429756"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327638-8F47-462E-8D03-B08463DF85D5}" type="datetime1">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137886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72D629-E0AA-4F50-B9D1-88811179B86C}" type="datetime1">
              <a:rPr lang="en-US" smtClean="0"/>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111829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4244" y="80429"/>
            <a:ext cx="5429756"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B0553F-FEE6-4901-89CF-E018821FD06F}" type="datetime1">
              <a:rPr lang="en-US" smtClean="0"/>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113253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22336" y="72232"/>
            <a:ext cx="5421664"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8AFCC3-6667-43C6-9800-1B462D489C45}" type="datetime1">
              <a:rPr lang="en-US" smtClean="0"/>
              <a:t>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100402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698060" y="145166"/>
            <a:ext cx="5445940" cy="1076731"/>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8A4CC2CB-C1E8-4B1D-A704-8587F6F7775B}" type="datetime1">
              <a:rPr lang="en-US" smtClean="0"/>
              <a:t>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44131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B82FD-21AA-42AD-8762-8A7BC62C98AD}" type="datetime1">
              <a:rPr lang="en-US" smtClean="0"/>
              <a:t>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F3E18-7131-7149-874C-373B651AAD96}"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9984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58750" y="118262"/>
            <a:ext cx="5385250" cy="10866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F8A797-D0B5-4F60-B5B1-8175A444BF72}" type="datetime1">
              <a:rPr lang="en-US" smtClean="0"/>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1731110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29989"/>
            <a:ext cx="5486400" cy="3497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5AF6F9-F9B7-4E0D-A036-28EB448A2C7B}" type="datetime1">
              <a:rPr lang="en-US" smtClean="0"/>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F3E18-7131-7149-874C-373B651AAD96}" type="slidenum">
              <a:rPr lang="en-US" smtClean="0"/>
              <a:t>‹#›</a:t>
            </a:fld>
            <a:endParaRPr lang="en-US"/>
          </a:p>
        </p:txBody>
      </p:sp>
    </p:spTree>
    <p:extLst>
      <p:ext uri="{BB962C8B-B14F-4D97-AF65-F5344CB8AC3E}">
        <p14:creationId xmlns:p14="http://schemas.microsoft.com/office/powerpoint/2010/main" val="51732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5DE65-8D27-4C7A-A94F-AFF28902C87B}" type="datetime1">
              <a:rPr lang="en-US" smtClean="0"/>
              <a:t>11/8/2019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F3E18-7131-7149-874C-373B651AAD96}" type="slidenum">
              <a:rPr lang="en-US" smtClean="0"/>
              <a:t>‹#›</a:t>
            </a:fld>
            <a:endParaRPr lang="en-US"/>
          </a:p>
        </p:txBody>
      </p:sp>
    </p:spTree>
    <p:extLst>
      <p:ext uri="{BB962C8B-B14F-4D97-AF65-F5344CB8AC3E}">
        <p14:creationId xmlns:p14="http://schemas.microsoft.com/office/powerpoint/2010/main" val="1965737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hyperlink" Target="https://jcbmtsu.hosted.panopto.com/Panopto/Pages/Viewer.aspx?id=a3d8bbe7-c431-46e1-a732-e362068ecdec" TargetMode="Externa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jcbmtsu.hosted.panopto.com/Panopto/Pages/Viewer.aspx?id=00fe57df-e407-46ae-b3da-aaf30167f7e8" TargetMode="External"/><Relationship Id="rId5" Type="http://schemas.openxmlformats.org/officeDocument/2006/relationships/image" Target="../media/image17.png"/><Relationship Id="rId4" Type="http://schemas.openxmlformats.org/officeDocument/2006/relationships/hyperlink" Target="https://jcbmtsu.hosted.panopto.com/Panopto/Pages/Viewer.aspx?id=77737202-c903-404f-9382-aa7f01199bf8" TargetMode="Externa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jcbmtsu.hosted.panopto.com/Panopto/Pages/Viewer.aspx?id=90c961dc-9821-49cf-a6df-aa7f0120655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publicdomainpictures.net/view-image.php?image=35817&amp;picture=entry-jegyek-clip-art&amp;jazyk=H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Power Up Your Online and Blended Classes</a:t>
            </a:r>
          </a:p>
        </p:txBody>
      </p:sp>
      <p:sp>
        <p:nvSpPr>
          <p:cNvPr id="3" name="Subtitle 2"/>
          <p:cNvSpPr>
            <a:spLocks noGrp="1"/>
          </p:cNvSpPr>
          <p:nvPr>
            <p:ph type="subTitle" idx="1"/>
          </p:nvPr>
        </p:nvSpPr>
        <p:spPr/>
        <p:txBody>
          <a:bodyPr/>
          <a:lstStyle/>
          <a:p>
            <a:r>
              <a:rPr lang="en-US" dirty="0"/>
              <a:t>November 8</a:t>
            </a:r>
            <a:r>
              <a:rPr lang="en-US" baseline="30000" dirty="0"/>
              <a:t>th</a:t>
            </a:r>
            <a:r>
              <a:rPr lang="en-US" dirty="0"/>
              <a:t> 2019</a:t>
            </a:r>
          </a:p>
        </p:txBody>
      </p:sp>
      <p:sp>
        <p:nvSpPr>
          <p:cNvPr id="4" name="Slide Number Placeholder 3">
            <a:extLst>
              <a:ext uri="{FF2B5EF4-FFF2-40B4-BE49-F238E27FC236}">
                <a16:creationId xmlns:a16="http://schemas.microsoft.com/office/drawing/2014/main" id="{61A907B7-4A89-4403-B30C-836FD035F396}"/>
              </a:ext>
            </a:extLst>
          </p:cNvPr>
          <p:cNvSpPr>
            <a:spLocks noGrp="1"/>
          </p:cNvSpPr>
          <p:nvPr>
            <p:ph type="sldNum" sz="quarter" idx="12"/>
          </p:nvPr>
        </p:nvSpPr>
        <p:spPr/>
        <p:txBody>
          <a:bodyPr/>
          <a:lstStyle/>
          <a:p>
            <a:fld id="{3C1F3E18-7131-7149-874C-373B651AAD96}" type="slidenum">
              <a:rPr lang="en-US" smtClean="0"/>
              <a:t>1</a:t>
            </a:fld>
            <a:endParaRPr lang="en-US"/>
          </a:p>
        </p:txBody>
      </p:sp>
    </p:spTree>
    <p:extLst>
      <p:ext uri="{BB962C8B-B14F-4D97-AF65-F5344CB8AC3E}">
        <p14:creationId xmlns:p14="http://schemas.microsoft.com/office/powerpoint/2010/main" val="200669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594E9D-0567-4487-9745-286F6E075327}"/>
              </a:ext>
            </a:extLst>
          </p:cNvPr>
          <p:cNvSpPr>
            <a:spLocks noGrp="1"/>
          </p:cNvSpPr>
          <p:nvPr>
            <p:ph type="body" sz="half" idx="2"/>
          </p:nvPr>
        </p:nvSpPr>
        <p:spPr/>
        <p:txBody>
          <a:bodyPr vert="horz" lIns="91440" tIns="45720" rIns="91440" bIns="45720" rtlCol="0">
            <a:normAutofit/>
          </a:bodyPr>
          <a:lstStyle/>
          <a:p>
            <a:r>
              <a:rPr lang="en-US" sz="3200" dirty="0"/>
              <a:t>D2L Release Conditions are used to create learning paths that adapt to the student progress in class.</a:t>
            </a:r>
          </a:p>
        </p:txBody>
      </p:sp>
      <p:sp>
        <p:nvSpPr>
          <p:cNvPr id="5" name="Slide Number Placeholder 4">
            <a:extLst>
              <a:ext uri="{FF2B5EF4-FFF2-40B4-BE49-F238E27FC236}">
                <a16:creationId xmlns:a16="http://schemas.microsoft.com/office/drawing/2014/main" id="{BCDAE378-1BF1-4EC1-A00B-7EE0A1995EB7}"/>
              </a:ext>
            </a:extLst>
          </p:cNvPr>
          <p:cNvSpPr>
            <a:spLocks noGrp="1"/>
          </p:cNvSpPr>
          <p:nvPr>
            <p:ph type="sldNum" sz="quarter" idx="12"/>
          </p:nvPr>
        </p:nvSpPr>
        <p:spPr/>
        <p:txBody>
          <a:bodyPr/>
          <a:lstStyle/>
          <a:p>
            <a:fld id="{3C1F3E18-7131-7149-874C-373B651AAD96}" type="slidenum">
              <a:rPr lang="en-US" smtClean="0"/>
              <a:t>10</a:t>
            </a:fld>
            <a:endParaRPr lang="en-US" dirty="0"/>
          </a:p>
        </p:txBody>
      </p:sp>
      <p:pic>
        <p:nvPicPr>
          <p:cNvPr id="6" name="Content Placeholder 5">
            <a:extLst>
              <a:ext uri="{FF2B5EF4-FFF2-40B4-BE49-F238E27FC236}">
                <a16:creationId xmlns:a16="http://schemas.microsoft.com/office/drawing/2014/main" id="{405A82A6-189B-4561-BF9C-9A4DCBE986D3}"/>
              </a:ext>
            </a:extLst>
          </p:cNvPr>
          <p:cNvPicPr>
            <a:picLocks noGrp="1" noChangeAspect="1"/>
          </p:cNvPicPr>
          <p:nvPr>
            <p:ph idx="1"/>
          </p:nvPr>
        </p:nvPicPr>
        <p:blipFill>
          <a:blip r:embed="rId3"/>
          <a:stretch>
            <a:fillRect/>
          </a:stretch>
        </p:blipFill>
        <p:spPr>
          <a:xfrm>
            <a:off x="3575050" y="1755759"/>
            <a:ext cx="5111750" cy="3346481"/>
          </a:xfrm>
          <a:prstGeom prst="rect">
            <a:avLst/>
          </a:prstGeom>
        </p:spPr>
      </p:pic>
      <p:sp>
        <p:nvSpPr>
          <p:cNvPr id="8" name="Title 1">
            <a:extLst>
              <a:ext uri="{FF2B5EF4-FFF2-40B4-BE49-F238E27FC236}">
                <a16:creationId xmlns:a16="http://schemas.microsoft.com/office/drawing/2014/main" id="{100AAACD-F669-477B-9AD2-1D23011B529F}"/>
              </a:ext>
            </a:extLst>
          </p:cNvPr>
          <p:cNvSpPr>
            <a:spLocks noGrp="1"/>
          </p:cNvSpPr>
          <p:nvPr>
            <p:ph type="title"/>
          </p:nvPr>
        </p:nvSpPr>
        <p:spPr>
          <a:xfrm>
            <a:off x="3759200" y="117475"/>
            <a:ext cx="5384800" cy="1087438"/>
          </a:xfrm>
        </p:spPr>
        <p:txBody>
          <a:bodyPr vert="horz" lIns="91440" tIns="45720" rIns="91440" bIns="45720" rtlCol="0" anchor="ctr">
            <a:normAutofit fontScale="90000"/>
          </a:bodyPr>
          <a:lstStyle/>
          <a:p>
            <a:pPr algn="ctr"/>
            <a:r>
              <a:rPr lang="en-US" sz="4400" b="0" dirty="0"/>
              <a:t>D2L – Release Conditions</a:t>
            </a:r>
            <a:br>
              <a:rPr lang="en-US" sz="4400" b="0" dirty="0"/>
            </a:br>
            <a:r>
              <a:rPr lang="en-US" sz="4400" b="0" dirty="0"/>
              <a:t>Adaptive Learning</a:t>
            </a:r>
          </a:p>
        </p:txBody>
      </p:sp>
    </p:spTree>
    <p:extLst>
      <p:ext uri="{BB962C8B-B14F-4D97-AF65-F5344CB8AC3E}">
        <p14:creationId xmlns:p14="http://schemas.microsoft.com/office/powerpoint/2010/main" val="215754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AE96-70D0-4F96-8366-8E0A2743E071}"/>
              </a:ext>
            </a:extLst>
          </p:cNvPr>
          <p:cNvSpPr>
            <a:spLocks noGrp="1"/>
          </p:cNvSpPr>
          <p:nvPr>
            <p:ph type="title"/>
          </p:nvPr>
        </p:nvSpPr>
        <p:spPr>
          <a:xfrm>
            <a:off x="3435843" y="88521"/>
            <a:ext cx="5708157" cy="1143000"/>
          </a:xfrm>
        </p:spPr>
        <p:txBody>
          <a:bodyPr>
            <a:normAutofit fontScale="90000"/>
          </a:bodyPr>
          <a:lstStyle/>
          <a:p>
            <a:r>
              <a:rPr lang="en-US" dirty="0"/>
              <a:t>Micro-Lectures =</a:t>
            </a:r>
            <a:br>
              <a:rPr lang="en-US" dirty="0"/>
            </a:br>
            <a:r>
              <a:rPr lang="en-US" dirty="0"/>
              <a:t>Content + Delivery</a:t>
            </a:r>
          </a:p>
        </p:txBody>
      </p:sp>
      <p:sp>
        <p:nvSpPr>
          <p:cNvPr id="3" name="Content Placeholder 2">
            <a:extLst>
              <a:ext uri="{FF2B5EF4-FFF2-40B4-BE49-F238E27FC236}">
                <a16:creationId xmlns:a16="http://schemas.microsoft.com/office/drawing/2014/main" id="{6A13FAEF-0C7A-4C04-827A-6A1A9B023D89}"/>
              </a:ext>
            </a:extLst>
          </p:cNvPr>
          <p:cNvSpPr>
            <a:spLocks noGrp="1"/>
          </p:cNvSpPr>
          <p:nvPr>
            <p:ph idx="1"/>
          </p:nvPr>
        </p:nvSpPr>
        <p:spPr/>
        <p:txBody>
          <a:bodyPr/>
          <a:lstStyle/>
          <a:p>
            <a:pPr marL="0" indent="0">
              <a:buNone/>
            </a:pPr>
            <a:r>
              <a:rPr lang="en-US" dirty="0"/>
              <a:t>Micro-Lectures</a:t>
            </a:r>
          </a:p>
        </p:txBody>
      </p:sp>
      <p:pic>
        <p:nvPicPr>
          <p:cNvPr id="5" name="Picture 4">
            <a:extLst>
              <a:ext uri="{FF2B5EF4-FFF2-40B4-BE49-F238E27FC236}">
                <a16:creationId xmlns:a16="http://schemas.microsoft.com/office/drawing/2014/main" id="{76B2D462-2897-4B9B-9E54-F62590C9BE83}"/>
              </a:ext>
            </a:extLst>
          </p:cNvPr>
          <p:cNvPicPr>
            <a:picLocks noChangeAspect="1"/>
          </p:cNvPicPr>
          <p:nvPr/>
        </p:nvPicPr>
        <p:blipFill>
          <a:blip r:embed="rId3"/>
          <a:stretch>
            <a:fillRect/>
          </a:stretch>
        </p:blipFill>
        <p:spPr>
          <a:xfrm>
            <a:off x="6479909" y="1673976"/>
            <a:ext cx="2485292" cy="4229894"/>
          </a:xfrm>
          <a:prstGeom prst="rect">
            <a:avLst/>
          </a:prstGeom>
        </p:spPr>
      </p:pic>
      <p:sp>
        <p:nvSpPr>
          <p:cNvPr id="4" name="Slide Number Placeholder 3">
            <a:extLst>
              <a:ext uri="{FF2B5EF4-FFF2-40B4-BE49-F238E27FC236}">
                <a16:creationId xmlns:a16="http://schemas.microsoft.com/office/drawing/2014/main" id="{B1D55A19-8395-49DE-B389-A07E7B4E8664}"/>
              </a:ext>
            </a:extLst>
          </p:cNvPr>
          <p:cNvSpPr>
            <a:spLocks noGrp="1"/>
          </p:cNvSpPr>
          <p:nvPr>
            <p:ph type="sldNum" sz="quarter" idx="12"/>
          </p:nvPr>
        </p:nvSpPr>
        <p:spPr/>
        <p:txBody>
          <a:bodyPr/>
          <a:lstStyle/>
          <a:p>
            <a:fld id="{3C1F3E18-7131-7149-874C-373B651AAD96}" type="slidenum">
              <a:rPr lang="en-US" smtClean="0"/>
              <a:t>11</a:t>
            </a:fld>
            <a:endParaRPr lang="en-US"/>
          </a:p>
        </p:txBody>
      </p:sp>
      <p:pic>
        <p:nvPicPr>
          <p:cNvPr id="11" name="Picture 10">
            <a:hlinkClick r:id="rId4"/>
            <a:extLst>
              <a:ext uri="{FF2B5EF4-FFF2-40B4-BE49-F238E27FC236}">
                <a16:creationId xmlns:a16="http://schemas.microsoft.com/office/drawing/2014/main" id="{1A8CB8C4-9433-45D2-95F8-DF66BF261448}"/>
              </a:ext>
            </a:extLst>
          </p:cNvPr>
          <p:cNvPicPr>
            <a:picLocks noChangeAspect="1"/>
          </p:cNvPicPr>
          <p:nvPr/>
        </p:nvPicPr>
        <p:blipFill>
          <a:blip r:embed="rId5"/>
          <a:stretch>
            <a:fillRect/>
          </a:stretch>
        </p:blipFill>
        <p:spPr>
          <a:xfrm>
            <a:off x="401011" y="2619066"/>
            <a:ext cx="2388913" cy="1485905"/>
          </a:xfrm>
          <a:prstGeom prst="rect">
            <a:avLst/>
          </a:prstGeom>
          <a:ln>
            <a:solidFill>
              <a:schemeClr val="accent1"/>
            </a:solidFill>
          </a:ln>
        </p:spPr>
      </p:pic>
      <p:pic>
        <p:nvPicPr>
          <p:cNvPr id="12" name="Picture 11">
            <a:hlinkClick r:id="rId6"/>
            <a:extLst>
              <a:ext uri="{FF2B5EF4-FFF2-40B4-BE49-F238E27FC236}">
                <a16:creationId xmlns:a16="http://schemas.microsoft.com/office/drawing/2014/main" id="{29093014-2A2C-4F94-BABB-E374C9DBD443}"/>
              </a:ext>
            </a:extLst>
          </p:cNvPr>
          <p:cNvPicPr>
            <a:picLocks noChangeAspect="1"/>
          </p:cNvPicPr>
          <p:nvPr/>
        </p:nvPicPr>
        <p:blipFill>
          <a:blip r:embed="rId7"/>
          <a:stretch>
            <a:fillRect/>
          </a:stretch>
        </p:blipFill>
        <p:spPr>
          <a:xfrm>
            <a:off x="2231704" y="4463771"/>
            <a:ext cx="2724608" cy="1533489"/>
          </a:xfrm>
          <a:prstGeom prst="rect">
            <a:avLst/>
          </a:prstGeom>
          <a:ln>
            <a:solidFill>
              <a:schemeClr val="accent1"/>
            </a:solidFill>
          </a:ln>
        </p:spPr>
      </p:pic>
      <p:sp>
        <p:nvSpPr>
          <p:cNvPr id="9" name="TextBox 8">
            <a:extLst>
              <a:ext uri="{FF2B5EF4-FFF2-40B4-BE49-F238E27FC236}">
                <a16:creationId xmlns:a16="http://schemas.microsoft.com/office/drawing/2014/main" id="{6E668D8C-C293-4CB4-803F-CB825838FE28}"/>
              </a:ext>
            </a:extLst>
          </p:cNvPr>
          <p:cNvSpPr txBox="1"/>
          <p:nvPr/>
        </p:nvSpPr>
        <p:spPr>
          <a:xfrm>
            <a:off x="854592" y="2058842"/>
            <a:ext cx="3341620" cy="307777"/>
          </a:xfrm>
          <a:prstGeom prst="rect">
            <a:avLst/>
          </a:prstGeom>
          <a:noFill/>
        </p:spPr>
        <p:txBody>
          <a:bodyPr wrap="none" rtlCol="0">
            <a:spAutoFit/>
          </a:bodyPr>
          <a:lstStyle/>
          <a:p>
            <a:r>
              <a:rPr lang="en-US" sz="1400" dirty="0"/>
              <a:t>JCB Online Course Development Guidelines</a:t>
            </a:r>
          </a:p>
        </p:txBody>
      </p:sp>
      <p:sp>
        <p:nvSpPr>
          <p:cNvPr id="13" name="TextBox 12">
            <a:extLst>
              <a:ext uri="{FF2B5EF4-FFF2-40B4-BE49-F238E27FC236}">
                <a16:creationId xmlns:a16="http://schemas.microsoft.com/office/drawing/2014/main" id="{FD963547-A5BB-4D59-B438-05C30BA8ED63}"/>
              </a:ext>
            </a:extLst>
          </p:cNvPr>
          <p:cNvSpPr txBox="1"/>
          <p:nvPr/>
        </p:nvSpPr>
        <p:spPr>
          <a:xfrm>
            <a:off x="6289921" y="1251796"/>
            <a:ext cx="2675280" cy="430887"/>
          </a:xfrm>
          <a:prstGeom prst="rect">
            <a:avLst/>
          </a:prstGeom>
          <a:noFill/>
        </p:spPr>
        <p:txBody>
          <a:bodyPr wrap="square" rtlCol="0">
            <a:spAutoFit/>
          </a:bodyPr>
          <a:lstStyle/>
          <a:p>
            <a:r>
              <a:rPr lang="en-US" sz="1100" dirty="0"/>
              <a:t>Have you noticed that most LinkedIn Learning videos are short?</a:t>
            </a:r>
          </a:p>
        </p:txBody>
      </p:sp>
      <p:pic>
        <p:nvPicPr>
          <p:cNvPr id="14" name="Picture 13">
            <a:hlinkClick r:id="rId8"/>
          </p:cNvPr>
          <p:cNvPicPr>
            <a:picLocks noChangeAspect="1"/>
          </p:cNvPicPr>
          <p:nvPr/>
        </p:nvPicPr>
        <p:blipFill>
          <a:blip r:embed="rId9"/>
          <a:stretch>
            <a:fillRect/>
          </a:stretch>
        </p:blipFill>
        <p:spPr>
          <a:xfrm>
            <a:off x="3598575" y="2619066"/>
            <a:ext cx="2602933" cy="1485906"/>
          </a:xfrm>
          <a:prstGeom prst="rect">
            <a:avLst/>
          </a:prstGeom>
        </p:spPr>
      </p:pic>
    </p:spTree>
    <p:extLst>
      <p:ext uri="{BB962C8B-B14F-4D97-AF65-F5344CB8AC3E}">
        <p14:creationId xmlns:p14="http://schemas.microsoft.com/office/powerpoint/2010/main" val="1496409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0179-94E4-44CE-A55A-FFBA7184F14E}"/>
              </a:ext>
            </a:extLst>
          </p:cNvPr>
          <p:cNvSpPr>
            <a:spLocks noGrp="1"/>
          </p:cNvSpPr>
          <p:nvPr>
            <p:ph type="title"/>
          </p:nvPr>
        </p:nvSpPr>
        <p:spPr/>
        <p:txBody>
          <a:bodyPr/>
          <a:lstStyle/>
          <a:p>
            <a:r>
              <a:rPr lang="en-US" dirty="0"/>
              <a:t>Content Chunking</a:t>
            </a:r>
          </a:p>
        </p:txBody>
      </p:sp>
      <p:sp>
        <p:nvSpPr>
          <p:cNvPr id="3" name="Content Placeholder 2">
            <a:extLst>
              <a:ext uri="{FF2B5EF4-FFF2-40B4-BE49-F238E27FC236}">
                <a16:creationId xmlns:a16="http://schemas.microsoft.com/office/drawing/2014/main" id="{CF42293D-FEBF-411F-83A2-930E47DEEF9A}"/>
              </a:ext>
            </a:extLst>
          </p:cNvPr>
          <p:cNvSpPr>
            <a:spLocks noGrp="1"/>
          </p:cNvSpPr>
          <p:nvPr>
            <p:ph idx="1"/>
          </p:nvPr>
        </p:nvSpPr>
        <p:spPr/>
        <p:txBody>
          <a:bodyPr>
            <a:normAutofit lnSpcReduction="10000"/>
          </a:bodyPr>
          <a:lstStyle/>
          <a:p>
            <a:pPr marL="0" indent="0">
              <a:buNone/>
            </a:pPr>
            <a:r>
              <a:rPr lang="en-US" dirty="0"/>
              <a:t>Strategy to break a concept into bite-size information pieces</a:t>
            </a:r>
          </a:p>
          <a:p>
            <a:pPr lvl="1"/>
            <a:r>
              <a:rPr lang="en-US" dirty="0"/>
              <a:t>Identify learning objectives</a:t>
            </a:r>
          </a:p>
          <a:p>
            <a:pPr lvl="1"/>
            <a:r>
              <a:rPr lang="en-US" dirty="0"/>
              <a:t>Create a hierarchy of learning objectives</a:t>
            </a:r>
          </a:p>
          <a:p>
            <a:pPr lvl="1"/>
            <a:r>
              <a:rPr lang="en-US" dirty="0"/>
              <a:t>Organize from simple to complex</a:t>
            </a:r>
          </a:p>
          <a:p>
            <a:pPr lvl="1"/>
            <a:r>
              <a:rPr lang="en-US" dirty="0"/>
              <a:t>Separate need-to-know vs nice-to-know</a:t>
            </a:r>
          </a:p>
          <a:p>
            <a:pPr lvl="1"/>
            <a:r>
              <a:rPr lang="en-US" dirty="0"/>
              <a:t>One screen at a time – not too much information</a:t>
            </a:r>
          </a:p>
          <a:p>
            <a:pPr lvl="1"/>
            <a:r>
              <a:rPr lang="en-US" dirty="0"/>
              <a:t>Presented in an orderly manner with a logical flow</a:t>
            </a:r>
          </a:p>
          <a:p>
            <a:pPr lvl="1"/>
            <a:r>
              <a:rPr lang="en-US" dirty="0"/>
              <a:t>One chapter or topic per recording day</a:t>
            </a:r>
          </a:p>
        </p:txBody>
      </p:sp>
      <p:sp>
        <p:nvSpPr>
          <p:cNvPr id="4" name="Slide Number Placeholder 3">
            <a:extLst>
              <a:ext uri="{FF2B5EF4-FFF2-40B4-BE49-F238E27FC236}">
                <a16:creationId xmlns:a16="http://schemas.microsoft.com/office/drawing/2014/main" id="{FDFC467A-FA27-4472-B732-88F4F01DE6CC}"/>
              </a:ext>
            </a:extLst>
          </p:cNvPr>
          <p:cNvSpPr>
            <a:spLocks noGrp="1"/>
          </p:cNvSpPr>
          <p:nvPr>
            <p:ph type="sldNum" sz="quarter" idx="12"/>
          </p:nvPr>
        </p:nvSpPr>
        <p:spPr/>
        <p:txBody>
          <a:bodyPr/>
          <a:lstStyle/>
          <a:p>
            <a:fld id="{3C1F3E18-7131-7149-874C-373B651AAD96}" type="slidenum">
              <a:rPr lang="en-US" smtClean="0"/>
              <a:t>12</a:t>
            </a:fld>
            <a:endParaRPr lang="en-US"/>
          </a:p>
        </p:txBody>
      </p:sp>
    </p:spTree>
    <p:extLst>
      <p:ext uri="{BB962C8B-B14F-4D97-AF65-F5344CB8AC3E}">
        <p14:creationId xmlns:p14="http://schemas.microsoft.com/office/powerpoint/2010/main" val="306826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6049-2E04-45DC-BF00-06A3D9C1328C}"/>
              </a:ext>
            </a:extLst>
          </p:cNvPr>
          <p:cNvSpPr>
            <a:spLocks noGrp="1"/>
          </p:cNvSpPr>
          <p:nvPr>
            <p:ph type="title"/>
          </p:nvPr>
        </p:nvSpPr>
        <p:spPr/>
        <p:txBody>
          <a:bodyPr>
            <a:normAutofit fontScale="90000"/>
          </a:bodyPr>
          <a:lstStyle/>
          <a:p>
            <a:r>
              <a:rPr lang="en-US" dirty="0"/>
              <a:t>Content Delivery Examples</a:t>
            </a:r>
          </a:p>
        </p:txBody>
      </p:sp>
      <p:sp>
        <p:nvSpPr>
          <p:cNvPr id="4" name="Slide Number Placeholder 3">
            <a:extLst>
              <a:ext uri="{FF2B5EF4-FFF2-40B4-BE49-F238E27FC236}">
                <a16:creationId xmlns:a16="http://schemas.microsoft.com/office/drawing/2014/main" id="{AE39D6DC-FAC8-4201-A863-6805E9E5488B}"/>
              </a:ext>
            </a:extLst>
          </p:cNvPr>
          <p:cNvSpPr>
            <a:spLocks noGrp="1"/>
          </p:cNvSpPr>
          <p:nvPr>
            <p:ph type="sldNum" sz="quarter" idx="12"/>
          </p:nvPr>
        </p:nvSpPr>
        <p:spPr/>
        <p:txBody>
          <a:bodyPr/>
          <a:lstStyle/>
          <a:p>
            <a:fld id="{3C1F3E18-7131-7149-874C-373B651AAD96}" type="slidenum">
              <a:rPr lang="en-US" smtClean="0"/>
              <a:t>13</a:t>
            </a:fld>
            <a:endParaRPr lang="en-US"/>
          </a:p>
        </p:txBody>
      </p:sp>
      <p:pic>
        <p:nvPicPr>
          <p:cNvPr id="5" name="Picture 4">
            <a:extLst>
              <a:ext uri="{FF2B5EF4-FFF2-40B4-BE49-F238E27FC236}">
                <a16:creationId xmlns:a16="http://schemas.microsoft.com/office/drawing/2014/main" id="{6BE6596F-F0F9-4E03-8870-DEC1C96CAE12}"/>
              </a:ext>
            </a:extLst>
          </p:cNvPr>
          <p:cNvPicPr>
            <a:picLocks noChangeAspect="1"/>
          </p:cNvPicPr>
          <p:nvPr/>
        </p:nvPicPr>
        <p:blipFill>
          <a:blip r:embed="rId3"/>
          <a:stretch>
            <a:fillRect/>
          </a:stretch>
        </p:blipFill>
        <p:spPr>
          <a:xfrm>
            <a:off x="3500641" y="2206026"/>
            <a:ext cx="2218027" cy="1485660"/>
          </a:xfrm>
          <a:prstGeom prst="rect">
            <a:avLst/>
          </a:prstGeom>
          <a:ln>
            <a:solidFill>
              <a:schemeClr val="accent1"/>
            </a:solidFill>
          </a:ln>
        </p:spPr>
      </p:pic>
      <p:pic>
        <p:nvPicPr>
          <p:cNvPr id="6" name="Picture 5">
            <a:extLst>
              <a:ext uri="{FF2B5EF4-FFF2-40B4-BE49-F238E27FC236}">
                <a16:creationId xmlns:a16="http://schemas.microsoft.com/office/drawing/2014/main" id="{7CA8225A-1205-4D67-B3B7-01A109D2E73F}"/>
              </a:ext>
            </a:extLst>
          </p:cNvPr>
          <p:cNvPicPr>
            <a:picLocks noChangeAspect="1"/>
          </p:cNvPicPr>
          <p:nvPr/>
        </p:nvPicPr>
        <p:blipFill>
          <a:blip r:embed="rId4"/>
          <a:stretch>
            <a:fillRect/>
          </a:stretch>
        </p:blipFill>
        <p:spPr>
          <a:xfrm>
            <a:off x="6403210" y="1303468"/>
            <a:ext cx="2306537" cy="1435259"/>
          </a:xfrm>
          <a:prstGeom prst="rect">
            <a:avLst/>
          </a:prstGeom>
          <a:ln>
            <a:solidFill>
              <a:schemeClr val="accent1"/>
            </a:solidFill>
          </a:ln>
        </p:spPr>
      </p:pic>
      <p:pic>
        <p:nvPicPr>
          <p:cNvPr id="7" name="Picture 6">
            <a:extLst>
              <a:ext uri="{FF2B5EF4-FFF2-40B4-BE49-F238E27FC236}">
                <a16:creationId xmlns:a16="http://schemas.microsoft.com/office/drawing/2014/main" id="{1DAD87EF-BD7F-4D4B-B5AE-6D5EA4F34B51}"/>
              </a:ext>
            </a:extLst>
          </p:cNvPr>
          <p:cNvPicPr>
            <a:picLocks noChangeAspect="1"/>
          </p:cNvPicPr>
          <p:nvPr/>
        </p:nvPicPr>
        <p:blipFill>
          <a:blip r:embed="rId5"/>
          <a:stretch>
            <a:fillRect/>
          </a:stretch>
        </p:blipFill>
        <p:spPr>
          <a:xfrm>
            <a:off x="546312" y="3909889"/>
            <a:ext cx="2306537" cy="1518273"/>
          </a:xfrm>
          <a:prstGeom prst="rect">
            <a:avLst/>
          </a:prstGeom>
          <a:ln>
            <a:solidFill>
              <a:schemeClr val="accent1"/>
            </a:solidFill>
          </a:ln>
        </p:spPr>
      </p:pic>
      <p:pic>
        <p:nvPicPr>
          <p:cNvPr id="8" name="Picture 7">
            <a:extLst>
              <a:ext uri="{FF2B5EF4-FFF2-40B4-BE49-F238E27FC236}">
                <a16:creationId xmlns:a16="http://schemas.microsoft.com/office/drawing/2014/main" id="{A7497B43-7312-4C73-99ED-2B073A181EAA}"/>
              </a:ext>
            </a:extLst>
          </p:cNvPr>
          <p:cNvPicPr>
            <a:picLocks noChangeAspect="1"/>
          </p:cNvPicPr>
          <p:nvPr/>
        </p:nvPicPr>
        <p:blipFill>
          <a:blip r:embed="rId6"/>
          <a:stretch>
            <a:fillRect/>
          </a:stretch>
        </p:blipFill>
        <p:spPr>
          <a:xfrm>
            <a:off x="561563" y="1399047"/>
            <a:ext cx="2299500" cy="1223869"/>
          </a:xfrm>
          <a:prstGeom prst="rect">
            <a:avLst/>
          </a:prstGeom>
          <a:ln>
            <a:solidFill>
              <a:schemeClr val="accent1"/>
            </a:solidFill>
          </a:ln>
        </p:spPr>
      </p:pic>
      <p:pic>
        <p:nvPicPr>
          <p:cNvPr id="9" name="Picture 8">
            <a:extLst>
              <a:ext uri="{FF2B5EF4-FFF2-40B4-BE49-F238E27FC236}">
                <a16:creationId xmlns:a16="http://schemas.microsoft.com/office/drawing/2014/main" id="{B4947397-B47C-411A-8564-A02CB3CA8479}"/>
              </a:ext>
            </a:extLst>
          </p:cNvPr>
          <p:cNvPicPr>
            <a:picLocks noChangeAspect="1"/>
          </p:cNvPicPr>
          <p:nvPr/>
        </p:nvPicPr>
        <p:blipFill>
          <a:blip r:embed="rId7"/>
          <a:stretch>
            <a:fillRect/>
          </a:stretch>
        </p:blipFill>
        <p:spPr>
          <a:xfrm>
            <a:off x="6425622" y="3940401"/>
            <a:ext cx="2282158" cy="1353457"/>
          </a:xfrm>
          <a:prstGeom prst="rect">
            <a:avLst/>
          </a:prstGeom>
          <a:ln>
            <a:solidFill>
              <a:schemeClr val="accent1"/>
            </a:solidFill>
          </a:ln>
        </p:spPr>
      </p:pic>
      <p:sp>
        <p:nvSpPr>
          <p:cNvPr id="10" name="Rectangle 9"/>
          <p:cNvSpPr/>
          <p:nvPr/>
        </p:nvSpPr>
        <p:spPr>
          <a:xfrm>
            <a:off x="330523" y="2579040"/>
            <a:ext cx="2738122"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How-to Study Aid</a:t>
            </a:r>
          </a:p>
        </p:txBody>
      </p:sp>
      <p:sp>
        <p:nvSpPr>
          <p:cNvPr id="11" name="Rectangle 10"/>
          <p:cNvSpPr/>
          <p:nvPr/>
        </p:nvSpPr>
        <p:spPr>
          <a:xfrm>
            <a:off x="1044421" y="5340157"/>
            <a:ext cx="1497911"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Role Play</a:t>
            </a:r>
          </a:p>
        </p:txBody>
      </p:sp>
      <p:sp>
        <p:nvSpPr>
          <p:cNvPr id="12" name="Rectangle 11"/>
          <p:cNvSpPr/>
          <p:nvPr/>
        </p:nvSpPr>
        <p:spPr>
          <a:xfrm>
            <a:off x="6323796" y="5240304"/>
            <a:ext cx="2594638" cy="523220"/>
          </a:xfrm>
          <a:prstGeom prst="rect">
            <a:avLst/>
          </a:prstGeom>
          <a:noFill/>
        </p:spPr>
        <p:txBody>
          <a:bodyPr wrap="squar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Grading Projects</a:t>
            </a:r>
          </a:p>
        </p:txBody>
      </p:sp>
      <p:sp>
        <p:nvSpPr>
          <p:cNvPr id="13" name="Rectangle 12"/>
          <p:cNvSpPr/>
          <p:nvPr/>
        </p:nvSpPr>
        <p:spPr>
          <a:xfrm>
            <a:off x="6300397" y="2658066"/>
            <a:ext cx="2512162" cy="523220"/>
          </a:xfrm>
          <a:prstGeom prst="rect">
            <a:avLst/>
          </a:prstGeom>
          <a:noFill/>
        </p:spPr>
        <p:txBody>
          <a:bodyPr wrap="squar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Lecture Capture</a:t>
            </a:r>
          </a:p>
        </p:txBody>
      </p:sp>
      <p:sp>
        <p:nvSpPr>
          <p:cNvPr id="14" name="Rectangle 13"/>
          <p:cNvSpPr/>
          <p:nvPr/>
        </p:nvSpPr>
        <p:spPr>
          <a:xfrm>
            <a:off x="3542805" y="3691686"/>
            <a:ext cx="2260812" cy="954107"/>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Student</a:t>
            </a:r>
            <a:br>
              <a:rPr lang="en-US" sz="2800" b="0" cap="none" spc="0" dirty="0">
                <a:ln w="0"/>
                <a:solidFill>
                  <a:schemeClr val="accent1"/>
                </a:solidFill>
                <a:effectLst>
                  <a:outerShdw blurRad="38100" dist="25400" dir="5400000" algn="ctr" rotWithShape="0">
                    <a:srgbClr val="6E747A">
                      <a:alpha val="43000"/>
                    </a:srgbClr>
                  </a:outerShdw>
                </a:effectLst>
              </a:rPr>
            </a:br>
            <a:r>
              <a:rPr lang="en-US" sz="2800" b="0" cap="none" spc="0" dirty="0">
                <a:ln w="0"/>
                <a:solidFill>
                  <a:schemeClr val="accent1"/>
                </a:solidFill>
                <a:effectLst>
                  <a:outerShdw blurRad="38100" dist="25400" dir="5400000" algn="ctr" rotWithShape="0">
                    <a:srgbClr val="6E747A">
                      <a:alpha val="43000"/>
                    </a:srgbClr>
                  </a:outerShdw>
                </a:effectLst>
              </a:rPr>
              <a:t> Presentations</a:t>
            </a:r>
          </a:p>
        </p:txBody>
      </p:sp>
      <p:sp>
        <p:nvSpPr>
          <p:cNvPr id="3" name="TextBox 2">
            <a:extLst>
              <a:ext uri="{FF2B5EF4-FFF2-40B4-BE49-F238E27FC236}">
                <a16:creationId xmlns:a16="http://schemas.microsoft.com/office/drawing/2014/main" id="{C8030894-EBC6-4D0C-B817-ACEC560BC32E}"/>
              </a:ext>
            </a:extLst>
          </p:cNvPr>
          <p:cNvSpPr txBox="1"/>
          <p:nvPr/>
        </p:nvSpPr>
        <p:spPr>
          <a:xfrm>
            <a:off x="3220053" y="5583009"/>
            <a:ext cx="2970056" cy="523220"/>
          </a:xfrm>
          <a:prstGeom prst="rect">
            <a:avLst/>
          </a:prstGeom>
          <a:noFill/>
        </p:spPr>
        <p:txBody>
          <a:bodyPr wrap="square" rtlCol="0">
            <a:spAutoFit/>
          </a:bodyPr>
          <a:lstStyle/>
          <a:p>
            <a:r>
              <a:rPr lang="en-US" sz="1400" dirty="0">
                <a:latin typeface="Bradley Hand ITC" panose="03070402050302030203" pitchFamily="66" charset="0"/>
              </a:rPr>
              <a:t>“I learn more after class, watching the lecture video” </a:t>
            </a:r>
            <a:r>
              <a:rPr lang="en-US" sz="1400" dirty="0" err="1">
                <a:latin typeface="Bradley Hand ITC" panose="03070402050302030203" pitchFamily="66" charset="0"/>
              </a:rPr>
              <a:t>Fathemeh</a:t>
            </a:r>
            <a:r>
              <a:rPr lang="en-US" sz="1400" dirty="0">
                <a:latin typeface="Bradley Hand ITC" panose="03070402050302030203" pitchFamily="66" charset="0"/>
              </a:rPr>
              <a:t> I.</a:t>
            </a:r>
          </a:p>
        </p:txBody>
      </p:sp>
    </p:spTree>
    <p:extLst>
      <p:ext uri="{BB962C8B-B14F-4D97-AF65-F5344CB8AC3E}">
        <p14:creationId xmlns:p14="http://schemas.microsoft.com/office/powerpoint/2010/main" val="159481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nodeType="clickEffect">
                                  <p:stCondLst>
                                    <p:cond delay="0"/>
                                  </p:stCondLst>
                                  <p:childTnLst>
                                    <p:animScale>
                                      <p:cBhvr>
                                        <p:cTn id="18" dur="2000" fill="hold"/>
                                        <p:tgtEl>
                                          <p:spTgt spid="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autoRev="1" fill="hold" nodeType="clickEffect">
                                  <p:stCondLst>
                                    <p:cond delay="0"/>
                                  </p:stCondLst>
                                  <p:childTnLst>
                                    <p:animScale>
                                      <p:cBhvr>
                                        <p:cTn id="22"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A4AE-4E2F-419C-BE4C-80B2BFDAC537}"/>
              </a:ext>
            </a:extLst>
          </p:cNvPr>
          <p:cNvSpPr>
            <a:spLocks noGrp="1"/>
          </p:cNvSpPr>
          <p:nvPr>
            <p:ph type="title"/>
          </p:nvPr>
        </p:nvSpPr>
        <p:spPr/>
        <p:txBody>
          <a:bodyPr/>
          <a:lstStyle/>
          <a:p>
            <a:r>
              <a:rPr lang="en-US" dirty="0"/>
              <a:t>Video Quiz</a:t>
            </a:r>
          </a:p>
        </p:txBody>
      </p:sp>
      <p:sp>
        <p:nvSpPr>
          <p:cNvPr id="3" name="Content Placeholder 2">
            <a:extLst>
              <a:ext uri="{FF2B5EF4-FFF2-40B4-BE49-F238E27FC236}">
                <a16:creationId xmlns:a16="http://schemas.microsoft.com/office/drawing/2014/main" id="{EAF2556D-6E88-44B4-B342-3E913C178CA0}"/>
              </a:ext>
            </a:extLst>
          </p:cNvPr>
          <p:cNvSpPr>
            <a:spLocks noGrp="1"/>
          </p:cNvSpPr>
          <p:nvPr>
            <p:ph idx="1"/>
          </p:nvPr>
        </p:nvSpPr>
        <p:spPr/>
        <p:txBody>
          <a:bodyPr/>
          <a:lstStyle/>
          <a:p>
            <a:pPr marL="0" indent="0">
              <a:buNone/>
            </a:pPr>
            <a:r>
              <a:rPr lang="en-US" dirty="0"/>
              <a:t>Add a Quiz to a video lecture to get student feedback</a:t>
            </a:r>
          </a:p>
        </p:txBody>
      </p:sp>
      <p:sp>
        <p:nvSpPr>
          <p:cNvPr id="4" name="Slide Number Placeholder 3">
            <a:extLst>
              <a:ext uri="{FF2B5EF4-FFF2-40B4-BE49-F238E27FC236}">
                <a16:creationId xmlns:a16="http://schemas.microsoft.com/office/drawing/2014/main" id="{9445B148-71A7-43E5-9239-ACDCDD93F26A}"/>
              </a:ext>
            </a:extLst>
          </p:cNvPr>
          <p:cNvSpPr>
            <a:spLocks noGrp="1"/>
          </p:cNvSpPr>
          <p:nvPr>
            <p:ph type="sldNum" sz="quarter" idx="12"/>
          </p:nvPr>
        </p:nvSpPr>
        <p:spPr/>
        <p:txBody>
          <a:bodyPr/>
          <a:lstStyle/>
          <a:p>
            <a:fld id="{3C1F3E18-7131-7149-874C-373B651AAD96}" type="slidenum">
              <a:rPr lang="en-US" smtClean="0"/>
              <a:t>14</a:t>
            </a:fld>
            <a:endParaRPr lang="en-US"/>
          </a:p>
        </p:txBody>
      </p:sp>
      <p:pic>
        <p:nvPicPr>
          <p:cNvPr id="5" name="Picture 4">
            <a:hlinkClick r:id="rId3"/>
            <a:extLst>
              <a:ext uri="{FF2B5EF4-FFF2-40B4-BE49-F238E27FC236}">
                <a16:creationId xmlns:a16="http://schemas.microsoft.com/office/drawing/2014/main" id="{441DF9FE-235D-4709-8199-402479F4845C}"/>
              </a:ext>
            </a:extLst>
          </p:cNvPr>
          <p:cNvPicPr>
            <a:picLocks noChangeAspect="1"/>
          </p:cNvPicPr>
          <p:nvPr/>
        </p:nvPicPr>
        <p:blipFill>
          <a:blip r:embed="rId4"/>
          <a:stretch>
            <a:fillRect/>
          </a:stretch>
        </p:blipFill>
        <p:spPr>
          <a:xfrm>
            <a:off x="382666" y="2867818"/>
            <a:ext cx="4537519" cy="2313782"/>
          </a:xfrm>
          <a:prstGeom prst="rect">
            <a:avLst/>
          </a:prstGeom>
          <a:ln>
            <a:solidFill>
              <a:schemeClr val="accent1"/>
            </a:solidFill>
          </a:ln>
        </p:spPr>
      </p:pic>
      <p:pic>
        <p:nvPicPr>
          <p:cNvPr id="6" name="Picture 5">
            <a:extLst>
              <a:ext uri="{FF2B5EF4-FFF2-40B4-BE49-F238E27FC236}">
                <a16:creationId xmlns:a16="http://schemas.microsoft.com/office/drawing/2014/main" id="{5500CB15-E70A-4275-831A-DC4663E3C3AE}"/>
              </a:ext>
            </a:extLst>
          </p:cNvPr>
          <p:cNvPicPr>
            <a:picLocks noChangeAspect="1"/>
          </p:cNvPicPr>
          <p:nvPr/>
        </p:nvPicPr>
        <p:blipFill>
          <a:blip r:embed="rId5"/>
          <a:stretch>
            <a:fillRect/>
          </a:stretch>
        </p:blipFill>
        <p:spPr>
          <a:xfrm>
            <a:off x="5099419" y="2160967"/>
            <a:ext cx="3661915" cy="3801683"/>
          </a:xfrm>
          <a:prstGeom prst="rect">
            <a:avLst/>
          </a:prstGeom>
          <a:ln>
            <a:solidFill>
              <a:schemeClr val="accent1"/>
            </a:solidFill>
          </a:ln>
        </p:spPr>
      </p:pic>
    </p:spTree>
    <p:extLst>
      <p:ext uri="{BB962C8B-B14F-4D97-AF65-F5344CB8AC3E}">
        <p14:creationId xmlns:p14="http://schemas.microsoft.com/office/powerpoint/2010/main" val="401514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1DBF-DAE0-4D92-9011-EE973E2E8F90}"/>
              </a:ext>
            </a:extLst>
          </p:cNvPr>
          <p:cNvSpPr>
            <a:spLocks noGrp="1"/>
          </p:cNvSpPr>
          <p:nvPr>
            <p:ph type="title"/>
          </p:nvPr>
        </p:nvSpPr>
        <p:spPr/>
        <p:txBody>
          <a:bodyPr/>
          <a:lstStyle/>
          <a:p>
            <a:r>
              <a:rPr lang="en-US" dirty="0"/>
              <a:t>Caption me?</a:t>
            </a:r>
          </a:p>
        </p:txBody>
      </p:sp>
      <p:sp>
        <p:nvSpPr>
          <p:cNvPr id="3" name="Content Placeholder 2">
            <a:extLst>
              <a:ext uri="{FF2B5EF4-FFF2-40B4-BE49-F238E27FC236}">
                <a16:creationId xmlns:a16="http://schemas.microsoft.com/office/drawing/2014/main" id="{B22AFC56-24E2-4367-81AE-7B5B8CB3675F}"/>
              </a:ext>
            </a:extLst>
          </p:cNvPr>
          <p:cNvSpPr>
            <a:spLocks noGrp="1"/>
          </p:cNvSpPr>
          <p:nvPr>
            <p:ph idx="1"/>
          </p:nvPr>
        </p:nvSpPr>
        <p:spPr/>
        <p:txBody>
          <a:bodyPr>
            <a:normAutofit lnSpcReduction="10000"/>
          </a:bodyPr>
          <a:lstStyle/>
          <a:p>
            <a:r>
              <a:rPr lang="en-US" dirty="0"/>
              <a:t>Panopto comes with a caption editor that allows you to:</a:t>
            </a:r>
          </a:p>
          <a:p>
            <a:pPr lvl="1"/>
            <a:r>
              <a:rPr lang="en-US" dirty="0"/>
              <a:t>Import Panopto auto-generated machine captions</a:t>
            </a:r>
          </a:p>
          <a:p>
            <a:pPr lvl="1"/>
            <a:r>
              <a:rPr lang="en-US" dirty="0"/>
              <a:t>Edit captions</a:t>
            </a:r>
          </a:p>
          <a:p>
            <a:pPr lvl="1"/>
            <a:r>
              <a:rPr lang="en-US" dirty="0"/>
              <a:t>Import third party caption scripts</a:t>
            </a:r>
          </a:p>
          <a:p>
            <a:r>
              <a:rPr lang="en-US" dirty="0"/>
              <a:t>YouTube machine generated captions are among the most accurate. </a:t>
            </a:r>
          </a:p>
          <a:p>
            <a:pPr lvl="1"/>
            <a:r>
              <a:rPr lang="en-US" dirty="0"/>
              <a:t>You can generate captions for the Panopto videos and import the captions back into Panopto.   </a:t>
            </a:r>
          </a:p>
          <a:p>
            <a:pPr lvl="1"/>
            <a:endParaRPr lang="en-US" dirty="0"/>
          </a:p>
        </p:txBody>
      </p:sp>
      <p:sp>
        <p:nvSpPr>
          <p:cNvPr id="4" name="Slide Number Placeholder 3">
            <a:extLst>
              <a:ext uri="{FF2B5EF4-FFF2-40B4-BE49-F238E27FC236}">
                <a16:creationId xmlns:a16="http://schemas.microsoft.com/office/drawing/2014/main" id="{E36338EF-68A7-47C9-8609-6710159913F5}"/>
              </a:ext>
            </a:extLst>
          </p:cNvPr>
          <p:cNvSpPr>
            <a:spLocks noGrp="1"/>
          </p:cNvSpPr>
          <p:nvPr>
            <p:ph type="sldNum" sz="quarter" idx="12"/>
          </p:nvPr>
        </p:nvSpPr>
        <p:spPr/>
        <p:txBody>
          <a:bodyPr/>
          <a:lstStyle/>
          <a:p>
            <a:fld id="{3C1F3E18-7131-7149-874C-373B651AAD96}" type="slidenum">
              <a:rPr lang="en-US" smtClean="0"/>
              <a:t>15</a:t>
            </a:fld>
            <a:endParaRPr lang="en-US"/>
          </a:p>
        </p:txBody>
      </p:sp>
    </p:spTree>
    <p:extLst>
      <p:ext uri="{BB962C8B-B14F-4D97-AF65-F5344CB8AC3E}">
        <p14:creationId xmlns:p14="http://schemas.microsoft.com/office/powerpoint/2010/main" val="58764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4667-E723-43FA-84B7-6552E37830D8}"/>
              </a:ext>
            </a:extLst>
          </p:cNvPr>
          <p:cNvSpPr>
            <a:spLocks noGrp="1"/>
          </p:cNvSpPr>
          <p:nvPr>
            <p:ph type="title"/>
          </p:nvPr>
        </p:nvSpPr>
        <p:spPr/>
        <p:txBody>
          <a:bodyPr>
            <a:normAutofit fontScale="90000"/>
          </a:bodyPr>
          <a:lstStyle/>
          <a:p>
            <a:r>
              <a:rPr lang="en-US" dirty="0"/>
              <a:t>Build it and they’ll come</a:t>
            </a:r>
          </a:p>
        </p:txBody>
      </p:sp>
      <p:sp>
        <p:nvSpPr>
          <p:cNvPr id="3" name="Content Placeholder 2">
            <a:extLst>
              <a:ext uri="{FF2B5EF4-FFF2-40B4-BE49-F238E27FC236}">
                <a16:creationId xmlns:a16="http://schemas.microsoft.com/office/drawing/2014/main" id="{07BC9AC9-797D-4BCC-96B9-FD8A413564F1}"/>
              </a:ext>
            </a:extLst>
          </p:cNvPr>
          <p:cNvSpPr>
            <a:spLocks noGrp="1"/>
          </p:cNvSpPr>
          <p:nvPr>
            <p:ph idx="1"/>
          </p:nvPr>
        </p:nvSpPr>
        <p:spPr/>
        <p:txBody>
          <a:bodyPr/>
          <a:lstStyle/>
          <a:p>
            <a:pPr marL="0" indent="0">
              <a:buNone/>
            </a:pPr>
            <a:r>
              <a:rPr lang="en-US" dirty="0"/>
              <a:t>One of the advantages of using Panopto is the ability to get detailed usage statistics.</a:t>
            </a:r>
          </a:p>
          <a:p>
            <a:endParaRPr lang="en-US" dirty="0"/>
          </a:p>
        </p:txBody>
      </p:sp>
      <p:sp>
        <p:nvSpPr>
          <p:cNvPr id="4" name="Slide Number Placeholder 3">
            <a:extLst>
              <a:ext uri="{FF2B5EF4-FFF2-40B4-BE49-F238E27FC236}">
                <a16:creationId xmlns:a16="http://schemas.microsoft.com/office/drawing/2014/main" id="{4A837805-E79A-4403-B981-50F3C30BF7C4}"/>
              </a:ext>
            </a:extLst>
          </p:cNvPr>
          <p:cNvSpPr>
            <a:spLocks noGrp="1"/>
          </p:cNvSpPr>
          <p:nvPr>
            <p:ph type="sldNum" sz="quarter" idx="12"/>
          </p:nvPr>
        </p:nvSpPr>
        <p:spPr/>
        <p:txBody>
          <a:bodyPr/>
          <a:lstStyle/>
          <a:p>
            <a:fld id="{3C1F3E18-7131-7149-874C-373B651AAD96}" type="slidenum">
              <a:rPr lang="en-US" smtClean="0"/>
              <a:t>16</a:t>
            </a:fld>
            <a:endParaRPr lang="en-US"/>
          </a:p>
        </p:txBody>
      </p:sp>
      <p:pic>
        <p:nvPicPr>
          <p:cNvPr id="5" name="Picture 4">
            <a:extLst>
              <a:ext uri="{FF2B5EF4-FFF2-40B4-BE49-F238E27FC236}">
                <a16:creationId xmlns:a16="http://schemas.microsoft.com/office/drawing/2014/main" id="{C3FA1985-B21D-4CB7-B273-A8030F60B472}"/>
              </a:ext>
            </a:extLst>
          </p:cNvPr>
          <p:cNvPicPr>
            <a:picLocks noChangeAspect="1"/>
          </p:cNvPicPr>
          <p:nvPr/>
        </p:nvPicPr>
        <p:blipFill>
          <a:blip r:embed="rId3"/>
          <a:stretch>
            <a:fillRect/>
          </a:stretch>
        </p:blipFill>
        <p:spPr>
          <a:xfrm>
            <a:off x="2403231" y="2704134"/>
            <a:ext cx="4853355" cy="3380423"/>
          </a:xfrm>
          <a:prstGeom prst="rect">
            <a:avLst/>
          </a:prstGeom>
          <a:ln>
            <a:solidFill>
              <a:schemeClr val="accent1"/>
            </a:solidFill>
          </a:ln>
        </p:spPr>
      </p:pic>
    </p:spTree>
    <p:extLst>
      <p:ext uri="{BB962C8B-B14F-4D97-AF65-F5344CB8AC3E}">
        <p14:creationId xmlns:p14="http://schemas.microsoft.com/office/powerpoint/2010/main" val="2568851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F15D-2A53-416E-8322-BDCA6E77A97E}"/>
              </a:ext>
            </a:extLst>
          </p:cNvPr>
          <p:cNvSpPr>
            <a:spLocks noGrp="1"/>
          </p:cNvSpPr>
          <p:nvPr>
            <p:ph type="title"/>
          </p:nvPr>
        </p:nvSpPr>
        <p:spPr/>
        <p:txBody>
          <a:bodyPr/>
          <a:lstStyle/>
          <a:p>
            <a:r>
              <a:rPr lang="en-US" dirty="0"/>
              <a:t>Q &amp; A</a:t>
            </a:r>
          </a:p>
        </p:txBody>
      </p:sp>
      <p:sp>
        <p:nvSpPr>
          <p:cNvPr id="3" name="Content Placeholder 2">
            <a:extLst>
              <a:ext uri="{FF2B5EF4-FFF2-40B4-BE49-F238E27FC236}">
                <a16:creationId xmlns:a16="http://schemas.microsoft.com/office/drawing/2014/main" id="{16B2A503-C325-4BB8-874F-6539BA5529C6}"/>
              </a:ext>
            </a:extLst>
          </p:cNvPr>
          <p:cNvSpPr>
            <a:spLocks noGrp="1"/>
          </p:cNvSpPr>
          <p:nvPr>
            <p:ph idx="1"/>
          </p:nvPr>
        </p:nvSpPr>
        <p:spPr/>
        <p:txBody>
          <a:bodyPr/>
          <a:lstStyle/>
          <a:p>
            <a:r>
              <a:rPr lang="en-US" dirty="0"/>
              <a:t>Any questions?</a:t>
            </a:r>
          </a:p>
          <a:p>
            <a:r>
              <a:rPr lang="en-US" dirty="0"/>
              <a:t>Contact us for one-on-one training &amp; support</a:t>
            </a:r>
          </a:p>
          <a:p>
            <a:r>
              <a:rPr lang="en-US" dirty="0"/>
              <a:t>Schedule you next content </a:t>
            </a:r>
            <a:r>
              <a:rPr lang="en-US"/>
              <a:t>creation session</a:t>
            </a:r>
            <a:endParaRPr lang="en-US" dirty="0"/>
          </a:p>
        </p:txBody>
      </p:sp>
      <p:sp>
        <p:nvSpPr>
          <p:cNvPr id="4" name="Slide Number Placeholder 3">
            <a:extLst>
              <a:ext uri="{FF2B5EF4-FFF2-40B4-BE49-F238E27FC236}">
                <a16:creationId xmlns:a16="http://schemas.microsoft.com/office/drawing/2014/main" id="{E2F34BA6-BD38-46A1-A1AA-81E8788CBAD2}"/>
              </a:ext>
            </a:extLst>
          </p:cNvPr>
          <p:cNvSpPr>
            <a:spLocks noGrp="1"/>
          </p:cNvSpPr>
          <p:nvPr>
            <p:ph type="sldNum" sz="quarter" idx="12"/>
          </p:nvPr>
        </p:nvSpPr>
        <p:spPr/>
        <p:txBody>
          <a:bodyPr/>
          <a:lstStyle/>
          <a:p>
            <a:fld id="{3C1F3E18-7131-7149-874C-373B651AAD96}" type="slidenum">
              <a:rPr lang="en-US" smtClean="0"/>
              <a:t>17</a:t>
            </a:fld>
            <a:endParaRPr lang="en-US"/>
          </a:p>
        </p:txBody>
      </p:sp>
      <p:pic>
        <p:nvPicPr>
          <p:cNvPr id="6" name="Picture 5">
            <a:extLst>
              <a:ext uri="{FF2B5EF4-FFF2-40B4-BE49-F238E27FC236}">
                <a16:creationId xmlns:a16="http://schemas.microsoft.com/office/drawing/2014/main" id="{8A69C7A6-E547-4375-818F-9027E2A8BB8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21756" y="4533900"/>
            <a:ext cx="1524000" cy="1447800"/>
          </a:xfrm>
          <a:prstGeom prst="rect">
            <a:avLst/>
          </a:prstGeom>
        </p:spPr>
      </p:pic>
    </p:spTree>
    <p:extLst>
      <p:ext uri="{BB962C8B-B14F-4D97-AF65-F5344CB8AC3E}">
        <p14:creationId xmlns:p14="http://schemas.microsoft.com/office/powerpoint/2010/main" val="2816497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679" y="1231521"/>
            <a:ext cx="26620635" cy="532412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001" y="5660344"/>
            <a:ext cx="967755" cy="919368"/>
          </a:xfrm>
          <a:prstGeom prst="rect">
            <a:avLst/>
          </a:prstGeom>
        </p:spPr>
      </p:pic>
      <p:sp>
        <p:nvSpPr>
          <p:cNvPr id="3" name="Slide Number Placeholder 2">
            <a:extLst>
              <a:ext uri="{FF2B5EF4-FFF2-40B4-BE49-F238E27FC236}">
                <a16:creationId xmlns:a16="http://schemas.microsoft.com/office/drawing/2014/main" id="{D0FAB539-778A-4A71-8620-4F0A647BE9A3}"/>
              </a:ext>
            </a:extLst>
          </p:cNvPr>
          <p:cNvSpPr>
            <a:spLocks noGrp="1"/>
          </p:cNvSpPr>
          <p:nvPr>
            <p:ph type="sldNum" sz="quarter" idx="12"/>
          </p:nvPr>
        </p:nvSpPr>
        <p:spPr/>
        <p:txBody>
          <a:bodyPr/>
          <a:lstStyle/>
          <a:p>
            <a:fld id="{3C1F3E18-7131-7149-874C-373B651AAD96}" type="slidenum">
              <a:rPr lang="en-US" smtClean="0"/>
              <a:t>2</a:t>
            </a:fld>
            <a:endParaRPr lang="en-US"/>
          </a:p>
        </p:txBody>
      </p:sp>
      <p:sp>
        <p:nvSpPr>
          <p:cNvPr id="7" name="TextBox 6">
            <a:extLst>
              <a:ext uri="{FF2B5EF4-FFF2-40B4-BE49-F238E27FC236}">
                <a16:creationId xmlns:a16="http://schemas.microsoft.com/office/drawing/2014/main" id="{2329093E-EFA7-4F25-B139-DFBC81621EA5}"/>
              </a:ext>
            </a:extLst>
          </p:cNvPr>
          <p:cNvSpPr txBox="1"/>
          <p:nvPr/>
        </p:nvSpPr>
        <p:spPr>
          <a:xfrm>
            <a:off x="0" y="1197656"/>
            <a:ext cx="9144000" cy="707886"/>
          </a:xfrm>
          <a:prstGeom prst="rect">
            <a:avLst/>
          </a:prstGeom>
          <a:noFill/>
        </p:spPr>
        <p:txBody>
          <a:bodyPr wrap="square" rtlCol="0">
            <a:spAutoFit/>
          </a:bodyPr>
          <a:lstStyle/>
          <a:p>
            <a:pPr algn="ctr"/>
            <a:r>
              <a:rPr lang="en-US" sz="4000" b="1" dirty="0">
                <a:solidFill>
                  <a:schemeClr val="bg1"/>
                </a:solidFill>
              </a:rPr>
              <a:t>Where is Charlie?</a:t>
            </a:r>
          </a:p>
        </p:txBody>
      </p:sp>
      <p:sp>
        <p:nvSpPr>
          <p:cNvPr id="6" name="TextBox 5">
            <a:extLst>
              <a:ext uri="{FF2B5EF4-FFF2-40B4-BE49-F238E27FC236}">
                <a16:creationId xmlns:a16="http://schemas.microsoft.com/office/drawing/2014/main" id="{25A6136F-8ADE-4BE2-98E9-CD9DFA05CE28}"/>
              </a:ext>
            </a:extLst>
          </p:cNvPr>
          <p:cNvSpPr txBox="1"/>
          <p:nvPr/>
        </p:nvSpPr>
        <p:spPr>
          <a:xfrm>
            <a:off x="3838682" y="6488668"/>
            <a:ext cx="1689886" cy="369332"/>
          </a:xfrm>
          <a:prstGeom prst="rect">
            <a:avLst/>
          </a:prstGeom>
          <a:noFill/>
        </p:spPr>
        <p:txBody>
          <a:bodyPr wrap="none" rtlCol="0">
            <a:spAutoFit/>
          </a:bodyPr>
          <a:lstStyle/>
          <a:p>
            <a:r>
              <a:rPr lang="en-US" dirty="0">
                <a:solidFill>
                  <a:schemeClr val="bg1"/>
                </a:solidFill>
              </a:rPr>
              <a:t>Name this place</a:t>
            </a:r>
          </a:p>
        </p:txBody>
      </p:sp>
    </p:spTree>
    <p:extLst>
      <p:ext uri="{BB962C8B-B14F-4D97-AF65-F5344CB8AC3E}">
        <p14:creationId xmlns:p14="http://schemas.microsoft.com/office/powerpoint/2010/main" val="12298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utoRev="1" fill="remove" nodeType="withEffect">
                                  <p:stCondLst>
                                    <p:cond delay="0"/>
                                  </p:stCondLst>
                                  <p:endCondLst>
                                    <p:cond evt="onNext" delay="0">
                                      <p:tgtEl>
                                        <p:sldTgt/>
                                      </p:tgtEl>
                                    </p:cond>
                                  </p:endCondLst>
                                  <p:childTnLst>
                                    <p:animMotion origin="layout" path="M 1.38889E-6 -4.07407E-6 L -1.34115 -0.00115 " pathEditMode="relative" rAng="0" ptsTypes="AA">
                                      <p:cBhvr>
                                        <p:cTn id="6" dur="5000" fill="hold"/>
                                        <p:tgtEl>
                                          <p:spTgt spid="4"/>
                                        </p:tgtEl>
                                        <p:attrNameLst>
                                          <p:attrName>ppt_x</p:attrName>
                                          <p:attrName>ppt_y</p:attrName>
                                        </p:attrNameLst>
                                      </p:cBhvr>
                                      <p:rCtr x="-67066" y="-69"/>
                                    </p:animMotion>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63" presetClass="path" presetSubtype="0" repeatCount="indefinite" accel="25000" decel="75000" autoRev="1" fill="remove" nodeType="withEffect">
                                  <p:stCondLst>
                                    <p:cond delay="4000"/>
                                  </p:stCondLst>
                                  <p:endCondLst>
                                    <p:cond evt="onNext" delay="0">
                                      <p:tgtEl>
                                        <p:sldTgt/>
                                      </p:tgtEl>
                                    </p:cond>
                                  </p:endCondLst>
                                  <p:childTnLst>
                                    <p:animMotion origin="layout" path="M 4.16667E-6 -1.11111E-6 L 0.6802 -0.00162 " pathEditMode="relative" rAng="0" ptsTypes="AA">
                                      <p:cBhvr>
                                        <p:cTn id="10" dur="5000" fill="hold"/>
                                        <p:tgtEl>
                                          <p:spTgt spid="5"/>
                                        </p:tgtEl>
                                        <p:attrNameLst>
                                          <p:attrName>ppt_x</p:attrName>
                                          <p:attrName>ppt_y</p:attrName>
                                        </p:attrNameLst>
                                      </p:cBhvr>
                                      <p:rCtr x="34010"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 y="1231765"/>
            <a:ext cx="10701501" cy="5290918"/>
          </a:xfrm>
          <a:prstGeom prst="rect">
            <a:avLst/>
          </a:prstGeom>
        </p:spPr>
      </p:pic>
      <p:sp>
        <p:nvSpPr>
          <p:cNvPr id="2" name="Title 1"/>
          <p:cNvSpPr>
            <a:spLocks noGrp="1"/>
          </p:cNvSpPr>
          <p:nvPr>
            <p:ph type="title"/>
          </p:nvPr>
        </p:nvSpPr>
        <p:spPr/>
        <p:txBody>
          <a:bodyPr/>
          <a:lstStyle/>
          <a:p>
            <a:endParaRPr lang="en-US"/>
          </a:p>
        </p:txBody>
      </p:sp>
      <p:sp>
        <p:nvSpPr>
          <p:cNvPr id="6" name="Rectangle 5"/>
          <p:cNvSpPr/>
          <p:nvPr/>
        </p:nvSpPr>
        <p:spPr>
          <a:xfrm>
            <a:off x="2702488" y="4574931"/>
            <a:ext cx="4822397" cy="1938992"/>
          </a:xfrm>
          <a:prstGeom prst="rect">
            <a:avLst/>
          </a:prstGeom>
          <a:noFill/>
        </p:spPr>
        <p:txBody>
          <a:bodyPr wrap="square" lIns="91440" tIns="45720" rIns="91440" bIns="45720">
            <a:spAutoFit/>
          </a:bodyPr>
          <a:lstStyle/>
          <a:p>
            <a:pPr algn="ctr"/>
            <a:r>
              <a:rPr lang="en-US" sz="4000" b="0" cap="none" spc="0" dirty="0">
                <a:ln w="0"/>
                <a:solidFill>
                  <a:schemeClr val="bg1"/>
                </a:solidFill>
                <a:effectLst>
                  <a:outerShdw blurRad="38100" dist="25400" dir="5400000" algn="ctr" rotWithShape="0">
                    <a:srgbClr val="6E747A">
                      <a:alpha val="43000"/>
                    </a:srgbClr>
                  </a:outerShdw>
                </a:effectLst>
              </a:rPr>
              <a:t>Welcome to</a:t>
            </a:r>
          </a:p>
          <a:p>
            <a:pPr algn="ctr"/>
            <a:r>
              <a:rPr lang="en-US" sz="4000" b="0" cap="none" spc="0" dirty="0">
                <a:ln w="0"/>
                <a:solidFill>
                  <a:schemeClr val="bg1"/>
                </a:solidFill>
                <a:effectLst>
                  <a:outerShdw blurRad="38100" dist="25400" dir="5400000" algn="ctr" rotWithShape="0">
                    <a:srgbClr val="6E747A">
                      <a:alpha val="43000"/>
                    </a:srgbClr>
                  </a:outerShdw>
                </a:effectLst>
              </a:rPr>
              <a:t>Power Up Your Online and Blended Classes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248" y="2461846"/>
            <a:ext cx="937468" cy="3094892"/>
          </a:xfrm>
          <a:prstGeom prst="rect">
            <a:avLst/>
          </a:prstGeom>
        </p:spPr>
      </p:pic>
      <p:sp>
        <p:nvSpPr>
          <p:cNvPr id="3" name="Slide Number Placeholder 2">
            <a:extLst>
              <a:ext uri="{FF2B5EF4-FFF2-40B4-BE49-F238E27FC236}">
                <a16:creationId xmlns:a16="http://schemas.microsoft.com/office/drawing/2014/main" id="{56EA10D9-8E7A-49A0-9B3A-3C2A8E58F45C}"/>
              </a:ext>
            </a:extLst>
          </p:cNvPr>
          <p:cNvSpPr>
            <a:spLocks noGrp="1"/>
          </p:cNvSpPr>
          <p:nvPr>
            <p:ph type="sldNum" sz="quarter" idx="12"/>
          </p:nvPr>
        </p:nvSpPr>
        <p:spPr/>
        <p:txBody>
          <a:bodyPr/>
          <a:lstStyle/>
          <a:p>
            <a:fld id="{3C1F3E18-7131-7149-874C-373B651AAD96}" type="slidenum">
              <a:rPr lang="en-US" smtClean="0"/>
              <a:t>3</a:t>
            </a:fld>
            <a:endParaRPr lang="en-US"/>
          </a:p>
        </p:txBody>
      </p:sp>
    </p:spTree>
    <p:extLst>
      <p:ext uri="{BB962C8B-B14F-4D97-AF65-F5344CB8AC3E}">
        <p14:creationId xmlns:p14="http://schemas.microsoft.com/office/powerpoint/2010/main" val="59891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77778E-7 2.22222E-6 L -0.16892 -0.00116 " pathEditMode="relative" rAng="0" ptsTypes="AA">
                                      <p:cBhvr>
                                        <p:cTn id="6" dur="2000" fill="hold"/>
                                        <p:tgtEl>
                                          <p:spTgt spid="7"/>
                                        </p:tgtEl>
                                        <p:attrNameLst>
                                          <p:attrName>ppt_x</p:attrName>
                                          <p:attrName>ppt_y</p:attrName>
                                        </p:attrNameLst>
                                      </p:cBhvr>
                                      <p:rCtr x="-8455" y="-69"/>
                                    </p:animMotion>
                                  </p:childTnLst>
                                </p:cTn>
                              </p:par>
                              <p:par>
                                <p:cTn id="7" presetID="10" presetClass="entr" presetSubtype="0" fill="hold" grpId="0" nodeType="withEffect">
                                  <p:stCondLst>
                                    <p:cond delay="8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par>
                                <p:cTn id="10" presetID="37" presetClass="path" presetSubtype="0" accel="50000" decel="50000" fill="hold" nodeType="withEffect">
                                  <p:stCondLst>
                                    <p:cond delay="800"/>
                                  </p:stCondLst>
                                  <p:childTnLst>
                                    <p:animMotion origin="layout" path="M -3.88889E-6 0.00023 L 0.1316 0.08218 C 0.15921 0.1007 0.20052 0.11134 0.24358 0.11134 C 0.29271 0.11134 0.33195 0.1007 0.35955 0.08218 L 0.4915 0.00023 " pathEditMode="relative" rAng="0" ptsTypes="AAAAA">
                                      <p:cBhvr>
                                        <p:cTn id="11" dur="2000" fill="hold"/>
                                        <p:tgtEl>
                                          <p:spTgt spid="8"/>
                                        </p:tgtEl>
                                        <p:attrNameLst>
                                          <p:attrName>ppt_x</p:attrName>
                                          <p:attrName>ppt_y</p:attrName>
                                        </p:attrNameLst>
                                      </p:cBhvr>
                                      <p:rCtr x="24566" y="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the Stage</a:t>
            </a:r>
          </a:p>
        </p:txBody>
      </p:sp>
      <p:graphicFrame>
        <p:nvGraphicFramePr>
          <p:cNvPr id="6" name="Content Placeholder 5">
            <a:extLst>
              <a:ext uri="{FF2B5EF4-FFF2-40B4-BE49-F238E27FC236}">
                <a16:creationId xmlns:a16="http://schemas.microsoft.com/office/drawing/2014/main" id="{BEBC638B-E113-42EF-85E9-4D2D0E833D58}"/>
              </a:ext>
            </a:extLst>
          </p:cNvPr>
          <p:cNvGraphicFramePr>
            <a:graphicFrameLocks noGrp="1"/>
          </p:cNvGraphicFramePr>
          <p:nvPr>
            <p:ph idx="1"/>
            <p:extLst>
              <p:ext uri="{D42A27DB-BD31-4B8C-83A1-F6EECF244321}">
                <p14:modId xmlns:p14="http://schemas.microsoft.com/office/powerpoint/2010/main" val="41688032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00A171F-48CE-4334-848E-90A8F1E58FAE}"/>
              </a:ext>
            </a:extLst>
          </p:cNvPr>
          <p:cNvSpPr>
            <a:spLocks noGrp="1"/>
          </p:cNvSpPr>
          <p:nvPr>
            <p:ph type="sldNum" sz="quarter" idx="12"/>
          </p:nvPr>
        </p:nvSpPr>
        <p:spPr/>
        <p:txBody>
          <a:bodyPr/>
          <a:lstStyle/>
          <a:p>
            <a:fld id="{3C1F3E18-7131-7149-874C-373B651AAD96}" type="slidenum">
              <a:rPr lang="en-US" smtClean="0"/>
              <a:t>4</a:t>
            </a:fld>
            <a:endParaRPr lang="en-US"/>
          </a:p>
        </p:txBody>
      </p:sp>
      <p:pic>
        <p:nvPicPr>
          <p:cNvPr id="5" name="Picture 4">
            <a:extLst>
              <a:ext uri="{FF2B5EF4-FFF2-40B4-BE49-F238E27FC236}">
                <a16:creationId xmlns:a16="http://schemas.microsoft.com/office/drawing/2014/main" id="{A6E4D9C3-70D9-42C0-9E4A-5E4D037CDBFE}"/>
              </a:ext>
            </a:extLst>
          </p:cNvPr>
          <p:cNvPicPr>
            <a:picLocks noChangeAspect="1"/>
          </p:cNvPicPr>
          <p:nvPr/>
        </p:nvPicPr>
        <p:blipFill>
          <a:blip r:embed="rId8"/>
          <a:stretch>
            <a:fillRect/>
          </a:stretch>
        </p:blipFill>
        <p:spPr>
          <a:xfrm>
            <a:off x="1" y="1208150"/>
            <a:ext cx="9144000" cy="5249094"/>
          </a:xfrm>
          <a:prstGeom prst="rect">
            <a:avLst/>
          </a:prstGeom>
        </p:spPr>
      </p:pic>
      <p:sp>
        <p:nvSpPr>
          <p:cNvPr id="7" name="TextBox 6">
            <a:extLst>
              <a:ext uri="{FF2B5EF4-FFF2-40B4-BE49-F238E27FC236}">
                <a16:creationId xmlns:a16="http://schemas.microsoft.com/office/drawing/2014/main" id="{C4B18E8B-007A-4F2C-A588-29CAADB16359}"/>
              </a:ext>
            </a:extLst>
          </p:cNvPr>
          <p:cNvSpPr txBox="1"/>
          <p:nvPr/>
        </p:nvSpPr>
        <p:spPr>
          <a:xfrm>
            <a:off x="-52121" y="2367234"/>
            <a:ext cx="9143998" cy="3077766"/>
          </a:xfrm>
          <a:prstGeom prst="rect">
            <a:avLst/>
          </a:prstGeom>
          <a:noFill/>
        </p:spPr>
        <p:txBody>
          <a:bodyPr wrap="square" rtlCol="0">
            <a:spAutoFit/>
          </a:bodyPr>
          <a:lstStyle/>
          <a:p>
            <a:pPr algn="ctr"/>
            <a:r>
              <a:rPr lang="en-US" dirty="0"/>
              <a:t>“… today’s college experience </a:t>
            </a:r>
            <a:r>
              <a:rPr lang="en-US" sz="2800" dirty="0"/>
              <a:t>isn’t what it used to be</a:t>
            </a:r>
            <a:r>
              <a:rPr lang="en-US" dirty="0"/>
              <a:t>.</a:t>
            </a:r>
          </a:p>
          <a:p>
            <a:pPr algn="ctr"/>
            <a:r>
              <a:rPr lang="en-US" dirty="0"/>
              <a:t>Instructors in every discipline are </a:t>
            </a:r>
            <a:r>
              <a:rPr lang="en-US" sz="2800" dirty="0"/>
              <a:t>rethinking both content and delivery</a:t>
            </a:r>
            <a:r>
              <a:rPr lang="en-US" dirty="0"/>
              <a:t>, engaging students with new pedagogical strategies in modern learning spaces. </a:t>
            </a:r>
          </a:p>
          <a:p>
            <a:pPr algn="ctr"/>
            <a:r>
              <a:rPr lang="en-US" dirty="0"/>
              <a:t>Yet, as institutions invest in classroom technology, </a:t>
            </a:r>
            <a:r>
              <a:rPr lang="en-US" sz="2800" dirty="0"/>
              <a:t>adoptions doesn’t just happen</a:t>
            </a:r>
            <a:r>
              <a:rPr lang="en-US" dirty="0"/>
              <a:t>. It requires </a:t>
            </a:r>
            <a:r>
              <a:rPr lang="en-US" sz="2800" dirty="0"/>
              <a:t>institutional support, professional development and cross-campus collaboration.</a:t>
            </a:r>
            <a:r>
              <a:rPr lang="en-US" dirty="0"/>
              <a:t>”  </a:t>
            </a:r>
          </a:p>
          <a:p>
            <a:pPr algn="ctr"/>
            <a:endParaRPr lang="en-US" dirty="0"/>
          </a:p>
          <a:p>
            <a:pPr algn="ctr"/>
            <a:r>
              <a:rPr lang="en-US" dirty="0"/>
              <a:t>Wyle Wong, EdTechMagazine.com</a:t>
            </a:r>
          </a:p>
        </p:txBody>
      </p:sp>
      <p:sp>
        <p:nvSpPr>
          <p:cNvPr id="19" name="Rectangle 18">
            <a:extLst>
              <a:ext uri="{FF2B5EF4-FFF2-40B4-BE49-F238E27FC236}">
                <a16:creationId xmlns:a16="http://schemas.microsoft.com/office/drawing/2014/main" id="{65DE8A1D-D4DD-4B85-A1D8-474724BCB9B4}"/>
              </a:ext>
            </a:extLst>
          </p:cNvPr>
          <p:cNvSpPr/>
          <p:nvPr/>
        </p:nvSpPr>
        <p:spPr>
          <a:xfrm>
            <a:off x="323110" y="6438119"/>
            <a:ext cx="8978629" cy="369332"/>
          </a:xfrm>
          <a:prstGeom prst="rect">
            <a:avLst/>
          </a:prstGeom>
        </p:spPr>
        <p:txBody>
          <a:bodyPr wrap="square">
            <a:spAutoFit/>
          </a:bodyPr>
          <a:lstStyle/>
          <a:p>
            <a:pPr algn="ct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Creating learning experiences that are efficient, effective and appealing.</a:t>
            </a:r>
            <a:endParaRPr lang="en-US" dirty="0">
              <a:solidFill>
                <a:schemeClr val="bg1"/>
              </a:solidFill>
            </a:endParaRPr>
          </a:p>
        </p:txBody>
      </p:sp>
    </p:spTree>
    <p:extLst>
      <p:ext uri="{BB962C8B-B14F-4D97-AF65-F5344CB8AC3E}">
        <p14:creationId xmlns:p14="http://schemas.microsoft.com/office/powerpoint/2010/main" val="299700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C5AA-B401-480C-919C-3227B2837591}"/>
              </a:ext>
            </a:extLst>
          </p:cNvPr>
          <p:cNvSpPr>
            <a:spLocks noGrp="1"/>
          </p:cNvSpPr>
          <p:nvPr>
            <p:ph type="title"/>
          </p:nvPr>
        </p:nvSpPr>
        <p:spPr/>
        <p:txBody>
          <a:bodyPr>
            <a:normAutofit/>
          </a:bodyPr>
          <a:lstStyle/>
          <a:p>
            <a:r>
              <a:rPr lang="en-US" dirty="0"/>
              <a:t>Resources Available</a:t>
            </a:r>
          </a:p>
        </p:txBody>
      </p:sp>
      <p:sp>
        <p:nvSpPr>
          <p:cNvPr id="3" name="Content Placeholder 2">
            <a:extLst>
              <a:ext uri="{FF2B5EF4-FFF2-40B4-BE49-F238E27FC236}">
                <a16:creationId xmlns:a16="http://schemas.microsoft.com/office/drawing/2014/main" id="{A910B89C-19E5-4BC2-B6E5-C6E79AF0C94E}"/>
              </a:ext>
            </a:extLst>
          </p:cNvPr>
          <p:cNvSpPr>
            <a:spLocks noGrp="1"/>
          </p:cNvSpPr>
          <p:nvPr>
            <p:ph idx="1"/>
          </p:nvPr>
        </p:nvSpPr>
        <p:spPr>
          <a:xfrm>
            <a:off x="457199" y="1600200"/>
            <a:ext cx="8375515" cy="4525963"/>
          </a:xfrm>
        </p:spPr>
        <p:txBody>
          <a:bodyPr numCol="2">
            <a:normAutofit fontScale="92500" lnSpcReduction="20000"/>
          </a:bodyPr>
          <a:lstStyle/>
          <a:p>
            <a:r>
              <a:rPr lang="en-US" dirty="0"/>
              <a:t>JCB D2L Template</a:t>
            </a:r>
          </a:p>
          <a:p>
            <a:r>
              <a:rPr lang="en-US" dirty="0"/>
              <a:t>PowerPoint Template</a:t>
            </a:r>
          </a:p>
          <a:p>
            <a:r>
              <a:rPr lang="en-US" dirty="0"/>
              <a:t>Clickers</a:t>
            </a:r>
          </a:p>
          <a:p>
            <a:r>
              <a:rPr lang="en-US" dirty="0"/>
              <a:t>Top Hat</a:t>
            </a:r>
          </a:p>
          <a:p>
            <a:r>
              <a:rPr lang="en-US" dirty="0"/>
              <a:t>Panopto</a:t>
            </a:r>
          </a:p>
          <a:p>
            <a:r>
              <a:rPr lang="en-US" dirty="0" err="1"/>
              <a:t>Kubi</a:t>
            </a:r>
            <a:endParaRPr lang="en-US" dirty="0"/>
          </a:p>
          <a:p>
            <a:r>
              <a:rPr lang="en-US" dirty="0"/>
              <a:t>JCB Studio</a:t>
            </a:r>
          </a:p>
          <a:p>
            <a:r>
              <a:rPr lang="en-US" dirty="0"/>
              <a:t>One-Button Studio + </a:t>
            </a:r>
          </a:p>
          <a:p>
            <a:endParaRPr lang="en-US" dirty="0"/>
          </a:p>
          <a:p>
            <a:r>
              <a:rPr lang="en-US" dirty="0"/>
              <a:t>Apps.mtsu.edu</a:t>
            </a:r>
          </a:p>
          <a:p>
            <a:r>
              <a:rPr lang="en-US" dirty="0"/>
              <a:t>Qualtrics</a:t>
            </a:r>
          </a:p>
          <a:p>
            <a:r>
              <a:rPr lang="en-US" dirty="0"/>
              <a:t>LinkedIn Learning</a:t>
            </a:r>
          </a:p>
          <a:p>
            <a:r>
              <a:rPr lang="en-US" dirty="0"/>
              <a:t>Office 365</a:t>
            </a:r>
          </a:p>
          <a:p>
            <a:r>
              <a:rPr lang="en-US" dirty="0"/>
              <a:t>LMS (D2L)</a:t>
            </a:r>
          </a:p>
          <a:p>
            <a:r>
              <a:rPr lang="en-US" dirty="0"/>
              <a:t>MTSU Online:</a:t>
            </a:r>
          </a:p>
          <a:p>
            <a:pPr lvl="1"/>
            <a:r>
              <a:rPr lang="en-US" dirty="0"/>
              <a:t>Zoom</a:t>
            </a:r>
          </a:p>
          <a:p>
            <a:pPr lvl="1"/>
            <a:r>
              <a:rPr lang="en-US" dirty="0"/>
              <a:t>Examity</a:t>
            </a:r>
          </a:p>
          <a:p>
            <a:pPr lvl="1"/>
            <a:r>
              <a:rPr lang="en-US" dirty="0"/>
              <a:t>Design Support</a:t>
            </a:r>
          </a:p>
          <a:p>
            <a:endParaRPr lang="en-US" dirty="0"/>
          </a:p>
        </p:txBody>
      </p:sp>
      <p:sp>
        <p:nvSpPr>
          <p:cNvPr id="4" name="Slide Number Placeholder 3">
            <a:extLst>
              <a:ext uri="{FF2B5EF4-FFF2-40B4-BE49-F238E27FC236}">
                <a16:creationId xmlns:a16="http://schemas.microsoft.com/office/drawing/2014/main" id="{D8E12847-EAD9-49CE-BE64-D8DC98683487}"/>
              </a:ext>
            </a:extLst>
          </p:cNvPr>
          <p:cNvSpPr>
            <a:spLocks noGrp="1"/>
          </p:cNvSpPr>
          <p:nvPr>
            <p:ph type="sldNum" sz="quarter" idx="12"/>
          </p:nvPr>
        </p:nvSpPr>
        <p:spPr/>
        <p:txBody>
          <a:bodyPr/>
          <a:lstStyle/>
          <a:p>
            <a:fld id="{3C1F3E18-7131-7149-874C-373B651AAD96}" type="slidenum">
              <a:rPr lang="en-US" smtClean="0"/>
              <a:t>5</a:t>
            </a:fld>
            <a:endParaRPr lang="en-US"/>
          </a:p>
        </p:txBody>
      </p:sp>
      <p:pic>
        <p:nvPicPr>
          <p:cNvPr id="8" name="Picture 7" hidden="1">
            <a:extLst>
              <a:ext uri="{FF2B5EF4-FFF2-40B4-BE49-F238E27FC236}">
                <a16:creationId xmlns:a16="http://schemas.microsoft.com/office/drawing/2014/main" id="{6C162FAF-9FD5-4510-A033-A0A64C89A933}"/>
              </a:ext>
            </a:extLst>
          </p:cNvPr>
          <p:cNvPicPr>
            <a:picLocks noChangeAspect="1"/>
          </p:cNvPicPr>
          <p:nvPr/>
        </p:nvPicPr>
        <p:blipFill>
          <a:blip r:embed="rId3"/>
          <a:stretch>
            <a:fillRect/>
          </a:stretch>
        </p:blipFill>
        <p:spPr>
          <a:xfrm>
            <a:off x="2307771" y="2922813"/>
            <a:ext cx="4974773" cy="2487387"/>
          </a:xfrm>
          <a:prstGeom prst="rect">
            <a:avLst/>
          </a:prstGeom>
          <a:ln>
            <a:noFill/>
          </a:ln>
          <a:effectLst>
            <a:softEdge rad="112500"/>
          </a:effectLst>
        </p:spPr>
      </p:pic>
      <p:sp>
        <p:nvSpPr>
          <p:cNvPr id="9" name="Rectangle 8" hidden="1">
            <a:extLst>
              <a:ext uri="{FF2B5EF4-FFF2-40B4-BE49-F238E27FC236}">
                <a16:creationId xmlns:a16="http://schemas.microsoft.com/office/drawing/2014/main" id="{9BED0C6D-9548-4A08-89F2-AB0D50D1FBDC}"/>
              </a:ext>
            </a:extLst>
          </p:cNvPr>
          <p:cNvSpPr/>
          <p:nvPr/>
        </p:nvSpPr>
        <p:spPr>
          <a:xfrm>
            <a:off x="2041324" y="1630804"/>
            <a:ext cx="574715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Developing Content</a:t>
            </a:r>
          </a:p>
        </p:txBody>
      </p:sp>
    </p:spTree>
    <p:extLst>
      <p:ext uri="{BB962C8B-B14F-4D97-AF65-F5344CB8AC3E}">
        <p14:creationId xmlns:p14="http://schemas.microsoft.com/office/powerpoint/2010/main" val="424477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additive="base">
                                        <p:cTn id="6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additive="base">
                                        <p:cTn id="7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 calcmode="lin" valueType="num">
                                      <p:cBhvr additive="base">
                                        <p:cTn id="7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 calcmode="lin" valueType="num">
                                      <p:cBhvr additive="base">
                                        <p:cTn id="8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
                                            <p:txEl>
                                              <p:pRg st="14" end="14"/>
                                            </p:txEl>
                                          </p:spTgt>
                                        </p:tgtEl>
                                        <p:attrNameLst>
                                          <p:attrName>style.visibility</p:attrName>
                                        </p:attrNameLst>
                                      </p:cBhvr>
                                      <p:to>
                                        <p:strVal val="visible"/>
                                      </p:to>
                                    </p:set>
                                    <p:anim calcmode="lin" valueType="num">
                                      <p:cBhvr additive="base">
                                        <p:cTn id="8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
                                            <p:txEl>
                                              <p:pRg st="15" end="15"/>
                                            </p:txEl>
                                          </p:spTgt>
                                        </p:tgtEl>
                                        <p:attrNameLst>
                                          <p:attrName>style.visibility</p:attrName>
                                        </p:attrNameLst>
                                      </p:cBhvr>
                                      <p:to>
                                        <p:strVal val="visible"/>
                                      </p:to>
                                    </p:set>
                                    <p:anim calcmode="lin" valueType="num">
                                      <p:cBhvr additive="base">
                                        <p:cTn id="9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
                                            <p:txEl>
                                              <p:pRg st="16" end="16"/>
                                            </p:txEl>
                                          </p:spTgt>
                                        </p:tgtEl>
                                        <p:attrNameLst>
                                          <p:attrName>style.visibility</p:attrName>
                                        </p:attrNameLst>
                                      </p:cBhvr>
                                      <p:to>
                                        <p:strVal val="visible"/>
                                      </p:to>
                                    </p:set>
                                    <p:anim calcmode="lin" valueType="num">
                                      <p:cBhvr additive="base">
                                        <p:cTn id="101"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
                                            <p:txEl>
                                              <p:pRg st="17" end="17"/>
                                            </p:txEl>
                                          </p:spTgt>
                                        </p:tgtEl>
                                        <p:attrNameLst>
                                          <p:attrName>style.visibility</p:attrName>
                                        </p:attrNameLst>
                                      </p:cBhvr>
                                      <p:to>
                                        <p:strVal val="visible"/>
                                      </p:to>
                                    </p:set>
                                    <p:anim calcmode="lin" valueType="num">
                                      <p:cBhvr additive="base">
                                        <p:cTn id="10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E1DE-5AEF-4C6C-946E-83A65A903BE7}"/>
              </a:ext>
            </a:extLst>
          </p:cNvPr>
          <p:cNvSpPr>
            <a:spLocks noGrp="1"/>
          </p:cNvSpPr>
          <p:nvPr>
            <p:ph type="title"/>
          </p:nvPr>
        </p:nvSpPr>
        <p:spPr/>
        <p:txBody>
          <a:bodyPr/>
          <a:lstStyle/>
          <a:p>
            <a:r>
              <a:rPr lang="en-US" dirty="0"/>
              <a:t>Online Class Support</a:t>
            </a:r>
          </a:p>
        </p:txBody>
      </p:sp>
      <p:sp>
        <p:nvSpPr>
          <p:cNvPr id="3" name="Content Placeholder 2">
            <a:extLst>
              <a:ext uri="{FF2B5EF4-FFF2-40B4-BE49-F238E27FC236}">
                <a16:creationId xmlns:a16="http://schemas.microsoft.com/office/drawing/2014/main" id="{045077C8-39F4-4E80-827B-1862B93B36F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226051F-E72F-4134-B749-E35B47600564}"/>
              </a:ext>
            </a:extLst>
          </p:cNvPr>
          <p:cNvSpPr>
            <a:spLocks noGrp="1"/>
          </p:cNvSpPr>
          <p:nvPr>
            <p:ph type="sldNum" sz="quarter" idx="12"/>
          </p:nvPr>
        </p:nvSpPr>
        <p:spPr/>
        <p:txBody>
          <a:bodyPr/>
          <a:lstStyle/>
          <a:p>
            <a:fld id="{3C1F3E18-7131-7149-874C-373B651AAD96}" type="slidenum">
              <a:rPr lang="en-US" smtClean="0"/>
              <a:t>6</a:t>
            </a:fld>
            <a:endParaRPr lang="en-US"/>
          </a:p>
        </p:txBody>
      </p:sp>
      <p:pic>
        <p:nvPicPr>
          <p:cNvPr id="1026" name="Picture 2" descr="Image result for zoom">
            <a:extLst>
              <a:ext uri="{FF2B5EF4-FFF2-40B4-BE49-F238E27FC236}">
                <a16:creationId xmlns:a16="http://schemas.microsoft.com/office/drawing/2014/main" id="{6EBEBB6A-7215-4D57-9AE5-8FD163E20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97" y="4446431"/>
            <a:ext cx="35623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xamity">
            <a:extLst>
              <a:ext uri="{FF2B5EF4-FFF2-40B4-BE49-F238E27FC236}">
                <a16:creationId xmlns:a16="http://schemas.microsoft.com/office/drawing/2014/main" id="{0F2FFFD9-8F21-4A86-8A58-145E2E337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348" y="3914130"/>
            <a:ext cx="3961452" cy="20701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picture containing text&#10;&#10;Description generated with very high confidence">
            <a:extLst>
              <a:ext uri="{FF2B5EF4-FFF2-40B4-BE49-F238E27FC236}">
                <a16:creationId xmlns:a16="http://schemas.microsoft.com/office/drawing/2014/main" id="{69126191-C347-4CA0-A632-1DCAD7D0FCC7}"/>
              </a:ext>
            </a:extLst>
          </p:cNvPr>
          <p:cNvPicPr>
            <a:picLocks noChangeAspect="1"/>
          </p:cNvPicPr>
          <p:nvPr/>
        </p:nvPicPr>
        <p:blipFill rotWithShape="1">
          <a:blip r:embed="rId5"/>
          <a:srcRect t="15864" b="21249"/>
          <a:stretch/>
        </p:blipFill>
        <p:spPr>
          <a:xfrm>
            <a:off x="2823332" y="1570949"/>
            <a:ext cx="3497335" cy="2846231"/>
          </a:xfrm>
          <a:prstGeom prst="rect">
            <a:avLst/>
          </a:prstGeom>
        </p:spPr>
      </p:pic>
    </p:spTree>
    <p:extLst>
      <p:ext uri="{BB962C8B-B14F-4D97-AF65-F5344CB8AC3E}">
        <p14:creationId xmlns:p14="http://schemas.microsoft.com/office/powerpoint/2010/main" val="409512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C245-D549-4C11-BEB8-01CCAB41B0D6}"/>
              </a:ext>
            </a:extLst>
          </p:cNvPr>
          <p:cNvSpPr>
            <a:spLocks noGrp="1"/>
          </p:cNvSpPr>
          <p:nvPr>
            <p:ph type="title"/>
          </p:nvPr>
        </p:nvSpPr>
        <p:spPr/>
        <p:txBody>
          <a:bodyPr>
            <a:normAutofit/>
          </a:bodyPr>
          <a:lstStyle/>
          <a:p>
            <a:r>
              <a:rPr lang="en-US" dirty="0"/>
              <a:t> Design Matters</a:t>
            </a:r>
          </a:p>
        </p:txBody>
      </p:sp>
      <p:pic>
        <p:nvPicPr>
          <p:cNvPr id="4" name="Picture 4" descr="A picture containing text&#10;&#10;Description generated with very high confidence">
            <a:extLst>
              <a:ext uri="{FF2B5EF4-FFF2-40B4-BE49-F238E27FC236}">
                <a16:creationId xmlns:a16="http://schemas.microsoft.com/office/drawing/2014/main" id="{1A4664FD-3076-4F87-83C8-2C1AA891E29F}"/>
              </a:ext>
            </a:extLst>
          </p:cNvPr>
          <p:cNvPicPr>
            <a:picLocks noGrp="1" noChangeAspect="1"/>
          </p:cNvPicPr>
          <p:nvPr>
            <p:ph idx="1"/>
          </p:nvPr>
        </p:nvPicPr>
        <p:blipFill>
          <a:blip r:embed="rId3"/>
          <a:stretch>
            <a:fillRect/>
          </a:stretch>
        </p:blipFill>
        <p:spPr>
          <a:xfrm>
            <a:off x="2823332" y="1600200"/>
            <a:ext cx="3497335" cy="4525963"/>
          </a:xfrm>
        </p:spPr>
      </p:pic>
      <p:sp>
        <p:nvSpPr>
          <p:cNvPr id="3" name="Slide Number Placeholder 2">
            <a:extLst>
              <a:ext uri="{FF2B5EF4-FFF2-40B4-BE49-F238E27FC236}">
                <a16:creationId xmlns:a16="http://schemas.microsoft.com/office/drawing/2014/main" id="{53C4FD49-DE25-4827-9D1F-D2FB32D00078}"/>
              </a:ext>
            </a:extLst>
          </p:cNvPr>
          <p:cNvSpPr>
            <a:spLocks noGrp="1"/>
          </p:cNvSpPr>
          <p:nvPr>
            <p:ph type="sldNum" sz="quarter" idx="12"/>
          </p:nvPr>
        </p:nvSpPr>
        <p:spPr/>
        <p:txBody>
          <a:bodyPr/>
          <a:lstStyle/>
          <a:p>
            <a:fld id="{3C1F3E18-7131-7149-874C-373B651AAD96}" type="slidenum">
              <a:rPr lang="en-US" smtClean="0"/>
              <a:t>7</a:t>
            </a:fld>
            <a:endParaRPr lang="en-US"/>
          </a:p>
        </p:txBody>
      </p:sp>
      <p:pic>
        <p:nvPicPr>
          <p:cNvPr id="1026" name="Picture 2" descr="MTSU Online square logo">
            <a:extLst>
              <a:ext uri="{FF2B5EF4-FFF2-40B4-BE49-F238E27FC236}">
                <a16:creationId xmlns:a16="http://schemas.microsoft.com/office/drawing/2014/main" id="{78E72FE8-E6C2-4A0E-B7B2-323A6661E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087" y="2586366"/>
            <a:ext cx="2415139" cy="241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9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300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9A85-BE56-4D08-B55A-BB0A32D2287A}"/>
              </a:ext>
            </a:extLst>
          </p:cNvPr>
          <p:cNvSpPr>
            <a:spLocks noGrp="1"/>
          </p:cNvSpPr>
          <p:nvPr>
            <p:ph type="title"/>
          </p:nvPr>
        </p:nvSpPr>
        <p:spPr/>
        <p:txBody>
          <a:bodyPr>
            <a:normAutofit fontScale="90000"/>
          </a:bodyPr>
          <a:lstStyle/>
          <a:p>
            <a:r>
              <a:rPr lang="en-US" dirty="0"/>
              <a:t>Keeping Students Engaged</a:t>
            </a:r>
          </a:p>
        </p:txBody>
      </p:sp>
      <p:sp>
        <p:nvSpPr>
          <p:cNvPr id="3" name="Content Placeholder 2">
            <a:extLst>
              <a:ext uri="{FF2B5EF4-FFF2-40B4-BE49-F238E27FC236}">
                <a16:creationId xmlns:a16="http://schemas.microsoft.com/office/drawing/2014/main" id="{0AE2F5E9-D650-4DA6-918B-E7E1175EA547}"/>
              </a:ext>
            </a:extLst>
          </p:cNvPr>
          <p:cNvSpPr>
            <a:spLocks noGrp="1"/>
          </p:cNvSpPr>
          <p:nvPr>
            <p:ph idx="1"/>
          </p:nvPr>
        </p:nvSpPr>
        <p:spPr/>
        <p:txBody>
          <a:bodyPr/>
          <a:lstStyle/>
          <a:p>
            <a:pPr marL="0" indent="0">
              <a:buNone/>
            </a:pPr>
            <a:r>
              <a:rPr lang="en-US" dirty="0"/>
              <a:t>D2L provides features:</a:t>
            </a:r>
          </a:p>
          <a:p>
            <a:pPr lvl="1"/>
            <a:r>
              <a:rPr lang="en-US" u="sng" dirty="0"/>
              <a:t>Intelligent Agents</a:t>
            </a:r>
            <a:r>
              <a:rPr lang="en-US" dirty="0"/>
              <a:t>: Sends email reminders to students if they do not access your course in a “X” number of days. </a:t>
            </a:r>
          </a:p>
          <a:p>
            <a:pPr lvl="1"/>
            <a:r>
              <a:rPr lang="en-US" u="sng" dirty="0"/>
              <a:t>Notifications</a:t>
            </a:r>
            <a:r>
              <a:rPr lang="en-US" dirty="0"/>
              <a:t>: Notifies students via MT mail, text or cell phone notifications (if Pulse installed) when new content is added or updated (news, content, discussions)</a:t>
            </a:r>
          </a:p>
          <a:p>
            <a:pPr lvl="1"/>
            <a:endParaRPr lang="en-US" dirty="0"/>
          </a:p>
        </p:txBody>
      </p:sp>
      <p:sp>
        <p:nvSpPr>
          <p:cNvPr id="4" name="Slide Number Placeholder 3">
            <a:extLst>
              <a:ext uri="{FF2B5EF4-FFF2-40B4-BE49-F238E27FC236}">
                <a16:creationId xmlns:a16="http://schemas.microsoft.com/office/drawing/2014/main" id="{0F8FB514-6E75-4E8E-A538-8862A5BDD59B}"/>
              </a:ext>
            </a:extLst>
          </p:cNvPr>
          <p:cNvSpPr>
            <a:spLocks noGrp="1"/>
          </p:cNvSpPr>
          <p:nvPr>
            <p:ph type="sldNum" sz="quarter" idx="12"/>
          </p:nvPr>
        </p:nvSpPr>
        <p:spPr/>
        <p:txBody>
          <a:bodyPr/>
          <a:lstStyle/>
          <a:p>
            <a:fld id="{3C1F3E18-7131-7149-874C-373B651AAD96}" type="slidenum">
              <a:rPr lang="en-US" smtClean="0"/>
              <a:t>8</a:t>
            </a:fld>
            <a:endParaRPr lang="en-US"/>
          </a:p>
        </p:txBody>
      </p:sp>
      <p:pic>
        <p:nvPicPr>
          <p:cNvPr id="5" name="Picture 4">
            <a:extLst>
              <a:ext uri="{FF2B5EF4-FFF2-40B4-BE49-F238E27FC236}">
                <a16:creationId xmlns:a16="http://schemas.microsoft.com/office/drawing/2014/main" id="{76E7FA95-B16C-47BF-910E-48B2C04A91A3}"/>
              </a:ext>
            </a:extLst>
          </p:cNvPr>
          <p:cNvPicPr>
            <a:picLocks noChangeAspect="1"/>
          </p:cNvPicPr>
          <p:nvPr/>
        </p:nvPicPr>
        <p:blipFill>
          <a:blip r:embed="rId3"/>
          <a:stretch>
            <a:fillRect/>
          </a:stretch>
        </p:blipFill>
        <p:spPr>
          <a:xfrm>
            <a:off x="3288506" y="4936721"/>
            <a:ext cx="2566988" cy="1304535"/>
          </a:xfrm>
          <a:prstGeom prst="rect">
            <a:avLst/>
          </a:prstGeom>
        </p:spPr>
      </p:pic>
      <p:sp>
        <p:nvSpPr>
          <p:cNvPr id="6" name="Rectangle 5">
            <a:extLst>
              <a:ext uri="{FF2B5EF4-FFF2-40B4-BE49-F238E27FC236}">
                <a16:creationId xmlns:a16="http://schemas.microsoft.com/office/drawing/2014/main" id="{0F22029D-9410-4279-A1A7-4D37EFA10727}"/>
              </a:ext>
            </a:extLst>
          </p:cNvPr>
          <p:cNvSpPr/>
          <p:nvPr/>
        </p:nvSpPr>
        <p:spPr>
          <a:xfrm>
            <a:off x="5880862" y="5358155"/>
            <a:ext cx="2382704"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Brightspace Pulse</a:t>
            </a:r>
          </a:p>
        </p:txBody>
      </p:sp>
    </p:spTree>
    <p:extLst>
      <p:ext uri="{BB962C8B-B14F-4D97-AF65-F5344CB8AC3E}">
        <p14:creationId xmlns:p14="http://schemas.microsoft.com/office/powerpoint/2010/main" val="97844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9DAB-176D-4D29-9B4D-90FDA0F423E8}"/>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id="{7E840245-27EF-4680-B7B8-BB8F09296415}"/>
              </a:ext>
            </a:extLst>
          </p:cNvPr>
          <p:cNvSpPr>
            <a:spLocks noGrp="1"/>
          </p:cNvSpPr>
          <p:nvPr>
            <p:ph idx="1"/>
          </p:nvPr>
        </p:nvSpPr>
        <p:spPr/>
        <p:txBody>
          <a:bodyPr/>
          <a:lstStyle/>
          <a:p>
            <a:r>
              <a:rPr lang="en-US" dirty="0"/>
              <a:t>D2L Discussions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F210C30-0273-4656-88CE-C897912939F5}"/>
              </a:ext>
            </a:extLst>
          </p:cNvPr>
          <p:cNvSpPr>
            <a:spLocks noGrp="1"/>
          </p:cNvSpPr>
          <p:nvPr>
            <p:ph type="sldNum" sz="quarter" idx="12"/>
          </p:nvPr>
        </p:nvSpPr>
        <p:spPr/>
        <p:txBody>
          <a:bodyPr/>
          <a:lstStyle/>
          <a:p>
            <a:fld id="{3C1F3E18-7131-7149-874C-373B651AAD96}" type="slidenum">
              <a:rPr lang="en-US" smtClean="0"/>
              <a:t>9</a:t>
            </a:fld>
            <a:endParaRPr lang="en-US"/>
          </a:p>
        </p:txBody>
      </p:sp>
      <p:pic>
        <p:nvPicPr>
          <p:cNvPr id="5" name="Picture 4">
            <a:extLst>
              <a:ext uri="{FF2B5EF4-FFF2-40B4-BE49-F238E27FC236}">
                <a16:creationId xmlns:a16="http://schemas.microsoft.com/office/drawing/2014/main" id="{A23D134F-306B-433F-818D-0136EE2D516B}"/>
              </a:ext>
            </a:extLst>
          </p:cNvPr>
          <p:cNvPicPr>
            <a:picLocks noChangeAspect="1"/>
          </p:cNvPicPr>
          <p:nvPr/>
        </p:nvPicPr>
        <p:blipFill>
          <a:blip r:embed="rId3"/>
          <a:stretch>
            <a:fillRect/>
          </a:stretch>
        </p:blipFill>
        <p:spPr>
          <a:xfrm>
            <a:off x="1" y="1331723"/>
            <a:ext cx="9074276" cy="4631195"/>
          </a:xfrm>
          <a:prstGeom prst="rect">
            <a:avLst/>
          </a:prstGeom>
        </p:spPr>
      </p:pic>
    </p:spTree>
    <p:extLst>
      <p:ext uri="{BB962C8B-B14F-4D97-AF65-F5344CB8AC3E}">
        <p14:creationId xmlns:p14="http://schemas.microsoft.com/office/powerpoint/2010/main" val="3215190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5946</TotalTime>
  <Words>815</Words>
  <Application>Microsoft Office PowerPoint</Application>
  <PresentationFormat>On-screen Show (4:3)</PresentationFormat>
  <Paragraphs>171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Bradley Hand ITC</vt:lpstr>
      <vt:lpstr>Calibri</vt:lpstr>
      <vt:lpstr>Times New Roman</vt:lpstr>
      <vt:lpstr>Office Theme</vt:lpstr>
      <vt:lpstr>Power Up Your Online and Blended Classes</vt:lpstr>
      <vt:lpstr>PowerPoint Presentation</vt:lpstr>
      <vt:lpstr>PowerPoint Presentation</vt:lpstr>
      <vt:lpstr>Set the Stage</vt:lpstr>
      <vt:lpstr>Resources Available</vt:lpstr>
      <vt:lpstr>Online Class Support</vt:lpstr>
      <vt:lpstr> Design Matters</vt:lpstr>
      <vt:lpstr>Keeping Students Engaged</vt:lpstr>
      <vt:lpstr>Let’s Discuss</vt:lpstr>
      <vt:lpstr>D2L – Release Conditions Adaptive Learning</vt:lpstr>
      <vt:lpstr>Micro-Lectures = Content + Delivery</vt:lpstr>
      <vt:lpstr>Content Chunking</vt:lpstr>
      <vt:lpstr>Content Delivery Examples</vt:lpstr>
      <vt:lpstr>Video Quiz</vt:lpstr>
      <vt:lpstr>Caption me?</vt:lpstr>
      <vt:lpstr>Build it and they’ll come</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Blaine Huffman</dc:creator>
  <cp:lastModifiedBy>Carlos Coronel</cp:lastModifiedBy>
  <cp:revision>131</cp:revision>
  <cp:lastPrinted>2019-11-04T19:42:58Z</cp:lastPrinted>
  <dcterms:created xsi:type="dcterms:W3CDTF">2013-08-20T02:49:12Z</dcterms:created>
  <dcterms:modified xsi:type="dcterms:W3CDTF">2019-11-08T15:43:47Z</dcterms:modified>
</cp:coreProperties>
</file>