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3" r:id="rId3"/>
  </p:sldMasterIdLst>
  <p:notesMasterIdLst>
    <p:notesMasterId r:id="rId36"/>
  </p:notesMasterIdLst>
  <p:sldIdLst>
    <p:sldId id="257" r:id="rId4"/>
    <p:sldId id="312" r:id="rId5"/>
    <p:sldId id="318" r:id="rId6"/>
    <p:sldId id="320" r:id="rId7"/>
    <p:sldId id="321" r:id="rId8"/>
    <p:sldId id="317" r:id="rId9"/>
    <p:sldId id="319" r:id="rId10"/>
    <p:sldId id="322" r:id="rId11"/>
    <p:sldId id="324" r:id="rId12"/>
    <p:sldId id="276" r:id="rId13"/>
    <p:sldId id="277" r:id="rId14"/>
    <p:sldId id="329" r:id="rId15"/>
    <p:sldId id="289" r:id="rId16"/>
    <p:sldId id="299" r:id="rId17"/>
    <p:sldId id="325" r:id="rId18"/>
    <p:sldId id="290" r:id="rId19"/>
    <p:sldId id="304" r:id="rId20"/>
    <p:sldId id="313" r:id="rId21"/>
    <p:sldId id="314" r:id="rId22"/>
    <p:sldId id="326" r:id="rId23"/>
    <p:sldId id="327" r:id="rId24"/>
    <p:sldId id="315" r:id="rId25"/>
    <p:sldId id="305" r:id="rId26"/>
    <p:sldId id="307" r:id="rId27"/>
    <p:sldId id="308" r:id="rId28"/>
    <p:sldId id="303" r:id="rId29"/>
    <p:sldId id="283" r:id="rId30"/>
    <p:sldId id="328" r:id="rId31"/>
    <p:sldId id="278" r:id="rId32"/>
    <p:sldId id="288" r:id="rId33"/>
    <p:sldId id="279" r:id="rId34"/>
    <p:sldId id="28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98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88246E-42A3-4BBE-A9B8-2ACC6C716811}" type="datetimeFigureOut">
              <a:rPr lang="en-US" smtClean="0"/>
              <a:t>4/9/2014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99272E-650B-40B0-AF47-036C7276BA43}" type="slidenum">
              <a:rPr lang="en-US" smtClean="0"/>
              <a:t>‹#›</a:t>
            </a:fld>
            <a:endParaRPr lang="en-US"/>
          </a:p>
        </p:txBody>
      </p:sp>
    </p:spTree>
    <p:extLst>
      <p:ext uri="{BB962C8B-B14F-4D97-AF65-F5344CB8AC3E}">
        <p14:creationId xmlns:p14="http://schemas.microsoft.com/office/powerpoint/2010/main" val="3951731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4/9/2014 2:23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2319176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0574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20813"/>
            <a:ext cx="8032750"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33528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bwMode="auto">
          <a:xfrm>
            <a:off x="0" y="5715000"/>
            <a:ext cx="9144000" cy="1141413"/>
          </a:xfrm>
          <a:prstGeom prst="rect">
            <a:avLst/>
          </a:prstGeom>
          <a:gradFill>
            <a:gsLst>
              <a:gs pos="0">
                <a:schemeClr val="accent5">
                  <a:lumMod val="50000"/>
                  <a:alpha val="30000"/>
                </a:schemeClr>
              </a:gs>
              <a:gs pos="100000">
                <a:schemeClr val="accent5">
                  <a:lumMod val="50000"/>
                </a:schemeClr>
              </a:gs>
            </a:gsLst>
          </a:gradFill>
          <a:ln>
            <a:headEnd type="none" w="med" len="med"/>
            <a:tailEnd type="none" w="med" len="med"/>
          </a:ln>
          <a:effectLst/>
          <a:scene3d>
            <a:camera prst="orthographicFront" fov="0">
              <a:rot lat="0" lon="0" rev="0"/>
            </a:camera>
            <a:lightRig rig="glow" dir="t">
              <a:rot lat="0" lon="0" rev="6360000"/>
            </a:lightRig>
          </a:scene3d>
          <a:sp3d prstMaterial="flat">
            <a:bevelT w="0" h="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7" name="Text Placeholder 6"/>
          <p:cNvSpPr>
            <a:spLocks noGrp="1"/>
          </p:cNvSpPr>
          <p:nvPr>
            <p:ph type="body" sz="quarter" idx="10" hasCustomPrompt="1"/>
          </p:nvPr>
        </p:nvSpPr>
        <p:spPr>
          <a:xfrm>
            <a:off x="1072886" y="4648200"/>
            <a:ext cx="7690114" cy="1073150"/>
          </a:xfrm>
          <a:effectLst>
            <a:reflection blurRad="6350" stA="52000" endA="300" endPos="35000" dir="5400000" sy="-100000" algn="bl" rotWithShape="0"/>
          </a:effectLst>
        </p:spPr>
        <p:txBody>
          <a:bodyPr anchor="t"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3638"/>
            <a:ext cx="2133600" cy="457200"/>
          </a:xfrm>
          <a:prstGeom prst="rect">
            <a:avLst/>
          </a:prstGeom>
        </p:spPr>
        <p:txBody>
          <a:bodyPr/>
          <a:lstStyle>
            <a:lvl1pPr>
              <a:defRPr/>
            </a:lvl1pPr>
          </a:lstStyle>
          <a:p>
            <a:pPr>
              <a:defRPr/>
            </a:pPr>
            <a:fld id="{B1922D79-E5C1-49A4-8B0C-001F37674C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8483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20813"/>
            <a:ext cx="8032750"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33528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bwMode="auto">
          <a:xfrm>
            <a:off x="0" y="5715000"/>
            <a:ext cx="9144000" cy="1141413"/>
          </a:xfrm>
          <a:prstGeom prst="rect">
            <a:avLst/>
          </a:prstGeom>
          <a:gradFill>
            <a:gsLst>
              <a:gs pos="0">
                <a:schemeClr val="accent5">
                  <a:lumMod val="50000"/>
                  <a:alpha val="30000"/>
                </a:schemeClr>
              </a:gs>
              <a:gs pos="100000">
                <a:schemeClr val="accent5">
                  <a:lumMod val="50000"/>
                </a:schemeClr>
              </a:gs>
            </a:gsLst>
          </a:gradFill>
          <a:ln>
            <a:headEnd type="none" w="med" len="med"/>
            <a:tailEnd type="none" w="med" len="med"/>
          </a:ln>
          <a:effectLst/>
          <a:scene3d>
            <a:camera prst="orthographicFront" fov="0">
              <a:rot lat="0" lon="0" rev="0"/>
            </a:camera>
            <a:lightRig rig="glow" dir="t">
              <a:rot lat="0" lon="0" rev="6360000"/>
            </a:lightRig>
          </a:scene3d>
          <a:sp3d prstMaterial="flat">
            <a:bevelT w="0" h="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7" name="Text Placeholder 6"/>
          <p:cNvSpPr>
            <a:spLocks noGrp="1"/>
          </p:cNvSpPr>
          <p:nvPr>
            <p:ph type="body" sz="quarter" idx="10" hasCustomPrompt="1"/>
          </p:nvPr>
        </p:nvSpPr>
        <p:spPr>
          <a:xfrm>
            <a:off x="1072886" y="4648200"/>
            <a:ext cx="7690114" cy="1073150"/>
          </a:xfrm>
          <a:effectLst>
            <a:reflection blurRad="6350" stA="52000" endA="300" endPos="35000" dir="5400000" sy="-100000" algn="bl" rotWithShape="0"/>
          </a:effectLst>
        </p:spPr>
        <p:txBody>
          <a:bodyPr anchor="t"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1" r:id="rId11"/>
    <p:sldLayoutId id="2147483688"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457200" indent="-457200" algn="l" defTabSz="914363" rtl="0" eaLnBrk="1" latinLnBrk="0" hangingPunct="1">
        <a:lnSpc>
          <a:spcPct val="90000"/>
        </a:lnSpc>
        <a:spcBef>
          <a:spcPct val="20000"/>
        </a:spcBef>
        <a:buFontTx/>
        <a:buBlip>
          <a:blip r:embed="rId15"/>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854075" indent="-396875" algn="l" defTabSz="914363" rtl="0" eaLnBrk="1" latinLnBrk="0" hangingPunct="1">
        <a:lnSpc>
          <a:spcPct val="90000"/>
        </a:lnSpc>
        <a:spcBef>
          <a:spcPct val="20000"/>
        </a:spcBef>
        <a:buFontTx/>
        <a:buBlip>
          <a:blip r:embed="rId16"/>
        </a:buBlip>
        <a:defRPr sz="2800" kern="1200">
          <a:solidFill>
            <a:schemeClr val="tx1"/>
          </a:solidFill>
          <a:effectLst>
            <a:outerShdw blurRad="38100" dist="38100" dir="2700000" algn="tl">
              <a:srgbClr val="000000">
                <a:alpha val="43137"/>
              </a:srgbClr>
            </a:outerShdw>
          </a:effectLst>
          <a:latin typeface="+mn-lt"/>
          <a:ea typeface="+mn-ea"/>
          <a:cs typeface="+mn-cs"/>
        </a:defRPr>
      </a:lvl2pPr>
      <a:lvl3pPr marL="1258888" indent="-404813" algn="l" defTabSz="914363" rtl="0" eaLnBrk="1" latinLnBrk="0" hangingPunct="1">
        <a:lnSpc>
          <a:spcPct val="90000"/>
        </a:lnSpc>
        <a:spcBef>
          <a:spcPct val="20000"/>
        </a:spcBef>
        <a:buFontTx/>
        <a:buBlip>
          <a:blip r:embed="rId16"/>
        </a:buBlip>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09600"/>
            <a:ext cx="7848600" cy="2133600"/>
          </a:xfrm>
        </p:spPr>
        <p:txBody>
          <a:bodyPr/>
          <a:lstStyle/>
          <a:p>
            <a:r>
              <a:rPr lang="en-US" sz="3600" i="1" dirty="0" smtClean="0">
                <a:solidFill>
                  <a:schemeClr val="accent4">
                    <a:lumMod val="60000"/>
                    <a:lumOff val="40000"/>
                  </a:schemeClr>
                </a:solidFill>
              </a:rPr>
              <a:t>Where the rubber meets the road: Understanding how Resource Theory is </a:t>
            </a:r>
            <a:r>
              <a:rPr lang="en-US" sz="3600" i="1" dirty="0" smtClean="0">
                <a:effectLst/>
              </a:rPr>
              <a:t>critical </a:t>
            </a:r>
            <a:r>
              <a:rPr lang="en-US" sz="3600" i="1" dirty="0">
                <a:effectLst/>
              </a:rPr>
              <a:t>to </a:t>
            </a:r>
            <a:r>
              <a:rPr lang="en-US" sz="3600" i="1" dirty="0" smtClean="0">
                <a:effectLst/>
              </a:rPr>
              <a:t>integration </a:t>
            </a:r>
            <a:r>
              <a:rPr lang="en-US" sz="3600" i="1" dirty="0">
                <a:effectLst/>
              </a:rPr>
              <a:t>for </a:t>
            </a:r>
            <a:r>
              <a:rPr lang="en-US" sz="3600" i="1" dirty="0" smtClean="0">
                <a:effectLst/>
              </a:rPr>
              <a:t>refugees </a:t>
            </a:r>
            <a:r>
              <a:rPr lang="en-US" sz="3600" i="1" dirty="0">
                <a:effectLst/>
              </a:rPr>
              <a:t>in the United States”</a:t>
            </a:r>
            <a:r>
              <a:rPr lang="en-US" sz="3600" b="1" dirty="0">
                <a:solidFill>
                  <a:schemeClr val="accent4">
                    <a:lumMod val="60000"/>
                    <a:lumOff val="40000"/>
                  </a:schemeClr>
                </a:solidFill>
              </a:rPr>
              <a:t/>
            </a:r>
            <a:br>
              <a:rPr lang="en-US" sz="3600" b="1" dirty="0">
                <a:solidFill>
                  <a:schemeClr val="accent4">
                    <a:lumMod val="60000"/>
                    <a:lumOff val="40000"/>
                  </a:schemeClr>
                </a:solidFill>
              </a:rPr>
            </a:br>
            <a:r>
              <a:rPr lang="en-US" sz="3600" dirty="0" smtClean="0">
                <a:solidFill>
                  <a:schemeClr val="accent4">
                    <a:lumMod val="60000"/>
                    <a:lumOff val="40000"/>
                  </a:schemeClr>
                </a:solidFill>
              </a:rPr>
              <a:t/>
            </a:r>
            <a:br>
              <a:rPr lang="en-US" sz="3600" dirty="0" smtClean="0">
                <a:solidFill>
                  <a:schemeClr val="accent4">
                    <a:lumMod val="60000"/>
                    <a:lumOff val="40000"/>
                  </a:schemeClr>
                </a:solidFill>
              </a:rPr>
            </a:br>
            <a:r>
              <a:rPr lang="en-US" sz="3600" dirty="0">
                <a:solidFill>
                  <a:schemeClr val="accent4">
                    <a:lumMod val="60000"/>
                    <a:lumOff val="40000"/>
                  </a:schemeClr>
                </a:solidFill>
              </a:rPr>
              <a:t/>
            </a:r>
            <a:br>
              <a:rPr lang="en-US" sz="3600" dirty="0">
                <a:solidFill>
                  <a:schemeClr val="accent4">
                    <a:lumMod val="60000"/>
                    <a:lumOff val="40000"/>
                  </a:schemeClr>
                </a:solidFill>
              </a:rPr>
            </a:br>
            <a:r>
              <a:rPr lang="en-US" sz="3600" dirty="0" smtClean="0">
                <a:solidFill>
                  <a:schemeClr val="accent4">
                    <a:lumMod val="60000"/>
                    <a:lumOff val="40000"/>
                  </a:schemeClr>
                </a:solidFill>
              </a:rPr>
              <a:t/>
            </a:r>
            <a:br>
              <a:rPr lang="en-US" sz="3600" dirty="0" smtClean="0">
                <a:solidFill>
                  <a:schemeClr val="accent4">
                    <a:lumMod val="60000"/>
                    <a:lumOff val="40000"/>
                  </a:schemeClr>
                </a:solidFill>
              </a:rPr>
            </a:br>
            <a:r>
              <a:rPr lang="en-US" sz="3600" dirty="0">
                <a:solidFill>
                  <a:schemeClr val="accent4">
                    <a:lumMod val="60000"/>
                    <a:lumOff val="40000"/>
                  </a:schemeClr>
                </a:solidFill>
              </a:rPr>
              <a:t/>
            </a:r>
            <a:br>
              <a:rPr lang="en-US" sz="3600" dirty="0">
                <a:solidFill>
                  <a:schemeClr val="accent4">
                    <a:lumMod val="60000"/>
                    <a:lumOff val="40000"/>
                  </a:schemeClr>
                </a:solidFill>
              </a:rPr>
            </a:br>
            <a:r>
              <a:rPr lang="en-US" sz="2400" dirty="0" smtClean="0">
                <a:solidFill>
                  <a:schemeClr val="accent4">
                    <a:lumMod val="60000"/>
                    <a:lumOff val="40000"/>
                  </a:schemeClr>
                </a:solidFill>
              </a:rPr>
              <a:t>Presented by Denise C. Bates Ph.D., CHES</a:t>
            </a:r>
            <a:br>
              <a:rPr lang="en-US" sz="2400" dirty="0" smtClean="0">
                <a:solidFill>
                  <a:schemeClr val="accent4">
                    <a:lumMod val="60000"/>
                    <a:lumOff val="40000"/>
                  </a:schemeClr>
                </a:solidFill>
              </a:rPr>
            </a:br>
            <a:r>
              <a:rPr lang="en-US" sz="2400" dirty="0" smtClean="0">
                <a:solidFill>
                  <a:schemeClr val="accent4">
                    <a:lumMod val="60000"/>
                    <a:lumOff val="40000"/>
                  </a:schemeClr>
                </a:solidFill>
              </a:rPr>
              <a:t>Middle Tennessee State University</a:t>
            </a:r>
            <a:br>
              <a:rPr lang="en-US" sz="2400" dirty="0" smtClean="0">
                <a:solidFill>
                  <a:schemeClr val="accent4">
                    <a:lumMod val="60000"/>
                    <a:lumOff val="40000"/>
                  </a:schemeClr>
                </a:solidFill>
              </a:rPr>
            </a:br>
            <a:r>
              <a:rPr lang="en-US" sz="2400" dirty="0" smtClean="0">
                <a:solidFill>
                  <a:schemeClr val="accent4">
                    <a:lumMod val="60000"/>
                    <a:lumOff val="40000"/>
                  </a:schemeClr>
                </a:solidFill>
              </a:rPr>
              <a:t>Department of Health and Human Services</a:t>
            </a:r>
            <a:br>
              <a:rPr lang="en-US" sz="2400" dirty="0" smtClean="0">
                <a:solidFill>
                  <a:schemeClr val="accent4">
                    <a:lumMod val="60000"/>
                    <a:lumOff val="40000"/>
                  </a:schemeClr>
                </a:solidFill>
              </a:rPr>
            </a:br>
            <a:r>
              <a:rPr lang="en-US" sz="2400" dirty="0" smtClean="0">
                <a:solidFill>
                  <a:schemeClr val="accent4">
                    <a:lumMod val="60000"/>
                    <a:lumOff val="40000"/>
                  </a:schemeClr>
                </a:solidFill>
              </a:rPr>
              <a:t>Community and Public Health</a:t>
            </a:r>
            <a:br>
              <a:rPr lang="en-US" sz="2400" dirty="0" smtClean="0">
                <a:solidFill>
                  <a:schemeClr val="accent4">
                    <a:lumMod val="60000"/>
                    <a:lumOff val="40000"/>
                  </a:schemeClr>
                </a:solidFill>
              </a:rPr>
            </a:br>
            <a:endParaRPr lang="en-US" sz="2400" dirty="0">
              <a:solidFill>
                <a:schemeClr val="accent4">
                  <a:lumMod val="60000"/>
                  <a:lumOff val="40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8032750" cy="2057400"/>
          </a:xfrm>
        </p:spPr>
        <p:txBody>
          <a:bodyPr/>
          <a:lstStyle/>
          <a:p>
            <a:r>
              <a:rPr lang="en-US" sz="4800" i="1" dirty="0" smtClean="0"/>
              <a:t>Community Based Participatory Research? (CBPR)</a:t>
            </a:r>
            <a:endParaRPr lang="en-US" sz="4800" i="1" dirty="0"/>
          </a:p>
        </p:txBody>
      </p:sp>
      <p:sp>
        <p:nvSpPr>
          <p:cNvPr id="3" name="Subtitle 2"/>
          <p:cNvSpPr>
            <a:spLocks noGrp="1"/>
          </p:cNvSpPr>
          <p:nvPr>
            <p:ph type="subTitle" idx="1"/>
          </p:nvPr>
        </p:nvSpPr>
        <p:spPr>
          <a:xfrm>
            <a:off x="730250" y="3048000"/>
            <a:ext cx="7499350" cy="2819400"/>
          </a:xfrm>
        </p:spPr>
        <p:txBody>
          <a:bodyPr/>
          <a:lstStyle/>
          <a:p>
            <a:r>
              <a:rPr lang="en-US" sz="2800" b="1" dirty="0">
                <a:latin typeface="Times New Roman" pitchFamily="18" charset="0"/>
              </a:rPr>
              <a:t>Community-based participatory research is a  conceptual orientation to research in which community members are viewed as valued and respected partners in each research phase.</a:t>
            </a:r>
            <a:r>
              <a:rPr lang="en-US" sz="3600" dirty="0">
                <a:latin typeface="Times New Roman" pitchFamily="18" charset="0"/>
              </a:rPr>
              <a:t> </a:t>
            </a:r>
            <a:endParaRPr lang="en-US" dirty="0"/>
          </a:p>
        </p:txBody>
      </p:sp>
    </p:spTree>
    <p:extLst>
      <p:ext uri="{BB962C8B-B14F-4D97-AF65-F5344CB8AC3E}">
        <p14:creationId xmlns:p14="http://schemas.microsoft.com/office/powerpoint/2010/main" val="79185828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51131"/>
            <a:ext cx="8458200" cy="4648199"/>
          </a:xfrm>
          <a:solidFill>
            <a:schemeClr val="accent5">
              <a:lumMod val="50000"/>
            </a:schemeClr>
          </a:solidFill>
          <a:ln>
            <a:noFill/>
          </a:ln>
        </p:spPr>
        <p:txBody>
          <a:bodyPr/>
          <a:lstStyle/>
          <a:p>
            <a:pPr lvl="0" defTabSz="914400" fontAlgn="base">
              <a:lnSpc>
                <a:spcPct val="100000"/>
              </a:lnSpc>
              <a:spcBef>
                <a:spcPct val="20000"/>
              </a:spcBef>
              <a:spcAft>
                <a:spcPct val="0"/>
              </a:spcAft>
            </a:pPr>
            <a:r>
              <a:rPr lang="en-US" sz="2400" kern="0" spc="0" dirty="0" smtClean="0">
                <a:ln>
                  <a:noFill/>
                </a:ln>
                <a:solidFill>
                  <a:schemeClr val="tx1"/>
                </a:solidFill>
                <a:effectLst/>
                <a:latin typeface="Arial" pitchFamily="34" charset="0"/>
                <a:cs typeface="Arial" pitchFamily="34" charset="0"/>
              </a:rPr>
              <a:t>-equitably </a:t>
            </a:r>
            <a:r>
              <a:rPr lang="en-US" sz="2400" b="1" kern="0" spc="0" dirty="0">
                <a:ln>
                  <a:noFill/>
                </a:ln>
                <a:solidFill>
                  <a:schemeClr val="tx1"/>
                </a:solidFill>
                <a:effectLst/>
                <a:latin typeface="Arial" pitchFamily="34" charset="0"/>
                <a:cs typeface="Arial" pitchFamily="34" charset="0"/>
              </a:rPr>
              <a:t>involves</a:t>
            </a:r>
            <a:r>
              <a:rPr lang="en-US" sz="2400" kern="0" spc="0" dirty="0">
                <a:ln>
                  <a:noFill/>
                </a:ln>
                <a:solidFill>
                  <a:schemeClr val="tx1"/>
                </a:solidFill>
                <a:effectLst/>
                <a:latin typeface="Arial" pitchFamily="34" charset="0"/>
                <a:cs typeface="Arial" pitchFamily="34" charset="0"/>
              </a:rPr>
              <a:t> all members (community members, organizational representatives, and researchers) in all aspects of the research </a:t>
            </a:r>
            <a:r>
              <a:rPr lang="en-US" sz="2400" kern="0" spc="0" dirty="0" smtClean="0">
                <a:ln>
                  <a:noFill/>
                </a:ln>
                <a:solidFill>
                  <a:schemeClr val="tx1"/>
                </a:solidFill>
                <a:effectLst/>
                <a:latin typeface="Arial" pitchFamily="34" charset="0"/>
                <a:cs typeface="Arial" pitchFamily="34" charset="0"/>
              </a:rPr>
              <a:t>process;</a:t>
            </a:r>
            <a:br>
              <a:rPr lang="en-US" sz="2400" kern="0" spc="0" dirty="0" smtClean="0">
                <a:ln>
                  <a:noFill/>
                </a:ln>
                <a:solidFill>
                  <a:schemeClr val="tx1"/>
                </a:solidFill>
                <a:effectLst/>
                <a:latin typeface="Arial" pitchFamily="34" charset="0"/>
                <a:cs typeface="Arial" pitchFamily="34" charset="0"/>
              </a:rPr>
            </a:br>
            <a:r>
              <a:rPr lang="en-US" sz="2400" kern="0" spc="0" dirty="0" smtClean="0">
                <a:ln>
                  <a:noFill/>
                </a:ln>
                <a:solidFill>
                  <a:schemeClr val="tx1"/>
                </a:solidFill>
                <a:effectLst/>
                <a:latin typeface="Arial" pitchFamily="34" charset="0"/>
                <a:cs typeface="Arial" pitchFamily="34" charset="0"/>
              </a:rPr>
              <a:t/>
            </a:r>
            <a:br>
              <a:rPr lang="en-US" sz="2400" kern="0" spc="0" dirty="0" smtClean="0">
                <a:ln>
                  <a:noFill/>
                </a:ln>
                <a:solidFill>
                  <a:schemeClr val="tx1"/>
                </a:solidFill>
                <a:effectLst/>
                <a:latin typeface="Arial" pitchFamily="34" charset="0"/>
                <a:cs typeface="Arial" pitchFamily="34" charset="0"/>
              </a:rPr>
            </a:br>
            <a:r>
              <a:rPr lang="en-US" sz="2400" kern="0" spc="0" dirty="0" smtClean="0">
                <a:ln>
                  <a:noFill/>
                </a:ln>
                <a:solidFill>
                  <a:schemeClr val="tx1"/>
                </a:solidFill>
                <a:effectLst/>
                <a:latin typeface="Arial" pitchFamily="34" charset="0"/>
                <a:cs typeface="Arial" pitchFamily="34" charset="0"/>
              </a:rPr>
              <a:t>-</a:t>
            </a:r>
            <a:r>
              <a:rPr lang="en-US" sz="2400" b="1" kern="0" spc="0" dirty="0" smtClean="0">
                <a:ln>
                  <a:noFill/>
                </a:ln>
                <a:solidFill>
                  <a:schemeClr val="tx1"/>
                </a:solidFill>
                <a:effectLst/>
                <a:latin typeface="Arial" pitchFamily="34" charset="0"/>
                <a:cs typeface="Arial" pitchFamily="34" charset="0"/>
              </a:rPr>
              <a:t>enables</a:t>
            </a:r>
            <a:r>
              <a:rPr lang="en-US" sz="2400" kern="0" spc="0" dirty="0" smtClean="0">
                <a:ln>
                  <a:noFill/>
                </a:ln>
                <a:solidFill>
                  <a:schemeClr val="tx1"/>
                </a:solidFill>
                <a:effectLst/>
                <a:latin typeface="Arial" pitchFamily="34" charset="0"/>
                <a:cs typeface="Arial" pitchFamily="34" charset="0"/>
              </a:rPr>
              <a:t> </a:t>
            </a:r>
            <a:r>
              <a:rPr lang="en-US" sz="2400" kern="0" spc="0" dirty="0">
                <a:ln>
                  <a:noFill/>
                </a:ln>
                <a:solidFill>
                  <a:schemeClr val="tx1"/>
                </a:solidFill>
                <a:effectLst/>
                <a:latin typeface="Arial" pitchFamily="34" charset="0"/>
                <a:cs typeface="Arial" pitchFamily="34" charset="0"/>
              </a:rPr>
              <a:t>all partners to contribute their expertise, with </a:t>
            </a:r>
            <a:r>
              <a:rPr lang="en-US" sz="2400" b="1" kern="0" spc="0" dirty="0">
                <a:ln>
                  <a:noFill/>
                </a:ln>
                <a:solidFill>
                  <a:schemeClr val="tx1"/>
                </a:solidFill>
                <a:effectLst/>
                <a:latin typeface="Arial" pitchFamily="34" charset="0"/>
                <a:cs typeface="Arial" pitchFamily="34" charset="0"/>
              </a:rPr>
              <a:t>shared responsibility</a:t>
            </a:r>
            <a:r>
              <a:rPr lang="en-US" sz="2400" kern="0" spc="0" dirty="0">
                <a:ln>
                  <a:noFill/>
                </a:ln>
                <a:solidFill>
                  <a:schemeClr val="tx1"/>
                </a:solidFill>
                <a:effectLst/>
                <a:latin typeface="Arial" pitchFamily="34" charset="0"/>
                <a:cs typeface="Arial" pitchFamily="34" charset="0"/>
              </a:rPr>
              <a:t> and </a:t>
            </a:r>
            <a:r>
              <a:rPr lang="en-US" sz="2400" b="1" kern="0" spc="0" dirty="0">
                <a:ln>
                  <a:noFill/>
                </a:ln>
                <a:solidFill>
                  <a:schemeClr val="tx1"/>
                </a:solidFill>
                <a:effectLst/>
                <a:latin typeface="Arial" pitchFamily="34" charset="0"/>
                <a:cs typeface="Arial" pitchFamily="34" charset="0"/>
              </a:rPr>
              <a:t>ownership</a:t>
            </a:r>
            <a:r>
              <a:rPr lang="en-US" sz="2400" kern="0" spc="0" dirty="0" smtClean="0">
                <a:ln>
                  <a:noFill/>
                </a:ln>
                <a:solidFill>
                  <a:schemeClr val="tx1"/>
                </a:solidFill>
                <a:effectLst/>
                <a:latin typeface="Arial" pitchFamily="34" charset="0"/>
                <a:cs typeface="Arial" pitchFamily="34" charset="0"/>
              </a:rPr>
              <a:t>; </a:t>
            </a:r>
            <a:br>
              <a:rPr lang="en-US" sz="2400" kern="0" spc="0" dirty="0" smtClean="0">
                <a:ln>
                  <a:noFill/>
                </a:ln>
                <a:solidFill>
                  <a:schemeClr val="tx1"/>
                </a:solidFill>
                <a:effectLst/>
                <a:latin typeface="Arial" pitchFamily="34" charset="0"/>
                <a:cs typeface="Arial" pitchFamily="34" charset="0"/>
              </a:rPr>
            </a:br>
            <a:r>
              <a:rPr lang="en-US" sz="2400" kern="0" spc="0" dirty="0">
                <a:ln>
                  <a:noFill/>
                </a:ln>
                <a:solidFill>
                  <a:schemeClr val="tx1"/>
                </a:solidFill>
                <a:effectLst/>
                <a:latin typeface="Arial" pitchFamily="34" charset="0"/>
                <a:cs typeface="Arial" pitchFamily="34" charset="0"/>
              </a:rPr>
              <a:t/>
            </a:r>
            <a:br>
              <a:rPr lang="en-US" sz="2400" kern="0" spc="0" dirty="0">
                <a:ln>
                  <a:noFill/>
                </a:ln>
                <a:solidFill>
                  <a:schemeClr val="tx1"/>
                </a:solidFill>
                <a:effectLst/>
                <a:latin typeface="Arial" pitchFamily="34" charset="0"/>
                <a:cs typeface="Arial" pitchFamily="34" charset="0"/>
              </a:rPr>
            </a:br>
            <a:r>
              <a:rPr lang="en-US" sz="2400" kern="0" spc="0" dirty="0" smtClean="0">
                <a:ln>
                  <a:noFill/>
                </a:ln>
                <a:solidFill>
                  <a:schemeClr val="tx1"/>
                </a:solidFill>
                <a:effectLst/>
                <a:latin typeface="Arial" pitchFamily="34" charset="0"/>
                <a:cs typeface="Arial" pitchFamily="34" charset="0"/>
              </a:rPr>
              <a:t>-</a:t>
            </a:r>
            <a:r>
              <a:rPr lang="en-US" sz="2400" b="1" kern="0" spc="0" dirty="0" smtClean="0">
                <a:ln>
                  <a:noFill/>
                </a:ln>
                <a:solidFill>
                  <a:schemeClr val="tx1"/>
                </a:solidFill>
                <a:effectLst/>
                <a:latin typeface="Arial" pitchFamily="34" charset="0"/>
                <a:cs typeface="Arial" pitchFamily="34" charset="0"/>
              </a:rPr>
              <a:t>integrates</a:t>
            </a:r>
            <a:r>
              <a:rPr lang="en-US" sz="2400" kern="0" spc="0" dirty="0" smtClean="0">
                <a:ln>
                  <a:noFill/>
                </a:ln>
                <a:solidFill>
                  <a:schemeClr val="tx1"/>
                </a:solidFill>
                <a:effectLst/>
                <a:latin typeface="Arial" pitchFamily="34" charset="0"/>
                <a:cs typeface="Arial" pitchFamily="34" charset="0"/>
              </a:rPr>
              <a:t> </a:t>
            </a:r>
            <a:r>
              <a:rPr lang="en-US" sz="2400" kern="0" spc="0" dirty="0">
                <a:ln>
                  <a:noFill/>
                </a:ln>
                <a:solidFill>
                  <a:schemeClr val="tx1"/>
                </a:solidFill>
                <a:effectLst/>
                <a:latin typeface="Arial" pitchFamily="34" charset="0"/>
                <a:cs typeface="Arial" pitchFamily="34" charset="0"/>
              </a:rPr>
              <a:t>the knowledge gained with </a:t>
            </a:r>
            <a:r>
              <a:rPr lang="en-US" sz="2400" b="1" kern="0" spc="0" dirty="0">
                <a:ln>
                  <a:noFill/>
                </a:ln>
                <a:solidFill>
                  <a:schemeClr val="tx1"/>
                </a:solidFill>
                <a:effectLst/>
                <a:latin typeface="Arial" pitchFamily="34" charset="0"/>
                <a:cs typeface="Arial" pitchFamily="34" charset="0"/>
              </a:rPr>
              <a:t>interventions</a:t>
            </a:r>
            <a:r>
              <a:rPr lang="en-US" sz="2400" kern="0" spc="0" dirty="0">
                <a:ln>
                  <a:noFill/>
                </a:ln>
                <a:solidFill>
                  <a:schemeClr val="tx1"/>
                </a:solidFill>
                <a:effectLst/>
                <a:latin typeface="Arial" pitchFamily="34" charset="0"/>
                <a:cs typeface="Arial" pitchFamily="34" charset="0"/>
              </a:rPr>
              <a:t> to improve the health and well-being of community members.</a:t>
            </a:r>
            <a:br>
              <a:rPr lang="en-US" sz="2400" kern="0" spc="0" dirty="0">
                <a:ln>
                  <a:noFill/>
                </a:ln>
                <a:solidFill>
                  <a:schemeClr val="tx1"/>
                </a:solidFill>
                <a:effectLst/>
                <a:latin typeface="Arial" pitchFamily="34" charset="0"/>
                <a:cs typeface="Arial" pitchFamily="34" charset="0"/>
              </a:rPr>
            </a:br>
            <a:endParaRPr lang="en-US" sz="2400" dirty="0">
              <a:solidFill>
                <a:schemeClr val="tx1"/>
              </a:solidFill>
              <a:latin typeface="Arial" pitchFamily="34" charset="0"/>
              <a:cs typeface="Arial" pitchFamily="34" charset="0"/>
            </a:endParaRPr>
          </a:p>
        </p:txBody>
      </p:sp>
      <p:sp>
        <p:nvSpPr>
          <p:cNvPr id="5" name="TextBox 4"/>
          <p:cNvSpPr txBox="1"/>
          <p:nvPr/>
        </p:nvSpPr>
        <p:spPr>
          <a:xfrm>
            <a:off x="457200" y="304800"/>
            <a:ext cx="5715000"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The basic constructs:</a:t>
            </a:r>
          </a:p>
        </p:txBody>
      </p:sp>
    </p:spTree>
    <p:extLst>
      <p:ext uri="{BB962C8B-B14F-4D97-AF65-F5344CB8AC3E}">
        <p14:creationId xmlns:p14="http://schemas.microsoft.com/office/powerpoint/2010/main" val="143119952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20812"/>
            <a:ext cx="8032750" cy="3532187"/>
          </a:xfrm>
        </p:spPr>
        <p:txBody>
          <a:bodyPr/>
          <a:lstStyle/>
          <a:p>
            <a:r>
              <a:rPr lang="en-US" dirty="0" smtClean="0"/>
              <a:t>Work with Burundian Refugees however…</a:t>
            </a:r>
            <a:br>
              <a:rPr lang="en-US" dirty="0" smtClean="0"/>
            </a:br>
            <a:r>
              <a:rPr lang="en-US" sz="3600" dirty="0" smtClean="0"/>
              <a:t>This work had been applied with Sudanese, Migrant Farm Workers, People living in slums in Kenya, Latinos in West Dallas.</a:t>
            </a:r>
            <a:r>
              <a:rPr lang="en-US" dirty="0"/>
              <a:t/>
            </a:r>
            <a:br>
              <a:rPr lang="en-US" dirty="0"/>
            </a:br>
            <a:endParaRPr lang="en-US" dirty="0"/>
          </a:p>
        </p:txBody>
      </p:sp>
    </p:spTree>
    <p:extLst>
      <p:ext uri="{BB962C8B-B14F-4D97-AF65-F5344CB8AC3E}">
        <p14:creationId xmlns:p14="http://schemas.microsoft.com/office/powerpoint/2010/main" val="84936024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55613" y="304800"/>
            <a:ext cx="8359775" cy="1163395"/>
          </a:xfrm>
        </p:spPr>
        <p:txBody>
          <a:bodyPr/>
          <a:lstStyle/>
          <a:p>
            <a:r>
              <a:rPr lang="en-US" sz="2800" b="1" dirty="0" smtClean="0">
                <a:latin typeface="Arial" pitchFamily="34" charset="0"/>
                <a:cs typeface="Arial" pitchFamily="34" charset="0"/>
              </a:rPr>
              <a:t>To </a:t>
            </a:r>
            <a:r>
              <a:rPr lang="en-US" sz="2800" b="1" dirty="0">
                <a:latin typeface="Arial" pitchFamily="34" charset="0"/>
                <a:cs typeface="Arial" pitchFamily="34" charset="0"/>
              </a:rPr>
              <a:t>assess how social/contextual factors </a:t>
            </a:r>
            <a:r>
              <a:rPr lang="en-US" sz="2800" b="1" dirty="0" smtClean="0">
                <a:latin typeface="Arial" pitchFamily="34" charset="0"/>
                <a:cs typeface="Arial" pitchFamily="34" charset="0"/>
              </a:rPr>
              <a:t>impact positive </a:t>
            </a:r>
            <a:r>
              <a:rPr lang="en-US" sz="2800" b="1" dirty="0">
                <a:latin typeface="Arial" pitchFamily="34" charset="0"/>
                <a:cs typeface="Arial" pitchFamily="34" charset="0"/>
              </a:rPr>
              <a:t>integration to </a:t>
            </a:r>
            <a:r>
              <a:rPr lang="en-US" sz="2800" b="1" dirty="0" smtClean="0">
                <a:latin typeface="Arial" pitchFamily="34" charset="0"/>
                <a:cs typeface="Arial" pitchFamily="34" charset="0"/>
              </a:rPr>
              <a:t>the larger community.</a:t>
            </a:r>
            <a:r>
              <a:rPr lang="en-US" sz="2800" b="1" dirty="0">
                <a:latin typeface="Arial" pitchFamily="34" charset="0"/>
                <a:cs typeface="Arial" pitchFamily="34" charset="0"/>
              </a:rPr>
              <a:t/>
            </a:r>
            <a:br>
              <a:rPr lang="en-US" sz="2800" b="1" dirty="0">
                <a:latin typeface="Arial" pitchFamily="34" charset="0"/>
                <a:cs typeface="Arial" pitchFamily="34" charset="0"/>
              </a:rPr>
            </a:br>
            <a:endParaRPr lang="en-US" sz="2800" b="1" dirty="0">
              <a:latin typeface="Arial" pitchFamily="34" charset="0"/>
              <a:cs typeface="Arial" pitchFamily="34" charset="0"/>
            </a:endParaRPr>
          </a:p>
        </p:txBody>
      </p:sp>
      <p:pic>
        <p:nvPicPr>
          <p:cNvPr id="164867" name="Picture 3" descr="Healing Transitions 0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524000"/>
            <a:ext cx="6689656" cy="5018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76387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182562" y="304800"/>
            <a:ext cx="8872537" cy="664797"/>
          </a:xfrm>
        </p:spPr>
        <p:txBody>
          <a:bodyPr/>
          <a:lstStyle/>
          <a:p>
            <a:r>
              <a:rPr lang="en-US" sz="2400" dirty="0" smtClean="0">
                <a:latin typeface="Arial" pitchFamily="34" charset="0"/>
                <a:cs typeface="Arial" pitchFamily="34" charset="0"/>
              </a:rPr>
              <a:t>To </a:t>
            </a:r>
            <a:r>
              <a:rPr lang="en-US" sz="2400" dirty="0">
                <a:latin typeface="Arial" pitchFamily="34" charset="0"/>
                <a:cs typeface="Arial" pitchFamily="34" charset="0"/>
              </a:rPr>
              <a:t>establish an effective intervention model for newly arriving refugees to promote positive </a:t>
            </a:r>
            <a:r>
              <a:rPr lang="en-US" sz="2400" dirty="0" smtClean="0">
                <a:latin typeface="Arial" pitchFamily="34" charset="0"/>
                <a:cs typeface="Arial" pitchFamily="34" charset="0"/>
              </a:rPr>
              <a:t>integration and well being.</a:t>
            </a:r>
            <a:endParaRPr lang="en-US" sz="2400" dirty="0">
              <a:latin typeface="Arial" pitchFamily="34" charset="0"/>
              <a:cs typeface="Arial" pitchFamily="34" charset="0"/>
            </a:endParaRPr>
          </a:p>
        </p:txBody>
      </p:sp>
      <p:pic>
        <p:nvPicPr>
          <p:cNvPr id="168963" name="Picture 3" descr="HTtraining 0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350" y="1709738"/>
            <a:ext cx="7192963" cy="492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16681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Located leadership </a:t>
            </a:r>
            <a:r>
              <a:rPr lang="en-US" sz="2000" dirty="0" smtClean="0"/>
              <a:t>(gatekeepers)</a:t>
            </a:r>
            <a:endParaRPr lang="en-US"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1905000"/>
            <a:ext cx="5486400" cy="4114800"/>
          </a:xfrm>
          <a:prstGeom prst="rect">
            <a:avLst/>
          </a:prstGeom>
        </p:spPr>
      </p:pic>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5800" y="990600"/>
            <a:ext cx="3829050" cy="5105400"/>
          </a:xfrm>
        </p:spPr>
      </p:pic>
    </p:spTree>
    <p:extLst>
      <p:ext uri="{BB962C8B-B14F-4D97-AF65-F5344CB8AC3E}">
        <p14:creationId xmlns:p14="http://schemas.microsoft.com/office/powerpoint/2010/main" val="334903397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536575" y="274638"/>
            <a:ext cx="8483600" cy="498598"/>
          </a:xfrm>
        </p:spPr>
        <p:txBody>
          <a:bodyPr/>
          <a:lstStyle/>
          <a:p>
            <a:r>
              <a:rPr lang="en-US" sz="3600" dirty="0">
                <a:latin typeface="Arial" pitchFamily="34" charset="0"/>
                <a:cs typeface="Arial" pitchFamily="34" charset="0"/>
              </a:rPr>
              <a:t>Focus </a:t>
            </a:r>
            <a:r>
              <a:rPr lang="en-US" sz="3600" dirty="0" smtClean="0">
                <a:latin typeface="Arial" pitchFamily="34" charset="0"/>
                <a:cs typeface="Arial" pitchFamily="34" charset="0"/>
              </a:rPr>
              <a:t>Groups</a:t>
            </a:r>
            <a:endParaRPr lang="en-US" sz="3600" dirty="0">
              <a:latin typeface="Arial" pitchFamily="34" charset="0"/>
              <a:cs typeface="Arial" pitchFamily="34" charset="0"/>
            </a:endParaRPr>
          </a:p>
        </p:txBody>
      </p:sp>
      <p:pic>
        <p:nvPicPr>
          <p:cNvPr id="193539" name="Picture 3" descr="women of the same heart 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925" y="1295400"/>
            <a:ext cx="7127875" cy="5056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93317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15938" y="274638"/>
            <a:ext cx="8504237" cy="443198"/>
          </a:xfrm>
        </p:spPr>
        <p:txBody>
          <a:bodyPr/>
          <a:lstStyle/>
          <a:p>
            <a:pPr eaLnBrk="1" hangingPunct="1"/>
            <a:r>
              <a:rPr lang="en-US" sz="3200" dirty="0" smtClean="0">
                <a:latin typeface="Comic Sans MS" pitchFamily="66" charset="0"/>
              </a:rPr>
              <a:t> </a:t>
            </a:r>
            <a:r>
              <a:rPr lang="en-US" sz="3200" dirty="0" smtClean="0">
                <a:latin typeface="Arial" pitchFamily="34" charset="0"/>
                <a:cs typeface="Arial" pitchFamily="34" charset="0"/>
              </a:rPr>
              <a:t>Outcomes of 6 Initial Focus Groups (n=39)</a:t>
            </a:r>
          </a:p>
        </p:txBody>
      </p:sp>
      <p:sp>
        <p:nvSpPr>
          <p:cNvPr id="11267" name="Rectangle 3"/>
          <p:cNvSpPr>
            <a:spLocks noGrp="1" noChangeArrowheads="1"/>
          </p:cNvSpPr>
          <p:nvPr>
            <p:ph idx="1"/>
          </p:nvPr>
        </p:nvSpPr>
        <p:spPr>
          <a:xfrm>
            <a:off x="1093788" y="858838"/>
            <a:ext cx="7142162" cy="6278642"/>
          </a:xfrm>
        </p:spPr>
        <p:txBody>
          <a:bodyPr/>
          <a:lstStyle/>
          <a:p>
            <a:pPr eaLnBrk="1" hangingPunct="1">
              <a:lnSpc>
                <a:spcPct val="90000"/>
              </a:lnSpc>
            </a:pPr>
            <a:r>
              <a:rPr lang="en-US" sz="2400" dirty="0" smtClean="0"/>
              <a:t>Cannot learn the language</a:t>
            </a:r>
          </a:p>
          <a:p>
            <a:r>
              <a:rPr lang="en-US" sz="2400" dirty="0" smtClean="0"/>
              <a:t>Cannot discipline </a:t>
            </a:r>
            <a:r>
              <a:rPr lang="en-US" sz="2400" dirty="0"/>
              <a:t>their children in </a:t>
            </a:r>
            <a:r>
              <a:rPr lang="en-US" sz="2400" dirty="0" smtClean="0"/>
              <a:t>America- “Its hopeless”</a:t>
            </a:r>
          </a:p>
          <a:p>
            <a:r>
              <a:rPr lang="en-US" sz="2400" dirty="0" smtClean="0"/>
              <a:t>Children are in age appropriate classes, not academically appropriate by law</a:t>
            </a:r>
          </a:p>
          <a:p>
            <a:pPr eaLnBrk="1" hangingPunct="1">
              <a:lnSpc>
                <a:spcPct val="90000"/>
              </a:lnSpc>
            </a:pPr>
            <a:r>
              <a:rPr lang="en-US" sz="2400" dirty="0" smtClean="0"/>
              <a:t>No transportation available/ limited mobility</a:t>
            </a:r>
          </a:p>
          <a:p>
            <a:pPr eaLnBrk="1" hangingPunct="1">
              <a:lnSpc>
                <a:spcPct val="90000"/>
              </a:lnSpc>
            </a:pPr>
            <a:r>
              <a:rPr lang="en-US" sz="2400" dirty="0" smtClean="0"/>
              <a:t>“Live away from all of my friends and family”</a:t>
            </a:r>
          </a:p>
          <a:p>
            <a:pPr eaLnBrk="1" hangingPunct="1">
              <a:lnSpc>
                <a:spcPct val="90000"/>
              </a:lnSpc>
            </a:pPr>
            <a:r>
              <a:rPr lang="en-US" sz="2400" dirty="0" smtClean="0"/>
              <a:t>Lack of education/literacy</a:t>
            </a:r>
          </a:p>
          <a:p>
            <a:pPr eaLnBrk="1" hangingPunct="1">
              <a:lnSpc>
                <a:spcPct val="90000"/>
              </a:lnSpc>
            </a:pPr>
            <a:r>
              <a:rPr lang="en-US" sz="2400" dirty="0" smtClean="0"/>
              <a:t>Economics- “too expensive to live and eat”</a:t>
            </a:r>
          </a:p>
          <a:p>
            <a:pPr eaLnBrk="1" hangingPunct="1">
              <a:lnSpc>
                <a:spcPct val="90000"/>
              </a:lnSpc>
            </a:pPr>
            <a:r>
              <a:rPr lang="en-US" sz="2400" dirty="0" smtClean="0"/>
              <a:t>Lack of income/employment</a:t>
            </a:r>
          </a:p>
          <a:p>
            <a:pPr eaLnBrk="1" hangingPunct="1">
              <a:lnSpc>
                <a:spcPct val="90000"/>
              </a:lnSpc>
            </a:pPr>
            <a:r>
              <a:rPr lang="en-US" sz="2400" dirty="0" smtClean="0"/>
              <a:t>Depression/Sadness- “I am so sad”</a:t>
            </a:r>
          </a:p>
          <a:p>
            <a:pPr eaLnBrk="1" hangingPunct="1">
              <a:lnSpc>
                <a:spcPct val="90000"/>
              </a:lnSpc>
            </a:pPr>
            <a:r>
              <a:rPr lang="en-US" sz="2400" dirty="0" smtClean="0"/>
              <a:t>“Cannot understand the doctor”</a:t>
            </a:r>
          </a:p>
          <a:p>
            <a:pPr eaLnBrk="1" hangingPunct="1">
              <a:lnSpc>
                <a:spcPct val="90000"/>
              </a:lnSpc>
            </a:pPr>
            <a:r>
              <a:rPr lang="en-US" sz="2400" dirty="0" smtClean="0"/>
              <a:t>Fear</a:t>
            </a:r>
          </a:p>
          <a:p>
            <a:pPr eaLnBrk="1" hangingPunct="1">
              <a:lnSpc>
                <a:spcPct val="90000"/>
              </a:lnSpc>
            </a:pPr>
            <a:r>
              <a:rPr lang="en-US" sz="2400" dirty="0" smtClean="0"/>
              <a:t>Guilt</a:t>
            </a:r>
          </a:p>
          <a:p>
            <a:pPr eaLnBrk="1" hangingPunct="1">
              <a:lnSpc>
                <a:spcPct val="90000"/>
              </a:lnSpc>
            </a:pPr>
            <a:r>
              <a:rPr lang="en-US" sz="2400" dirty="0" smtClean="0"/>
              <a:t>Want to go home</a:t>
            </a:r>
          </a:p>
          <a:p>
            <a:pPr eaLnBrk="1" hangingPunct="1">
              <a:lnSpc>
                <a:spcPct val="90000"/>
              </a:lnSpc>
            </a:pPr>
            <a:endParaRPr lang="en-US" sz="2400" dirty="0" smtClean="0"/>
          </a:p>
        </p:txBody>
      </p:sp>
    </p:spTree>
    <p:extLst>
      <p:ext uri="{BB962C8B-B14F-4D97-AF65-F5344CB8AC3E}">
        <p14:creationId xmlns:p14="http://schemas.microsoft.com/office/powerpoint/2010/main" val="331291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Resource Interviews</a:t>
            </a:r>
            <a:endParaRPr lang="en-US" dirty="0"/>
          </a:p>
        </p:txBody>
      </p:sp>
      <p:sp>
        <p:nvSpPr>
          <p:cNvPr id="3" name="Content Placeholder 2"/>
          <p:cNvSpPr>
            <a:spLocks noGrp="1"/>
          </p:cNvSpPr>
          <p:nvPr>
            <p:ph idx="1"/>
          </p:nvPr>
        </p:nvSpPr>
        <p:spPr>
          <a:xfrm>
            <a:off x="457200" y="1905000"/>
            <a:ext cx="8382000" cy="2068259"/>
          </a:xfrm>
        </p:spPr>
        <p:txBody>
          <a:bodyPr/>
          <a:lstStyle/>
          <a:p>
            <a:r>
              <a:rPr lang="en-US" dirty="0" smtClean="0"/>
              <a:t>Better understand unique needs </a:t>
            </a:r>
          </a:p>
          <a:p>
            <a:r>
              <a:rPr lang="en-US" dirty="0" smtClean="0"/>
              <a:t>Identify personal goals</a:t>
            </a:r>
          </a:p>
          <a:p>
            <a:r>
              <a:rPr lang="en-US" dirty="0" smtClean="0"/>
              <a:t>Identify environmental demands</a:t>
            </a:r>
          </a:p>
          <a:p>
            <a:r>
              <a:rPr lang="en-US" dirty="0"/>
              <a:t>Cognitive Mapping to access cultural </a:t>
            </a:r>
            <a:r>
              <a:rPr lang="en-US" dirty="0" smtClean="0"/>
              <a:t>resources</a:t>
            </a:r>
            <a:endParaRPr lang="en-US" dirty="0"/>
          </a:p>
        </p:txBody>
      </p:sp>
    </p:spTree>
    <p:extLst>
      <p:ext uri="{BB962C8B-B14F-4D97-AF65-F5344CB8AC3E}">
        <p14:creationId xmlns:p14="http://schemas.microsoft.com/office/powerpoint/2010/main" val="305498709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Questions sample pre</a:t>
            </a:r>
            <a:endParaRPr lang="en-US" dirty="0"/>
          </a:p>
        </p:txBody>
      </p:sp>
      <p:sp>
        <p:nvSpPr>
          <p:cNvPr id="3" name="Content Placeholder 2"/>
          <p:cNvSpPr>
            <a:spLocks noGrp="1"/>
          </p:cNvSpPr>
          <p:nvPr>
            <p:ph idx="1"/>
          </p:nvPr>
        </p:nvSpPr>
        <p:spPr>
          <a:xfrm>
            <a:off x="381000" y="1600200"/>
            <a:ext cx="8382000" cy="4495800"/>
          </a:xfrm>
        </p:spPr>
        <p:txBody>
          <a:bodyPr/>
          <a:lstStyle/>
          <a:p>
            <a:pPr lvl="0"/>
            <a:r>
              <a:rPr lang="en-US" sz="2000" dirty="0">
                <a:effectLst/>
              </a:rPr>
              <a:t>Describe how you experienced life living in the camps in Africa.</a:t>
            </a:r>
          </a:p>
          <a:p>
            <a:pPr lvl="0"/>
            <a:r>
              <a:rPr lang="en-US" sz="2000" dirty="0">
                <a:effectLst/>
              </a:rPr>
              <a:t>Describe a time when you felt safe or stable in the camps?</a:t>
            </a:r>
          </a:p>
          <a:p>
            <a:pPr lvl="0"/>
            <a:r>
              <a:rPr lang="en-US" sz="2000" dirty="0">
                <a:effectLst/>
              </a:rPr>
              <a:t>What did you have or experience that made you feel this way?</a:t>
            </a:r>
          </a:p>
          <a:p>
            <a:pPr lvl="0"/>
            <a:r>
              <a:rPr lang="en-US" sz="2000" dirty="0">
                <a:effectLst/>
              </a:rPr>
              <a:t>Did you have something that others did not?</a:t>
            </a:r>
          </a:p>
          <a:p>
            <a:pPr lvl="0"/>
            <a:r>
              <a:rPr lang="en-US" sz="2000" dirty="0">
                <a:effectLst/>
              </a:rPr>
              <a:t>Tell me about times that you have felt unsafe in the refugee camp.</a:t>
            </a:r>
          </a:p>
          <a:p>
            <a:pPr lvl="0"/>
            <a:r>
              <a:rPr lang="en-US" sz="2000" dirty="0">
                <a:effectLst/>
              </a:rPr>
              <a:t>What do you miss most about living in the camps?</a:t>
            </a:r>
          </a:p>
          <a:p>
            <a:pPr lvl="0"/>
            <a:r>
              <a:rPr lang="en-US" sz="2000" dirty="0">
                <a:effectLst/>
              </a:rPr>
              <a:t>What was important in your life every day?</a:t>
            </a:r>
          </a:p>
          <a:p>
            <a:pPr lvl="0"/>
            <a:r>
              <a:rPr lang="en-US" sz="2000" dirty="0">
                <a:effectLst/>
              </a:rPr>
              <a:t>What do you wish you had more of when you lived in the camps?	</a:t>
            </a:r>
          </a:p>
          <a:p>
            <a:pPr lvl="0"/>
            <a:r>
              <a:rPr lang="en-US" sz="2000" dirty="0">
                <a:effectLst/>
              </a:rPr>
              <a:t>Describe things you could not live without in the camps.</a:t>
            </a:r>
          </a:p>
          <a:p>
            <a:pPr lvl="0"/>
            <a:r>
              <a:rPr lang="en-US" sz="2000" dirty="0">
                <a:effectLst/>
              </a:rPr>
              <a:t>Who were the people who were important to you in the camps?</a:t>
            </a:r>
          </a:p>
          <a:p>
            <a:pPr lvl="0"/>
            <a:r>
              <a:rPr lang="en-US" sz="2000" dirty="0">
                <a:effectLst/>
              </a:rPr>
              <a:t>Tell me about a typical day in the camps.</a:t>
            </a:r>
          </a:p>
        </p:txBody>
      </p:sp>
    </p:spTree>
    <p:extLst>
      <p:ext uri="{BB962C8B-B14F-4D97-AF65-F5344CB8AC3E}">
        <p14:creationId xmlns:p14="http://schemas.microsoft.com/office/powerpoint/2010/main" val="293174704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3956" y="274638"/>
            <a:ext cx="8317320" cy="553998"/>
          </a:xfrm>
        </p:spPr>
        <p:txBody>
          <a:bodyPr/>
          <a:lstStyle/>
          <a:p>
            <a:pPr eaLnBrk="1" hangingPunct="1"/>
            <a:r>
              <a:rPr lang="en-US" sz="4000" dirty="0" smtClean="0">
                <a:latin typeface="Arial" pitchFamily="34" charset="0"/>
                <a:cs typeface="Arial" pitchFamily="34" charset="0"/>
              </a:rPr>
              <a:t>Resettlement Background</a:t>
            </a:r>
          </a:p>
        </p:txBody>
      </p:sp>
      <p:sp>
        <p:nvSpPr>
          <p:cNvPr id="4" name="Rectangle 3"/>
          <p:cNvSpPr/>
          <p:nvPr/>
        </p:nvSpPr>
        <p:spPr>
          <a:xfrm>
            <a:off x="533400" y="1066800"/>
            <a:ext cx="8153400" cy="4585871"/>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Following </a:t>
            </a:r>
            <a:r>
              <a:rPr lang="en-US" dirty="0" smtClean="0">
                <a:latin typeface="Calibri" panose="020F0502020204030204" pitchFamily="34" charset="0"/>
                <a:ea typeface="Calibri" panose="020F0502020204030204" pitchFamily="34" charset="0"/>
                <a:cs typeface="Times New Roman" panose="02020603050405020304" pitchFamily="18" charset="0"/>
              </a:rPr>
              <a:t>World </a:t>
            </a:r>
            <a:r>
              <a:rPr lang="en-US" dirty="0">
                <a:latin typeface="Calibri" panose="020F0502020204030204" pitchFamily="34" charset="0"/>
                <a:ea typeface="Calibri" panose="020F0502020204030204" pitchFamily="34" charset="0"/>
                <a:cs typeface="Times New Roman" panose="02020603050405020304" pitchFamily="18" charset="0"/>
              </a:rPr>
              <a:t>War II, the U.S. Congress enacted the </a:t>
            </a:r>
            <a:r>
              <a:rPr lang="en-US" sz="2000" b="1" dirty="0">
                <a:latin typeface="Calibri" panose="020F0502020204030204" pitchFamily="34" charset="0"/>
                <a:ea typeface="Calibri" panose="020F0502020204030204" pitchFamily="34" charset="0"/>
                <a:cs typeface="Times New Roman" panose="02020603050405020304" pitchFamily="18" charset="0"/>
              </a:rPr>
              <a:t>Displaced Persons Act of 1948. </a:t>
            </a:r>
            <a:r>
              <a:rPr lang="en-US" dirty="0">
                <a:latin typeface="Calibri" panose="020F0502020204030204" pitchFamily="34" charset="0"/>
                <a:ea typeface="Calibri" panose="020F0502020204030204" pitchFamily="34" charset="0"/>
                <a:cs typeface="Times New Roman" panose="02020603050405020304" pitchFamily="18" charset="0"/>
              </a:rPr>
              <a:t>This legislation provided for the admission of an additional 400,000 displaced Europeans.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Communist regimes from Hungary, Poland, Yugoslavia, Korea and China, and Cuba. Most of these waves of refugees were assisted by private ethnic and religious organizations in the U.S. which formed the basis for the public/private role of U.S. refugee resettlement today.</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In 1975 the U.S. resettled hundreds of thousands of Indochinese refugees through an ad hoc Refugee Task Force with temporary funding.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This experience prompted Congress to pass the </a:t>
            </a:r>
            <a:r>
              <a:rPr lang="en-US" sz="2000" b="1" dirty="0">
                <a:latin typeface="Calibri" panose="020F0502020204030204" pitchFamily="34" charset="0"/>
                <a:ea typeface="Calibri" panose="020F0502020204030204" pitchFamily="34" charset="0"/>
                <a:cs typeface="Times New Roman" panose="02020603050405020304" pitchFamily="18" charset="0"/>
              </a:rPr>
              <a:t>Refugee Act of 1980</a:t>
            </a:r>
            <a:r>
              <a:rPr lang="en-US" dirty="0">
                <a:latin typeface="Calibri" panose="020F0502020204030204" pitchFamily="34" charset="0"/>
                <a:ea typeface="Calibri" panose="020F0502020204030204" pitchFamily="34" charset="0"/>
                <a:cs typeface="Times New Roman" panose="02020603050405020304" pitchFamily="18" charset="0"/>
              </a:rPr>
              <a:t>, which incorporated the United Nations definition of “refugee” and standardized the resettlement services for all refugees admitted to the U.S.</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301084136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Mapping</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032310"/>
            <a:ext cx="7391400" cy="5368492"/>
          </a:xfrm>
        </p:spPr>
      </p:pic>
    </p:spTree>
    <p:extLst>
      <p:ext uri="{BB962C8B-B14F-4D97-AF65-F5344CB8AC3E}">
        <p14:creationId xmlns:p14="http://schemas.microsoft.com/office/powerpoint/2010/main" val="8248963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Mapping</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6800" y="2895600"/>
            <a:ext cx="3962400" cy="29718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447800"/>
            <a:ext cx="4291584" cy="3218688"/>
          </a:xfrm>
          <a:prstGeom prst="rect">
            <a:avLst/>
          </a:prstGeom>
        </p:spPr>
      </p:pic>
    </p:spTree>
    <p:extLst>
      <p:ext uri="{BB962C8B-B14F-4D97-AF65-F5344CB8AC3E}">
        <p14:creationId xmlns:p14="http://schemas.microsoft.com/office/powerpoint/2010/main" val="135970292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Questions post</a:t>
            </a:r>
            <a:endParaRPr lang="en-US" dirty="0"/>
          </a:p>
        </p:txBody>
      </p:sp>
      <p:sp>
        <p:nvSpPr>
          <p:cNvPr id="3" name="Content Placeholder 2"/>
          <p:cNvSpPr>
            <a:spLocks noGrp="1"/>
          </p:cNvSpPr>
          <p:nvPr>
            <p:ph idx="1"/>
          </p:nvPr>
        </p:nvSpPr>
        <p:spPr>
          <a:xfrm>
            <a:off x="381000" y="1143000"/>
            <a:ext cx="8382000" cy="4495800"/>
          </a:xfrm>
        </p:spPr>
        <p:txBody>
          <a:bodyPr/>
          <a:lstStyle/>
          <a:p>
            <a:pPr marR="0" lvl="0">
              <a:spcBef>
                <a:spcPts val="0"/>
              </a:spcBef>
              <a:spcAft>
                <a:spcPts val="0"/>
              </a:spcAft>
              <a:buFont typeface="Arial" panose="020B0604020202020204" pitchFamily="34" charset="0"/>
              <a:buChar char="•"/>
            </a:pPr>
            <a:r>
              <a:rPr lang="en-US" sz="2000" dirty="0">
                <a:effectLst/>
                <a:latin typeface="Times New Roman"/>
                <a:ea typeface="Calibri"/>
                <a:cs typeface="Times New Roman"/>
              </a:rPr>
              <a:t>Describe your journey to the U.S.</a:t>
            </a:r>
            <a:endParaRPr lang="en-US" sz="2000" dirty="0">
              <a:effectLst/>
              <a:ea typeface="Calibri"/>
              <a:cs typeface="Times New Roman"/>
            </a:endParaRPr>
          </a:p>
          <a:p>
            <a:pPr marR="0" lvl="0">
              <a:spcBef>
                <a:spcPts val="0"/>
              </a:spcBef>
              <a:spcAft>
                <a:spcPts val="0"/>
              </a:spcAft>
              <a:buFont typeface="Arial" panose="020B0604020202020204" pitchFamily="34" charset="0"/>
              <a:buChar char="•"/>
            </a:pPr>
            <a:r>
              <a:rPr lang="en-US" sz="2000" dirty="0">
                <a:effectLst/>
                <a:latin typeface="Times New Roman"/>
                <a:ea typeface="Calibri"/>
                <a:cs typeface="Times New Roman"/>
              </a:rPr>
              <a:t>Describe how you felt in your </a:t>
            </a:r>
            <a:r>
              <a:rPr lang="en-US" sz="2000" dirty="0" smtClean="0">
                <a:effectLst/>
                <a:latin typeface="Times New Roman"/>
                <a:ea typeface="Calibri"/>
                <a:cs typeface="Times New Roman"/>
              </a:rPr>
              <a:t>journey?</a:t>
            </a:r>
          </a:p>
          <a:p>
            <a:pPr lvl="1">
              <a:spcBef>
                <a:spcPts val="0"/>
              </a:spcBef>
              <a:buFont typeface="Arial" panose="020B0604020202020204" pitchFamily="34" charset="0"/>
              <a:buChar char="•"/>
            </a:pPr>
            <a:r>
              <a:rPr lang="en-US" sz="1600" dirty="0" smtClean="0">
                <a:effectLst/>
                <a:latin typeface="Times New Roman"/>
                <a:ea typeface="Calibri"/>
                <a:cs typeface="Times New Roman"/>
              </a:rPr>
              <a:t>What </a:t>
            </a:r>
            <a:r>
              <a:rPr lang="en-US" sz="1600" dirty="0">
                <a:effectLst/>
                <a:latin typeface="Times New Roman"/>
                <a:ea typeface="Calibri"/>
                <a:cs typeface="Times New Roman"/>
              </a:rPr>
              <a:t>did you have or experience that made you feel this </a:t>
            </a:r>
            <a:r>
              <a:rPr lang="en-US" sz="1600" dirty="0" smtClean="0">
                <a:effectLst/>
                <a:latin typeface="Times New Roman"/>
                <a:ea typeface="Calibri"/>
                <a:cs typeface="Times New Roman"/>
              </a:rPr>
              <a:t>way?</a:t>
            </a:r>
          </a:p>
          <a:p>
            <a:pPr lvl="1">
              <a:spcBef>
                <a:spcPts val="0"/>
              </a:spcBef>
              <a:buFont typeface="Arial" panose="020B0604020202020204" pitchFamily="34" charset="0"/>
              <a:buChar char="•"/>
            </a:pPr>
            <a:r>
              <a:rPr lang="en-US" sz="1600" dirty="0" smtClean="0">
                <a:effectLst/>
                <a:latin typeface="Times New Roman"/>
                <a:ea typeface="Calibri"/>
                <a:cs typeface="Times New Roman"/>
              </a:rPr>
              <a:t>Did </a:t>
            </a:r>
            <a:r>
              <a:rPr lang="en-US" sz="1600" dirty="0">
                <a:effectLst/>
                <a:latin typeface="Times New Roman"/>
                <a:ea typeface="Calibri"/>
                <a:cs typeface="Times New Roman"/>
              </a:rPr>
              <a:t>you have something that others did not</a:t>
            </a:r>
            <a:r>
              <a:rPr lang="en-US" sz="1600" dirty="0" smtClean="0">
                <a:effectLst/>
                <a:latin typeface="Times New Roman"/>
                <a:ea typeface="Calibri"/>
                <a:cs typeface="Times New Roman"/>
              </a:rPr>
              <a:t>?</a:t>
            </a:r>
          </a:p>
          <a:p>
            <a:pPr marL="457200" lvl="1" indent="0">
              <a:spcBef>
                <a:spcPts val="0"/>
              </a:spcBef>
              <a:buNone/>
            </a:pPr>
            <a:endParaRPr lang="en-US" sz="1600" dirty="0">
              <a:effectLst/>
              <a:ea typeface="Calibri"/>
              <a:cs typeface="Times New Roman"/>
            </a:endParaRPr>
          </a:p>
          <a:p>
            <a:pPr marR="0" lvl="0">
              <a:spcBef>
                <a:spcPts val="0"/>
              </a:spcBef>
              <a:spcAft>
                <a:spcPts val="0"/>
              </a:spcAft>
              <a:buFont typeface="Arial" panose="020B0604020202020204" pitchFamily="34" charset="0"/>
              <a:buChar char="•"/>
            </a:pPr>
            <a:r>
              <a:rPr lang="en-US" sz="2000" dirty="0">
                <a:effectLst/>
                <a:latin typeface="Times New Roman"/>
                <a:ea typeface="Calibri"/>
                <a:cs typeface="Times New Roman"/>
              </a:rPr>
              <a:t>Describe your life </a:t>
            </a:r>
            <a:r>
              <a:rPr lang="en-US" sz="2000" dirty="0" smtClean="0">
                <a:effectLst/>
                <a:latin typeface="Times New Roman"/>
                <a:ea typeface="Calibri"/>
                <a:cs typeface="Times New Roman"/>
              </a:rPr>
              <a:t>in </a:t>
            </a:r>
            <a:r>
              <a:rPr lang="en-US" sz="2000" dirty="0">
                <a:effectLst/>
                <a:latin typeface="Times New Roman"/>
                <a:ea typeface="Calibri"/>
                <a:cs typeface="Times New Roman"/>
              </a:rPr>
              <a:t>the U.S.</a:t>
            </a:r>
            <a:endParaRPr lang="en-US" sz="2000" dirty="0">
              <a:effectLst/>
              <a:ea typeface="Calibri"/>
              <a:cs typeface="Times New Roman"/>
            </a:endParaRPr>
          </a:p>
          <a:p>
            <a:pPr marR="0" lvl="0">
              <a:spcBef>
                <a:spcPts val="0"/>
              </a:spcBef>
              <a:spcAft>
                <a:spcPts val="0"/>
              </a:spcAft>
              <a:buFont typeface="Arial" panose="020B0604020202020204" pitchFamily="34" charset="0"/>
              <a:buChar char="•"/>
            </a:pPr>
            <a:r>
              <a:rPr lang="en-US" sz="2000" dirty="0">
                <a:effectLst/>
                <a:latin typeface="Times New Roman"/>
                <a:ea typeface="Calibri"/>
                <a:cs typeface="Times New Roman"/>
              </a:rPr>
              <a:t>Do you feel safe in your community?</a:t>
            </a:r>
            <a:endParaRPr lang="en-US" sz="2000" dirty="0">
              <a:effectLst/>
              <a:ea typeface="Calibri"/>
              <a:cs typeface="Times New Roman"/>
            </a:endParaRPr>
          </a:p>
          <a:p>
            <a:pPr marR="0" lvl="0">
              <a:spcBef>
                <a:spcPts val="0"/>
              </a:spcBef>
              <a:spcAft>
                <a:spcPts val="0"/>
              </a:spcAft>
              <a:buFont typeface="Arial" panose="020B0604020202020204" pitchFamily="34" charset="0"/>
              <a:buChar char="•"/>
            </a:pPr>
            <a:r>
              <a:rPr lang="en-US" sz="2000" dirty="0" smtClean="0">
                <a:effectLst/>
                <a:latin typeface="Times New Roman"/>
                <a:ea typeface="Calibri"/>
                <a:cs typeface="Times New Roman"/>
              </a:rPr>
              <a:t>Do </a:t>
            </a:r>
            <a:r>
              <a:rPr lang="en-US" sz="2000" dirty="0">
                <a:effectLst/>
                <a:latin typeface="Times New Roman"/>
                <a:ea typeface="Calibri"/>
                <a:cs typeface="Times New Roman"/>
              </a:rPr>
              <a:t>you feel that your family is stable in the U.S</a:t>
            </a:r>
            <a:r>
              <a:rPr lang="en-US" sz="2000" dirty="0" smtClean="0">
                <a:effectLst/>
                <a:latin typeface="Times New Roman"/>
                <a:ea typeface="Calibri"/>
                <a:cs typeface="Times New Roman"/>
              </a:rPr>
              <a:t>.?</a:t>
            </a:r>
          </a:p>
          <a:p>
            <a:pPr lvl="1">
              <a:spcBef>
                <a:spcPts val="0"/>
              </a:spcBef>
              <a:buFont typeface="Arial" panose="020B0604020202020204" pitchFamily="34" charset="0"/>
              <a:buChar char="•"/>
            </a:pPr>
            <a:r>
              <a:rPr lang="en-US" sz="1600" dirty="0" smtClean="0">
                <a:effectLst/>
                <a:latin typeface="Times New Roman"/>
                <a:ea typeface="Calibri"/>
                <a:cs typeface="Times New Roman"/>
              </a:rPr>
              <a:t>What </a:t>
            </a:r>
            <a:r>
              <a:rPr lang="en-US" sz="1600" dirty="0">
                <a:effectLst/>
                <a:latin typeface="Times New Roman"/>
                <a:ea typeface="Calibri"/>
                <a:cs typeface="Times New Roman"/>
              </a:rPr>
              <a:t>did you have or experience that made you feel this </a:t>
            </a:r>
            <a:r>
              <a:rPr lang="en-US" sz="1600" dirty="0" smtClean="0">
                <a:effectLst/>
                <a:latin typeface="Times New Roman"/>
                <a:ea typeface="Calibri"/>
                <a:cs typeface="Times New Roman"/>
              </a:rPr>
              <a:t>way?</a:t>
            </a:r>
          </a:p>
          <a:p>
            <a:pPr lvl="1">
              <a:spcBef>
                <a:spcPts val="0"/>
              </a:spcBef>
              <a:buFont typeface="Arial" panose="020B0604020202020204" pitchFamily="34" charset="0"/>
              <a:buChar char="•"/>
            </a:pPr>
            <a:r>
              <a:rPr lang="en-US" sz="1600" dirty="0" smtClean="0">
                <a:effectLst/>
                <a:latin typeface="Times New Roman"/>
                <a:ea typeface="Calibri"/>
                <a:cs typeface="Times New Roman"/>
              </a:rPr>
              <a:t>Did </a:t>
            </a:r>
            <a:r>
              <a:rPr lang="en-US" sz="1600" dirty="0">
                <a:effectLst/>
                <a:latin typeface="Times New Roman"/>
                <a:ea typeface="Calibri"/>
                <a:cs typeface="Times New Roman"/>
              </a:rPr>
              <a:t>you have something that others did not</a:t>
            </a:r>
            <a:r>
              <a:rPr lang="en-US" sz="1600" dirty="0" smtClean="0">
                <a:effectLst/>
                <a:latin typeface="Times New Roman"/>
                <a:ea typeface="Calibri"/>
                <a:cs typeface="Times New Roman"/>
              </a:rPr>
              <a:t>?</a:t>
            </a:r>
          </a:p>
          <a:p>
            <a:pPr marL="457200" lvl="1" indent="0">
              <a:spcBef>
                <a:spcPts val="0"/>
              </a:spcBef>
              <a:buNone/>
            </a:pPr>
            <a:endParaRPr lang="en-US" sz="1600" dirty="0">
              <a:effectLst/>
              <a:ea typeface="Calibri"/>
              <a:cs typeface="Times New Roman"/>
            </a:endParaRPr>
          </a:p>
          <a:p>
            <a:pPr marR="0" lvl="0">
              <a:spcBef>
                <a:spcPts val="0"/>
              </a:spcBef>
              <a:spcAft>
                <a:spcPts val="0"/>
              </a:spcAft>
              <a:buFont typeface="Arial" panose="020B0604020202020204" pitchFamily="34" charset="0"/>
              <a:buChar char="•"/>
            </a:pPr>
            <a:r>
              <a:rPr lang="en-US" sz="2000" dirty="0">
                <a:effectLst/>
                <a:latin typeface="Times New Roman"/>
                <a:ea typeface="Calibri"/>
                <a:cs typeface="Times New Roman"/>
              </a:rPr>
              <a:t>Tell me about times that you have not felt stable or secure in the </a:t>
            </a:r>
            <a:r>
              <a:rPr lang="en-US" sz="2000" dirty="0" smtClean="0">
                <a:effectLst/>
                <a:latin typeface="Times New Roman"/>
                <a:ea typeface="Calibri"/>
                <a:cs typeface="Times New Roman"/>
              </a:rPr>
              <a:t>U.S.</a:t>
            </a:r>
            <a:endParaRPr lang="en-US" sz="2000" dirty="0" smtClean="0">
              <a:effectLst/>
              <a:ea typeface="Calibri"/>
              <a:cs typeface="Times New Roman"/>
            </a:endParaRPr>
          </a:p>
          <a:p>
            <a:pPr lvl="1">
              <a:spcBef>
                <a:spcPts val="0"/>
              </a:spcBef>
              <a:buFont typeface="Arial" panose="020B0604020202020204" pitchFamily="34" charset="0"/>
              <a:buChar char="•"/>
            </a:pPr>
            <a:r>
              <a:rPr lang="en-US" sz="1600" dirty="0" smtClean="0">
                <a:effectLst/>
                <a:latin typeface="Times New Roman"/>
                <a:ea typeface="Calibri"/>
                <a:cs typeface="Times New Roman"/>
              </a:rPr>
              <a:t>What </a:t>
            </a:r>
            <a:r>
              <a:rPr lang="en-US" sz="1600" dirty="0">
                <a:effectLst/>
                <a:latin typeface="Times New Roman"/>
                <a:ea typeface="Calibri"/>
                <a:cs typeface="Times New Roman"/>
              </a:rPr>
              <a:t>made you feel that </a:t>
            </a:r>
            <a:r>
              <a:rPr lang="en-US" sz="1600" dirty="0" smtClean="0">
                <a:effectLst/>
                <a:latin typeface="Times New Roman"/>
                <a:ea typeface="Calibri"/>
                <a:cs typeface="Times New Roman"/>
              </a:rPr>
              <a:t>way?</a:t>
            </a:r>
          </a:p>
          <a:p>
            <a:pPr lvl="1">
              <a:spcBef>
                <a:spcPts val="0"/>
              </a:spcBef>
              <a:buFont typeface="Arial" panose="020B0604020202020204" pitchFamily="34" charset="0"/>
              <a:buChar char="•"/>
            </a:pPr>
            <a:r>
              <a:rPr lang="en-US" sz="2000" dirty="0" smtClean="0">
                <a:effectLst/>
                <a:latin typeface="Times New Roman"/>
                <a:ea typeface="Calibri"/>
                <a:cs typeface="Times New Roman"/>
              </a:rPr>
              <a:t>Are </a:t>
            </a:r>
            <a:r>
              <a:rPr lang="en-US" sz="2000" dirty="0">
                <a:effectLst/>
                <a:latin typeface="Times New Roman"/>
                <a:ea typeface="Calibri"/>
                <a:cs typeface="Times New Roman"/>
              </a:rPr>
              <a:t>there things you could have that would make it easier for you and your family to feel secure or stable?	</a:t>
            </a:r>
            <a:endParaRPr lang="en-US" sz="2000" dirty="0">
              <a:effectLst/>
              <a:ea typeface="Calibri"/>
              <a:cs typeface="Times New Roman"/>
            </a:endParaRPr>
          </a:p>
          <a:p>
            <a:pPr marR="0" lvl="0">
              <a:spcBef>
                <a:spcPts val="0"/>
              </a:spcBef>
              <a:spcAft>
                <a:spcPts val="0"/>
              </a:spcAft>
              <a:buFont typeface="Arial" panose="020B0604020202020204" pitchFamily="34" charset="0"/>
              <a:buChar char="•"/>
            </a:pPr>
            <a:r>
              <a:rPr lang="en-US" sz="2000" dirty="0">
                <a:effectLst/>
                <a:latin typeface="Times New Roman"/>
                <a:ea typeface="Calibri"/>
                <a:cs typeface="Times New Roman"/>
              </a:rPr>
              <a:t>What is important to have in your life every day?</a:t>
            </a:r>
            <a:endParaRPr lang="en-US" sz="2000" dirty="0">
              <a:effectLst/>
              <a:ea typeface="Calibri"/>
              <a:cs typeface="Times New Roman"/>
            </a:endParaRPr>
          </a:p>
        </p:txBody>
      </p:sp>
    </p:spTree>
    <p:extLst>
      <p:ext uri="{BB962C8B-B14F-4D97-AF65-F5344CB8AC3E}">
        <p14:creationId xmlns:p14="http://schemas.microsoft.com/office/powerpoint/2010/main" val="216761787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title"/>
          </p:nvPr>
        </p:nvSpPr>
        <p:spPr>
          <a:xfrm>
            <a:off x="457200" y="277813"/>
            <a:ext cx="8229600" cy="886397"/>
          </a:xfrm>
        </p:spPr>
        <p:txBody>
          <a:bodyPr/>
          <a:lstStyle/>
          <a:p>
            <a:r>
              <a:rPr lang="en-US" sz="3200" b="1" dirty="0" smtClean="0">
                <a:solidFill>
                  <a:schemeClr val="tx1"/>
                </a:solidFill>
                <a:latin typeface="Arial" pitchFamily="34" charset="0"/>
                <a:cs typeface="Arial" pitchFamily="34" charset="0"/>
              </a:rPr>
              <a:t>Community Forum</a:t>
            </a:r>
            <a:r>
              <a:rPr lang="en-US" sz="3200" b="1" dirty="0" smtClean="0">
                <a:solidFill>
                  <a:srgbClr val="002060"/>
                </a:solidFill>
                <a:latin typeface="Arial" pitchFamily="34" charset="0"/>
                <a:cs typeface="Arial" pitchFamily="34" charset="0"/>
              </a:rPr>
              <a:t/>
            </a:r>
            <a:br>
              <a:rPr lang="en-US" sz="3200" b="1" dirty="0" smtClean="0">
                <a:solidFill>
                  <a:srgbClr val="002060"/>
                </a:solidFill>
                <a:latin typeface="Arial" pitchFamily="34" charset="0"/>
                <a:cs typeface="Arial" pitchFamily="34" charset="0"/>
              </a:rPr>
            </a:br>
            <a:endParaRPr lang="en-US" sz="3200" b="1" dirty="0" smtClean="0">
              <a:solidFill>
                <a:srgbClr val="002060"/>
              </a:solidFill>
              <a:latin typeface="Arial" pitchFamily="34" charset="0"/>
              <a:cs typeface="Arial" pitchFamily="34" charset="0"/>
            </a:endParaRPr>
          </a:p>
        </p:txBody>
      </p:sp>
      <p:sp>
        <p:nvSpPr>
          <p:cNvPr id="5123" name="Rectangle 7"/>
          <p:cNvSpPr>
            <a:spLocks noGrp="1" noChangeArrowheads="1"/>
          </p:cNvSpPr>
          <p:nvPr>
            <p:ph type="body" sz="half" idx="2"/>
          </p:nvPr>
        </p:nvSpPr>
        <p:spPr>
          <a:xfrm>
            <a:off x="152400" y="2057400"/>
            <a:ext cx="8686800" cy="1143000"/>
          </a:xfrm>
        </p:spPr>
        <p:txBody>
          <a:bodyPr/>
          <a:lstStyle/>
          <a:p>
            <a:pPr>
              <a:spcBef>
                <a:spcPct val="0"/>
              </a:spcBef>
              <a:buFont typeface="Wingdings" pitchFamily="2" charset="2"/>
              <a:buNone/>
            </a:pPr>
            <a:r>
              <a:rPr lang="en-US" sz="2400" b="1" dirty="0" smtClean="0">
                <a:solidFill>
                  <a:srgbClr val="002060"/>
                </a:solidFill>
              </a:rPr>
              <a:t>	</a:t>
            </a:r>
            <a:endParaRPr lang="en-US" sz="2400" dirty="0" smtClean="0">
              <a:solidFill>
                <a:srgbClr val="002060"/>
              </a:solidFill>
            </a:endParaRPr>
          </a:p>
        </p:txBody>
      </p:sp>
      <p:sp>
        <p:nvSpPr>
          <p:cNvPr id="5124" name="Text Box 10"/>
          <p:cNvSpPr txBox="1">
            <a:spLocks noChangeArrowheads="1"/>
          </p:cNvSpPr>
          <p:nvPr/>
        </p:nvSpPr>
        <p:spPr bwMode="auto">
          <a:xfrm>
            <a:off x="685800" y="1712913"/>
            <a:ext cx="7848600" cy="366712"/>
          </a:xfrm>
          <a:prstGeom prst="rect">
            <a:avLst/>
          </a:prstGeom>
          <a:noFill/>
          <a:ln w="9525">
            <a:noFill/>
            <a:miter lim="800000"/>
            <a:headEnd/>
            <a:tailEnd/>
          </a:ln>
        </p:spPr>
        <p:txBody>
          <a:bodyPr>
            <a:spAutoFit/>
          </a:bodyPr>
          <a:lstStyle/>
          <a:p>
            <a:pPr fontAlgn="base">
              <a:spcBef>
                <a:spcPct val="0"/>
              </a:spcBef>
              <a:spcAft>
                <a:spcPct val="0"/>
              </a:spcAft>
            </a:pPr>
            <a:endParaRPr lang="en-US">
              <a:solidFill>
                <a:srgbClr val="000000"/>
              </a:solidFill>
            </a:endParaRPr>
          </a:p>
        </p:txBody>
      </p:sp>
      <p:sp>
        <p:nvSpPr>
          <p:cNvPr id="5125" name="Text Box 11"/>
          <p:cNvSpPr txBox="1">
            <a:spLocks noChangeArrowheads="1"/>
          </p:cNvSpPr>
          <p:nvPr/>
        </p:nvSpPr>
        <p:spPr bwMode="auto">
          <a:xfrm>
            <a:off x="351905" y="762000"/>
            <a:ext cx="8869680" cy="1384995"/>
          </a:xfrm>
          <a:prstGeom prst="rect">
            <a:avLst/>
          </a:prstGeom>
          <a:noFill/>
          <a:ln w="9525">
            <a:noFill/>
            <a:miter lim="800000"/>
            <a:headEnd/>
            <a:tailEnd/>
          </a:ln>
        </p:spPr>
        <p:txBody>
          <a:bodyPr wrap="square">
            <a:spAutoFit/>
          </a:bodyPr>
          <a:lstStyle/>
          <a:p>
            <a:pPr marL="457200" indent="-457200" fontAlgn="base">
              <a:spcBef>
                <a:spcPct val="0"/>
              </a:spcBef>
              <a:spcAft>
                <a:spcPct val="0"/>
              </a:spcAft>
              <a:buFont typeface="Arial" pitchFamily="34" charset="0"/>
              <a:buChar char="•"/>
            </a:pPr>
            <a:r>
              <a:rPr lang="en-US" sz="2800" dirty="0" smtClean="0"/>
              <a:t>Discussion of data collected</a:t>
            </a:r>
          </a:p>
          <a:p>
            <a:pPr marL="457200" indent="-457200" fontAlgn="base">
              <a:spcBef>
                <a:spcPct val="0"/>
              </a:spcBef>
              <a:spcAft>
                <a:spcPct val="0"/>
              </a:spcAft>
              <a:buFont typeface="Arial" pitchFamily="34" charset="0"/>
              <a:buChar char="•"/>
            </a:pPr>
            <a:r>
              <a:rPr lang="en-US" sz="2800" dirty="0" smtClean="0"/>
              <a:t>Asked for Interpretation of data</a:t>
            </a:r>
          </a:p>
          <a:p>
            <a:pPr marL="457200" indent="-457200" fontAlgn="base">
              <a:spcBef>
                <a:spcPct val="0"/>
              </a:spcBef>
              <a:spcAft>
                <a:spcPct val="0"/>
              </a:spcAft>
              <a:buFont typeface="Arial" pitchFamily="34" charset="0"/>
              <a:buChar char="•"/>
            </a:pPr>
            <a:r>
              <a:rPr lang="en-US" sz="2800" dirty="0" smtClean="0"/>
              <a:t>Led discussion of next steps</a:t>
            </a:r>
            <a:endParaRPr lang="en-US" sz="2400" dirty="0">
              <a:solidFill>
                <a:srgbClr val="00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2667001"/>
            <a:ext cx="5025934" cy="3968930"/>
          </a:xfrm>
          <a:prstGeom prst="rect">
            <a:avLst/>
          </a:prstGeom>
        </p:spPr>
      </p:pic>
    </p:spTree>
    <p:extLst>
      <p:ext uri="{BB962C8B-B14F-4D97-AF65-F5344CB8AC3E}">
        <p14:creationId xmlns:p14="http://schemas.microsoft.com/office/powerpoint/2010/main" val="31580909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74073" y="274638"/>
            <a:ext cx="8557202" cy="664797"/>
          </a:xfrm>
        </p:spPr>
        <p:txBody>
          <a:bodyPr/>
          <a:lstStyle/>
          <a:p>
            <a:pPr eaLnBrk="1" hangingPunct="1"/>
            <a:r>
              <a:rPr lang="en-US" dirty="0" smtClean="0">
                <a:latin typeface="Arial" pitchFamily="34" charset="0"/>
                <a:cs typeface="Arial" pitchFamily="34" charset="0"/>
              </a:rPr>
              <a:t>Establishment of a 501c3</a:t>
            </a:r>
          </a:p>
        </p:txBody>
      </p:sp>
      <p:sp>
        <p:nvSpPr>
          <p:cNvPr id="14339" name="Rectangle 3"/>
          <p:cNvSpPr>
            <a:spLocks noGrp="1" noChangeArrowheads="1"/>
          </p:cNvSpPr>
          <p:nvPr>
            <p:ph idx="1"/>
          </p:nvPr>
        </p:nvSpPr>
        <p:spPr>
          <a:xfrm>
            <a:off x="332509" y="1219200"/>
            <a:ext cx="8598766" cy="6072432"/>
          </a:xfrm>
        </p:spPr>
        <p:txBody>
          <a:bodyPr/>
          <a:lstStyle/>
          <a:p>
            <a:pPr eaLnBrk="1" hangingPunct="1"/>
            <a:endParaRPr lang="en-US" sz="1800" dirty="0" smtClean="0"/>
          </a:p>
          <a:p>
            <a:pPr eaLnBrk="1" hangingPunct="1"/>
            <a:r>
              <a:rPr lang="en-US" sz="2000" dirty="0" smtClean="0"/>
              <a:t>Election of officers and nomination of board members</a:t>
            </a:r>
          </a:p>
          <a:p>
            <a:pPr eaLnBrk="1" hangingPunct="1"/>
            <a:r>
              <a:rPr lang="en-US" sz="2000" dirty="0" smtClean="0"/>
              <a:t>Monthly member meetings and board meetings</a:t>
            </a:r>
          </a:p>
          <a:p>
            <a:pPr eaLnBrk="1" hangingPunct="1"/>
            <a:r>
              <a:rPr lang="en-US" sz="2000" dirty="0" smtClean="0"/>
              <a:t>Established a Family Stabilization Committee</a:t>
            </a:r>
          </a:p>
          <a:p>
            <a:pPr eaLnBrk="1" hangingPunct="1"/>
            <a:r>
              <a:rPr lang="en-US" sz="2000" dirty="0" smtClean="0"/>
              <a:t>Activities since inception:</a:t>
            </a:r>
          </a:p>
          <a:p>
            <a:pPr lvl="1" eaLnBrk="1" hangingPunct="1"/>
            <a:r>
              <a:rPr lang="en-US" sz="2000" dirty="0" err="1" smtClean="0"/>
              <a:t>Grantwriting</a:t>
            </a:r>
            <a:endParaRPr lang="en-US" sz="2000" dirty="0" smtClean="0"/>
          </a:p>
          <a:p>
            <a:pPr lvl="1" eaLnBrk="1" hangingPunct="1"/>
            <a:r>
              <a:rPr lang="en-US" sz="2000" dirty="0" smtClean="0"/>
              <a:t>Fundraising</a:t>
            </a:r>
          </a:p>
          <a:p>
            <a:pPr lvl="1" eaLnBrk="1" hangingPunct="1"/>
            <a:r>
              <a:rPr lang="en-US" sz="2000" dirty="0" smtClean="0"/>
              <a:t>Basket making</a:t>
            </a:r>
          </a:p>
          <a:p>
            <a:pPr lvl="1" eaLnBrk="1" hangingPunct="1"/>
            <a:r>
              <a:rPr lang="en-US" sz="2000" dirty="0" smtClean="0"/>
              <a:t>Dance and choir</a:t>
            </a:r>
          </a:p>
          <a:p>
            <a:pPr lvl="1" eaLnBrk="1" hangingPunct="1"/>
            <a:r>
              <a:rPr lang="en-US" sz="2000" dirty="0" smtClean="0"/>
              <a:t>16 high school graduates</a:t>
            </a:r>
          </a:p>
          <a:p>
            <a:pPr lvl="1" eaLnBrk="1" hangingPunct="1"/>
            <a:r>
              <a:rPr lang="en-US" sz="2000" dirty="0" smtClean="0"/>
              <a:t>6 in community college</a:t>
            </a:r>
          </a:p>
          <a:p>
            <a:pPr lvl="1" eaLnBrk="1" hangingPunct="1"/>
            <a:r>
              <a:rPr lang="en-US" sz="2000" dirty="0" smtClean="0"/>
              <a:t>Children’s group</a:t>
            </a:r>
          </a:p>
          <a:p>
            <a:pPr lvl="1" eaLnBrk="1" hangingPunct="1"/>
            <a:r>
              <a:rPr lang="en-US" sz="2000" dirty="0" smtClean="0"/>
              <a:t>Teenager’s Group</a:t>
            </a:r>
          </a:p>
          <a:p>
            <a:pPr lvl="1" eaLnBrk="1" hangingPunct="1"/>
            <a:r>
              <a:rPr lang="en-US" sz="2000" dirty="0" smtClean="0"/>
              <a:t>22 enrolled in GED classes</a:t>
            </a:r>
          </a:p>
          <a:p>
            <a:pPr lvl="1" eaLnBrk="1" hangingPunct="1"/>
            <a:endParaRPr lang="en-US" sz="2000" dirty="0" smtClean="0"/>
          </a:p>
          <a:p>
            <a:pPr lvl="1" eaLnBrk="1" hangingPunct="1"/>
            <a:endParaRPr lang="en-US" sz="2000" dirty="0" smtClean="0"/>
          </a:p>
          <a:p>
            <a:pPr lvl="1" eaLnBrk="1" hangingPunct="1"/>
            <a:endParaRPr lang="en-US" sz="2000" dirty="0" smtClean="0"/>
          </a:p>
          <a:p>
            <a:pPr eaLnBrk="1" hangingPunct="1"/>
            <a:endParaRPr lang="en-US" sz="2400" dirty="0" smtClean="0"/>
          </a:p>
        </p:txBody>
      </p:sp>
    </p:spTree>
    <p:extLst>
      <p:ext uri="{BB962C8B-B14F-4D97-AF65-F5344CB8AC3E}">
        <p14:creationId xmlns:p14="http://schemas.microsoft.com/office/powerpoint/2010/main" val="288857336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
            <a:ext cx="8169275" cy="498598"/>
          </a:xfrm>
        </p:spPr>
        <p:txBody>
          <a:bodyPr/>
          <a:lstStyle/>
          <a:p>
            <a:r>
              <a:rPr lang="en-US" sz="3600" dirty="0" smtClean="0">
                <a:latin typeface="Arial" pitchFamily="34" charset="0"/>
                <a:cs typeface="Arial" pitchFamily="34" charset="0"/>
              </a:rPr>
              <a:t>Development of Community Liaisons</a:t>
            </a:r>
            <a:endParaRPr lang="en-US" sz="3600" dirty="0">
              <a:latin typeface="Arial" pitchFamily="34" charset="0"/>
              <a:cs typeface="Arial"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1219200"/>
            <a:ext cx="6612467" cy="4959350"/>
          </a:xfrm>
        </p:spPr>
      </p:pic>
    </p:spTree>
    <p:extLst>
      <p:ext uri="{BB962C8B-B14F-4D97-AF65-F5344CB8AC3E}">
        <p14:creationId xmlns:p14="http://schemas.microsoft.com/office/powerpoint/2010/main" val="38840331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p>
            <a:r>
              <a:rPr lang="en-US" sz="3600" dirty="0" smtClean="0"/>
              <a:t>Collaborated in Education Programs</a:t>
            </a:r>
            <a:endParaRPr lang="en-US" sz="36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1066800"/>
            <a:ext cx="6955366" cy="5216525"/>
          </a:xfrm>
        </p:spPr>
      </p:pic>
    </p:spTree>
    <p:extLst>
      <p:ext uri="{BB962C8B-B14F-4D97-AF65-F5344CB8AC3E}">
        <p14:creationId xmlns:p14="http://schemas.microsoft.com/office/powerpoint/2010/main" val="218139317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8032750" cy="1371600"/>
          </a:xfrm>
        </p:spPr>
        <p:txBody>
          <a:bodyPr/>
          <a:lstStyle/>
          <a:p>
            <a:r>
              <a:rPr lang="en-US" sz="3600" dirty="0" smtClean="0"/>
              <a:t>Cultural sharing and integration</a:t>
            </a:r>
            <a:endParaRPr lang="en-US" sz="3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371600"/>
            <a:ext cx="6629400" cy="4972050"/>
          </a:xfrm>
          <a:prstGeom prst="rect">
            <a:avLst/>
          </a:prstGeom>
        </p:spPr>
      </p:pic>
    </p:spTree>
    <p:extLst>
      <p:ext uri="{BB962C8B-B14F-4D97-AF65-F5344CB8AC3E}">
        <p14:creationId xmlns:p14="http://schemas.microsoft.com/office/powerpoint/2010/main" val="406602483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8032750" cy="1523494"/>
          </a:xfrm>
        </p:spPr>
        <p:txBody>
          <a:bodyPr/>
          <a:lstStyle/>
          <a:p>
            <a:r>
              <a:rPr lang="en-US" dirty="0" smtClean="0"/>
              <a:t>New opportunities</a:t>
            </a:r>
            <a:endParaRPr lang="en-US" dirty="0"/>
          </a:p>
        </p:txBody>
      </p:sp>
      <p:sp>
        <p:nvSpPr>
          <p:cNvPr id="3" name="Subtitle 2"/>
          <p:cNvSpPr>
            <a:spLocks noGrp="1"/>
          </p:cNvSpPr>
          <p:nvPr>
            <p:ph type="subTitle" idx="1"/>
          </p:nvPr>
        </p:nvSpPr>
        <p:spPr>
          <a:xfrm>
            <a:off x="730250" y="1981200"/>
            <a:ext cx="7804150" cy="3810000"/>
          </a:xfrm>
        </p:spPr>
        <p:txBody>
          <a:bodyPr/>
          <a:lstStyle/>
          <a:p>
            <a:r>
              <a:rPr lang="en-US" dirty="0" smtClean="0"/>
              <a:t>Burmese (Karen) in Smyrna</a:t>
            </a:r>
          </a:p>
          <a:p>
            <a:r>
              <a:rPr lang="en-US" dirty="0" smtClean="0"/>
              <a:t>Somali/Sudanese in Shelbyville</a:t>
            </a:r>
          </a:p>
          <a:p>
            <a:r>
              <a:rPr lang="en-US" dirty="0" smtClean="0"/>
              <a:t>Bhutanese, Sudanese in Nashville</a:t>
            </a:r>
            <a:endParaRPr lang="en-US" dirty="0"/>
          </a:p>
        </p:txBody>
      </p:sp>
    </p:spTree>
    <p:extLst>
      <p:ext uri="{BB962C8B-B14F-4D97-AF65-F5344CB8AC3E}">
        <p14:creationId xmlns:p14="http://schemas.microsoft.com/office/powerpoint/2010/main" val="250024317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8032750" cy="1523494"/>
          </a:xfrm>
        </p:spPr>
        <p:txBody>
          <a:bodyPr/>
          <a:lstStyle/>
          <a:p>
            <a:r>
              <a:rPr lang="en-US" dirty="0" smtClean="0"/>
              <a:t>Community Engaged Scholarship</a:t>
            </a:r>
            <a:endParaRPr lang="en-US" dirty="0"/>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85344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82883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560999"/>
          </a:xfrm>
        </p:spPr>
        <p:txBody>
          <a:bodyPr/>
          <a:lstStyle/>
          <a:p>
            <a:r>
              <a:rPr lang="en-US" sz="2400" dirty="0" smtClean="0"/>
              <a:t>Resettlement Background Continued</a:t>
            </a:r>
            <a:endParaRPr lang="en-US" sz="2400" dirty="0"/>
          </a:p>
        </p:txBody>
      </p:sp>
      <p:sp>
        <p:nvSpPr>
          <p:cNvPr id="3" name="Content Placeholder 2"/>
          <p:cNvSpPr>
            <a:spLocks noGrp="1"/>
          </p:cNvSpPr>
          <p:nvPr>
            <p:ph idx="1"/>
          </p:nvPr>
        </p:nvSpPr>
        <p:spPr>
          <a:xfrm>
            <a:off x="381000" y="838200"/>
            <a:ext cx="8382000" cy="4345805"/>
          </a:xfrm>
        </p:spPr>
        <p:txBody>
          <a:bodyPr/>
          <a:lstStyle/>
          <a:p>
            <a:r>
              <a:rPr lang="en-US" sz="2000" dirty="0">
                <a:effectLst/>
              </a:rPr>
              <a:t>The Refugee Act provides the legal basis for today’s </a:t>
            </a:r>
            <a:r>
              <a:rPr lang="en-US" sz="2000" b="1" u="sng" dirty="0">
                <a:effectLst/>
              </a:rPr>
              <a:t>U.S. Refugee Admissions Program</a:t>
            </a:r>
            <a:r>
              <a:rPr lang="en-US" sz="2000" u="sng" dirty="0">
                <a:effectLst/>
              </a:rPr>
              <a:t> </a:t>
            </a:r>
            <a:r>
              <a:rPr lang="en-US" sz="2000" dirty="0">
                <a:effectLst/>
              </a:rPr>
              <a:t>and is administered by </a:t>
            </a:r>
            <a:r>
              <a:rPr lang="en-US" sz="2000" dirty="0" smtClean="0">
                <a:effectLst/>
              </a:rPr>
              <a:t>the Department </a:t>
            </a:r>
            <a:r>
              <a:rPr lang="en-US" sz="2000" dirty="0">
                <a:effectLst/>
              </a:rPr>
              <a:t>of State in conjunction with the Office of Refugee </a:t>
            </a:r>
            <a:r>
              <a:rPr lang="en-US" sz="2000" dirty="0" smtClean="0">
                <a:effectLst/>
              </a:rPr>
              <a:t>and </a:t>
            </a:r>
            <a:r>
              <a:rPr lang="en-US" sz="2000" dirty="0">
                <a:effectLst/>
              </a:rPr>
              <a:t>offices in the Department of Homeland Security (DHS).</a:t>
            </a:r>
            <a:br>
              <a:rPr lang="en-US" sz="2000" dirty="0">
                <a:effectLst/>
              </a:rPr>
            </a:br>
            <a:r>
              <a:rPr lang="en-US" sz="2000" dirty="0">
                <a:effectLst/>
              </a:rPr>
              <a:t/>
            </a:r>
            <a:br>
              <a:rPr lang="en-US" sz="2000" dirty="0">
                <a:effectLst/>
              </a:rPr>
            </a:br>
            <a:r>
              <a:rPr lang="en-US" sz="2000" dirty="0">
                <a:effectLst/>
              </a:rPr>
              <a:t>The</a:t>
            </a:r>
            <a:r>
              <a:rPr lang="en-US" sz="2000" b="1" dirty="0">
                <a:effectLst/>
              </a:rPr>
              <a:t> </a:t>
            </a:r>
            <a:r>
              <a:rPr lang="en-US" sz="2000" b="1" dirty="0" smtClean="0">
                <a:effectLst/>
              </a:rPr>
              <a:t>10 </a:t>
            </a:r>
            <a:r>
              <a:rPr lang="en-US" sz="2000" b="1" dirty="0">
                <a:effectLst/>
              </a:rPr>
              <a:t>U.S. Refugee Resettlement Agencies help newly arrived refugees settle into local communities</a:t>
            </a:r>
            <a:r>
              <a:rPr lang="en-US" sz="2000" dirty="0">
                <a:effectLst/>
              </a:rPr>
              <a:t>. </a:t>
            </a:r>
            <a:r>
              <a:rPr lang="en-US" sz="2000" dirty="0" smtClean="0">
                <a:effectLst/>
              </a:rPr>
              <a:t>These </a:t>
            </a:r>
            <a:r>
              <a:rPr lang="en-US" sz="2000" dirty="0">
                <a:effectLst/>
              </a:rPr>
              <a:t>organizations are also known as Voluntary Agencies (</a:t>
            </a:r>
            <a:r>
              <a:rPr lang="en-US" sz="2000" dirty="0" err="1">
                <a:effectLst/>
              </a:rPr>
              <a:t>volags</a:t>
            </a:r>
            <a:r>
              <a:rPr lang="en-US" sz="2000" dirty="0">
                <a:effectLst/>
              </a:rPr>
              <a:t>) or Resettlement Agencies.</a:t>
            </a:r>
            <a:br>
              <a:rPr lang="en-US" sz="2000" dirty="0">
                <a:effectLst/>
              </a:rPr>
            </a:br>
            <a:r>
              <a:rPr lang="en-US" sz="2000" dirty="0">
                <a:effectLst/>
              </a:rPr>
              <a:t/>
            </a:r>
            <a:br>
              <a:rPr lang="en-US" sz="2000" dirty="0">
                <a:effectLst/>
              </a:rPr>
            </a:br>
            <a:r>
              <a:rPr lang="en-US" sz="2000" dirty="0" smtClean="0">
                <a:effectLst/>
              </a:rPr>
              <a:t>Since </a:t>
            </a:r>
            <a:r>
              <a:rPr lang="en-US" sz="2000" dirty="0">
                <a:effectLst/>
              </a:rPr>
              <a:t>1975, the U.S. has resettled </a:t>
            </a:r>
            <a:r>
              <a:rPr lang="en-US" sz="2000" b="1" dirty="0">
                <a:effectLst/>
              </a:rPr>
              <a:t>over 3 million refugees</a:t>
            </a:r>
            <a:r>
              <a:rPr lang="en-US" sz="2000" dirty="0">
                <a:effectLst/>
              </a:rPr>
              <a:t>, with annual admissions figures ranging from a high of 207,000 in 1980 to a low </a:t>
            </a:r>
            <a:r>
              <a:rPr lang="en-US" sz="1800" dirty="0">
                <a:effectLst/>
              </a:rPr>
              <a:t>of 27,110 in 2002. </a:t>
            </a:r>
            <a:endParaRPr lang="en-US" sz="1800" dirty="0" smtClean="0">
              <a:effectLst/>
            </a:endParaRPr>
          </a:p>
          <a:p>
            <a:endParaRPr lang="en-US" sz="1800" dirty="0">
              <a:effectLst/>
            </a:endParaRPr>
          </a:p>
          <a:p>
            <a:pPr algn="r">
              <a:buFont typeface="Arial" panose="020B0604020202020204" pitchFamily="34" charset="0"/>
              <a:buChar char="•"/>
            </a:pPr>
            <a:r>
              <a:rPr lang="en-US" sz="1200" dirty="0" smtClean="0">
                <a:effectLst/>
              </a:rPr>
              <a:t>Extracted from Refugee Council USA</a:t>
            </a:r>
            <a:endParaRPr lang="en-US" sz="1200" dirty="0">
              <a:effectLst/>
            </a:endParaRPr>
          </a:p>
          <a:p>
            <a:endParaRPr lang="en-US" dirty="0"/>
          </a:p>
        </p:txBody>
      </p:sp>
      <p:pic>
        <p:nvPicPr>
          <p:cNvPr id="4" name="Picture 6" descr="Burundi_arrival_0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3944604"/>
            <a:ext cx="3600198" cy="2576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92264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00025" y="228600"/>
            <a:ext cx="8775700" cy="1661993"/>
          </a:xfrm>
        </p:spPr>
        <p:txBody>
          <a:bodyPr/>
          <a:lstStyle/>
          <a:p>
            <a:r>
              <a:rPr lang="en-US" sz="2400" b="1" dirty="0">
                <a:effectLst>
                  <a:outerShdw blurRad="38100" dist="38100" dir="2700000" algn="tl">
                    <a:srgbClr val="000000">
                      <a:alpha val="43137"/>
                    </a:srgbClr>
                  </a:outerShdw>
                </a:effectLst>
                <a:latin typeface="Arial" pitchFamily="34" charset="0"/>
                <a:cs typeface="Arial" pitchFamily="34" charset="0"/>
              </a:rPr>
              <a:t>T</a:t>
            </a:r>
            <a:r>
              <a:rPr lang="en-US" sz="2400" b="1" dirty="0" smtClean="0">
                <a:effectLst>
                  <a:outerShdw blurRad="38100" dist="38100" dir="2700000" algn="tl">
                    <a:srgbClr val="000000">
                      <a:alpha val="43137"/>
                    </a:srgbClr>
                  </a:outerShdw>
                </a:effectLst>
                <a:latin typeface="Arial" pitchFamily="34" charset="0"/>
                <a:cs typeface="Arial" pitchFamily="34" charset="0"/>
              </a:rPr>
              <a:t>o </a:t>
            </a:r>
            <a:r>
              <a:rPr lang="en-US" sz="2400" b="1" dirty="0">
                <a:effectLst>
                  <a:outerShdw blurRad="38100" dist="38100" dir="2700000" algn="tl">
                    <a:srgbClr val="000000">
                      <a:alpha val="43137"/>
                    </a:srgbClr>
                  </a:outerShdw>
                </a:effectLst>
                <a:latin typeface="Arial" pitchFamily="34" charset="0"/>
                <a:cs typeface="Arial" pitchFamily="34" charset="0"/>
              </a:rPr>
              <a:t>provide a local opportunity for multi-disciplinary students to learn the value of integrating multiple perspectives (both academic and community) for community service-learning and community based research.</a:t>
            </a:r>
            <a:br>
              <a:rPr lang="en-US" sz="2400" b="1" dirty="0">
                <a:effectLst>
                  <a:outerShdw blurRad="38100" dist="38100" dir="2700000" algn="tl">
                    <a:srgbClr val="000000">
                      <a:alpha val="43137"/>
                    </a:srgbClr>
                  </a:outerShdw>
                </a:effectLst>
                <a:latin typeface="Arial" pitchFamily="34" charset="0"/>
                <a:cs typeface="Arial" pitchFamily="34" charset="0"/>
              </a:rPr>
            </a:b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1600200"/>
            <a:ext cx="5791200" cy="4940375"/>
          </a:xfrm>
          <a:prstGeom prst="rect">
            <a:avLst/>
          </a:prstGeom>
        </p:spPr>
      </p:pic>
    </p:spTree>
    <p:extLst>
      <p:ext uri="{BB962C8B-B14F-4D97-AF65-F5344CB8AC3E}">
        <p14:creationId xmlns:p14="http://schemas.microsoft.com/office/powerpoint/2010/main" val="342890666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raining 0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220443"/>
            <a:ext cx="5885028" cy="44150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81000" y="457200"/>
            <a:ext cx="8032750" cy="1523494"/>
          </a:xfrm>
        </p:spPr>
        <p:txBody>
          <a:bodyPr/>
          <a:lstStyle/>
          <a:p>
            <a:r>
              <a:rPr lang="en-US" sz="3600" dirty="0" smtClean="0"/>
              <a:t>Community engaged scholarship promotes applied research and front line community experiences for students.</a:t>
            </a:r>
            <a:endParaRPr lang="en-US" sz="3600" dirty="0"/>
          </a:p>
        </p:txBody>
      </p:sp>
    </p:spTree>
    <p:extLst>
      <p:ext uri="{BB962C8B-B14F-4D97-AF65-F5344CB8AC3E}">
        <p14:creationId xmlns:p14="http://schemas.microsoft.com/office/powerpoint/2010/main" val="326174800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8032750" cy="1143000"/>
          </a:xfrm>
        </p:spPr>
        <p:txBody>
          <a:bodyPr/>
          <a:lstStyle/>
          <a:p>
            <a:r>
              <a:rPr lang="en-US" dirty="0" smtClean="0"/>
              <a:t/>
            </a:r>
            <a:br>
              <a:rPr lang="en-US" dirty="0" smtClean="0"/>
            </a:br>
            <a:r>
              <a:rPr lang="en-US" sz="3200" dirty="0" smtClean="0"/>
              <a:t>Students learn to integrate Public Health knowledge and training in applied research, practice, cultural sensitivity, program development and advocacy.</a:t>
            </a:r>
            <a:endParaRPr lang="en-US" sz="3200" dirty="0"/>
          </a:p>
        </p:txBody>
      </p:sp>
      <p:pic>
        <p:nvPicPr>
          <p:cNvPr id="5" name="Picture 4" descr="HTtraining_ESL_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828800"/>
            <a:ext cx="6536527" cy="4648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25765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Imagine</a:t>
            </a:r>
            <a:endParaRPr lang="en-US" dirty="0"/>
          </a:p>
        </p:txBody>
      </p:sp>
      <p:sp>
        <p:nvSpPr>
          <p:cNvPr id="3" name="Content Placeholder 2"/>
          <p:cNvSpPr>
            <a:spLocks noGrp="1"/>
          </p:cNvSpPr>
          <p:nvPr>
            <p:ph idx="1"/>
          </p:nvPr>
        </p:nvSpPr>
        <p:spPr>
          <a:xfrm>
            <a:off x="375458" y="990600"/>
            <a:ext cx="8382000" cy="5096780"/>
          </a:xfrm>
        </p:spPr>
        <p:txBody>
          <a:bodyPr/>
          <a:lstStyle/>
          <a:p>
            <a:r>
              <a:rPr lang="en-US" sz="2400" dirty="0" smtClean="0"/>
              <a:t>Last year, your community received 100 refugees who have lived in camps for over 30 years. Many of them knew no other life.</a:t>
            </a:r>
          </a:p>
          <a:p>
            <a:r>
              <a:rPr lang="en-US" sz="2400" dirty="0" smtClean="0"/>
              <a:t>They are virtually illiterate in their own written language and have few skills that convey to the work environment in the U.S. </a:t>
            </a:r>
          </a:p>
          <a:p>
            <a:r>
              <a:rPr lang="en-US" sz="2400" dirty="0" smtClean="0"/>
              <a:t>They mostly farmed and worked in small gardens when in the camps. Many can make baskets.</a:t>
            </a:r>
          </a:p>
          <a:p>
            <a:r>
              <a:rPr lang="en-US" sz="2400" dirty="0" smtClean="0"/>
              <a:t>The refugees came in with very few personal belongings.</a:t>
            </a:r>
          </a:p>
          <a:p>
            <a:r>
              <a:rPr lang="en-US" sz="2400" dirty="0" smtClean="0"/>
              <a:t>The refugee agency was given some funding for housing, employment, school for children and started them in English classes. This funding expired after 6 months after arrival.</a:t>
            </a:r>
          </a:p>
          <a:p>
            <a:r>
              <a:rPr lang="en-US" sz="2400" dirty="0" smtClean="0"/>
              <a:t>The parents don’t speak English because they are required to be employed within 30 days of arrival.</a:t>
            </a:r>
          </a:p>
          <a:p>
            <a:endParaRPr lang="en-US" sz="2400" dirty="0" smtClean="0"/>
          </a:p>
        </p:txBody>
      </p:sp>
    </p:spTree>
    <p:extLst>
      <p:ext uri="{BB962C8B-B14F-4D97-AF65-F5344CB8AC3E}">
        <p14:creationId xmlns:p14="http://schemas.microsoft.com/office/powerpoint/2010/main" val="28927406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82000" cy="5022914"/>
          </a:xfrm>
        </p:spPr>
        <p:txBody>
          <a:bodyPr/>
          <a:lstStyle/>
          <a:p>
            <a:r>
              <a:rPr lang="en-US" sz="2400" dirty="0"/>
              <a:t>The </a:t>
            </a:r>
            <a:r>
              <a:rPr lang="en-US" sz="2400" dirty="0" smtClean="0"/>
              <a:t>refugee children </a:t>
            </a:r>
            <a:r>
              <a:rPr lang="en-US" sz="2400" dirty="0"/>
              <a:t>have become a discipline problem in the school district. Teachers are exasperated. The children are disruptive and there is evidence that the </a:t>
            </a:r>
            <a:r>
              <a:rPr lang="en-US" sz="2400" dirty="0" smtClean="0"/>
              <a:t>children have been stealing food and property from other children at the school. Many of the older children are </a:t>
            </a:r>
            <a:r>
              <a:rPr lang="en-US" sz="2400" dirty="0"/>
              <a:t>being lured into </a:t>
            </a:r>
            <a:r>
              <a:rPr lang="en-US" sz="2400" dirty="0" smtClean="0"/>
              <a:t>local gangs</a:t>
            </a:r>
            <a:r>
              <a:rPr lang="en-US" sz="2400" dirty="0"/>
              <a:t>. The parents are neither cooperative nor </a:t>
            </a:r>
            <a:r>
              <a:rPr lang="en-US" sz="2400" dirty="0" smtClean="0"/>
              <a:t>compliant when letters are sent home.</a:t>
            </a:r>
            <a:endParaRPr lang="en-US" sz="2400" dirty="0"/>
          </a:p>
          <a:p>
            <a:endParaRPr lang="en-US" sz="2400" dirty="0" smtClean="0"/>
          </a:p>
          <a:p>
            <a:r>
              <a:rPr lang="en-US" sz="2400" dirty="0" smtClean="0"/>
              <a:t>You </a:t>
            </a:r>
            <a:r>
              <a:rPr lang="en-US" sz="2400" dirty="0"/>
              <a:t>are a </a:t>
            </a:r>
            <a:r>
              <a:rPr lang="en-US" sz="2400" dirty="0" smtClean="0"/>
              <a:t>principal in one of the schools with the greatest problems and </a:t>
            </a:r>
            <a:r>
              <a:rPr lang="en-US" sz="2400" dirty="0"/>
              <a:t>you </a:t>
            </a:r>
            <a:r>
              <a:rPr lang="en-US" sz="2400" dirty="0" smtClean="0"/>
              <a:t>assign a </a:t>
            </a:r>
            <a:r>
              <a:rPr lang="en-US" sz="2400" dirty="0"/>
              <a:t>team of people to address the </a:t>
            </a:r>
            <a:r>
              <a:rPr lang="en-US" sz="2400" dirty="0" smtClean="0"/>
              <a:t>“problems” created by these refugees. </a:t>
            </a:r>
          </a:p>
          <a:p>
            <a:endParaRPr lang="en-US" sz="2400" dirty="0" smtClean="0"/>
          </a:p>
          <a:p>
            <a:pPr>
              <a:buFont typeface="Arial" panose="020B0604020202020204" pitchFamily="34" charset="0"/>
              <a:buChar char="•"/>
            </a:pPr>
            <a:endParaRPr lang="en-US" sz="2400" dirty="0" smtClean="0"/>
          </a:p>
          <a:p>
            <a:r>
              <a:rPr lang="en-US" sz="2400" dirty="0" smtClean="0"/>
              <a:t>What will you direct your team to do? </a:t>
            </a:r>
            <a:endParaRPr lang="en-US" dirty="0"/>
          </a:p>
        </p:txBody>
      </p:sp>
    </p:spTree>
    <p:extLst>
      <p:ext uri="{BB962C8B-B14F-4D97-AF65-F5344CB8AC3E}">
        <p14:creationId xmlns:p14="http://schemas.microsoft.com/office/powerpoint/2010/main" val="337068205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Refugees incoming </a:t>
            </a:r>
            <a:r>
              <a:rPr lang="en-US" sz="1200" dirty="0" smtClean="0"/>
              <a:t>U.S. State Department 2013</a:t>
            </a:r>
            <a:endParaRPr lang="en-US" sz="1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15271399"/>
              </p:ext>
            </p:extLst>
          </p:nvPr>
        </p:nvGraphicFramePr>
        <p:xfrm>
          <a:off x="685800" y="1219200"/>
          <a:ext cx="7467598" cy="5216528"/>
        </p:xfrm>
        <a:graphic>
          <a:graphicData uri="http://schemas.openxmlformats.org/drawingml/2006/table">
            <a:tbl>
              <a:tblPr firstRow="1" firstCol="1" bandRow="1">
                <a:tableStyleId>{5C22544A-7EE6-4342-B048-85BDC9FD1C3A}</a:tableStyleId>
              </a:tblPr>
              <a:tblGrid>
                <a:gridCol w="2057400"/>
                <a:gridCol w="1716398"/>
                <a:gridCol w="1846900"/>
                <a:gridCol w="1846900"/>
              </a:tblGrid>
              <a:tr h="981639">
                <a:tc>
                  <a:txBody>
                    <a:bodyPr/>
                    <a:lstStyle/>
                    <a:p>
                      <a:pPr marL="0" marR="0" algn="ctr">
                        <a:lnSpc>
                          <a:spcPct val="107000"/>
                        </a:lnSpc>
                        <a:spcBef>
                          <a:spcPts val="0"/>
                        </a:spcBef>
                        <a:spcAft>
                          <a:spcPts val="0"/>
                        </a:spcAft>
                      </a:pPr>
                      <a:r>
                        <a:rPr lang="en-US" sz="1800" dirty="0">
                          <a:effectLst/>
                        </a:rPr>
                        <a:t>Region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361" marR="56361" marT="0" marB="0"/>
                </a:tc>
                <a:tc>
                  <a:txBody>
                    <a:bodyPr/>
                    <a:lstStyle/>
                    <a:p>
                      <a:pPr marL="0" marR="0" algn="ctr">
                        <a:lnSpc>
                          <a:spcPct val="107000"/>
                        </a:lnSpc>
                        <a:spcBef>
                          <a:spcPts val="0"/>
                        </a:spcBef>
                        <a:spcAft>
                          <a:spcPts val="0"/>
                        </a:spcAft>
                      </a:pPr>
                      <a:r>
                        <a:rPr lang="en-US" sz="1800" dirty="0">
                          <a:effectLst/>
                        </a:rPr>
                        <a:t>FY 2012 Actual Arrivals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361" marR="56361" marT="0" marB="0"/>
                </a:tc>
                <a:tc>
                  <a:txBody>
                    <a:bodyPr/>
                    <a:lstStyle/>
                    <a:p>
                      <a:pPr marL="0" marR="0" algn="ctr">
                        <a:lnSpc>
                          <a:spcPct val="107000"/>
                        </a:lnSpc>
                        <a:spcBef>
                          <a:spcPts val="0"/>
                        </a:spcBef>
                        <a:spcAft>
                          <a:spcPts val="0"/>
                        </a:spcAft>
                      </a:pPr>
                      <a:r>
                        <a:rPr lang="en-US" sz="1800" dirty="0">
                          <a:effectLst/>
                        </a:rPr>
                        <a:t>FY 2013 Estimated Arrivals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361" marR="56361" marT="0" marB="0"/>
                </a:tc>
                <a:tc>
                  <a:txBody>
                    <a:bodyPr/>
                    <a:lstStyle/>
                    <a:p>
                      <a:pPr marL="0" marR="0" algn="ctr">
                        <a:lnSpc>
                          <a:spcPct val="107000"/>
                        </a:lnSpc>
                        <a:spcBef>
                          <a:spcPts val="0"/>
                        </a:spcBef>
                        <a:spcAft>
                          <a:spcPts val="0"/>
                        </a:spcAft>
                      </a:pPr>
                      <a:r>
                        <a:rPr lang="en-US" sz="1800">
                          <a:effectLst/>
                        </a:rPr>
                        <a:t>FY 2014 Approved Arrivals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6361" marR="56361" marT="0" marB="0"/>
                </a:tc>
              </a:tr>
              <a:tr h="654427">
                <a:tc>
                  <a:txBody>
                    <a:bodyPr/>
                    <a:lstStyle/>
                    <a:p>
                      <a:pPr marL="0" marR="0" algn="ctr">
                        <a:lnSpc>
                          <a:spcPct val="107000"/>
                        </a:lnSpc>
                        <a:spcBef>
                          <a:spcPts val="0"/>
                        </a:spcBef>
                        <a:spcAft>
                          <a:spcPts val="0"/>
                        </a:spcAft>
                      </a:pPr>
                      <a:r>
                        <a:rPr lang="en-US" sz="1800">
                          <a:effectLst/>
                        </a:rPr>
                        <a:t>Africa </a:t>
                      </a:r>
                    </a:p>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6361" marR="56361" marT="0" marB="0"/>
                </a:tc>
                <a:tc>
                  <a:txBody>
                    <a:bodyPr/>
                    <a:lstStyle/>
                    <a:p>
                      <a:pPr marL="0" marR="0" algn="ctr">
                        <a:lnSpc>
                          <a:spcPct val="107000"/>
                        </a:lnSpc>
                        <a:spcBef>
                          <a:spcPts val="0"/>
                        </a:spcBef>
                        <a:spcAft>
                          <a:spcPts val="0"/>
                        </a:spcAft>
                      </a:pPr>
                      <a:r>
                        <a:rPr lang="en-US" sz="1800">
                          <a:effectLst/>
                        </a:rPr>
                        <a:t>10,608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6361" marR="56361" marT="0" marB="0"/>
                </a:tc>
                <a:tc>
                  <a:txBody>
                    <a:bodyPr/>
                    <a:lstStyle/>
                    <a:p>
                      <a:pPr marL="0" marR="0" algn="ctr">
                        <a:lnSpc>
                          <a:spcPct val="107000"/>
                        </a:lnSpc>
                        <a:spcBef>
                          <a:spcPts val="0"/>
                        </a:spcBef>
                        <a:spcAft>
                          <a:spcPts val="0"/>
                        </a:spcAft>
                      </a:pPr>
                      <a:r>
                        <a:rPr lang="en-US" sz="1800" dirty="0">
                          <a:effectLst/>
                        </a:rPr>
                        <a:t>15,000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361" marR="56361" marT="0" marB="0"/>
                </a:tc>
                <a:tc>
                  <a:txBody>
                    <a:bodyPr/>
                    <a:lstStyle/>
                    <a:p>
                      <a:pPr marL="0" marR="0" algn="ctr">
                        <a:lnSpc>
                          <a:spcPct val="107000"/>
                        </a:lnSpc>
                        <a:spcBef>
                          <a:spcPts val="0"/>
                        </a:spcBef>
                        <a:spcAft>
                          <a:spcPts val="0"/>
                        </a:spcAft>
                      </a:pPr>
                      <a:r>
                        <a:rPr lang="en-US" sz="1800">
                          <a:effectLst/>
                        </a:rPr>
                        <a:t>14,000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6361" marR="56361" marT="0" marB="0"/>
                </a:tc>
              </a:tr>
              <a:tr h="654427">
                <a:tc>
                  <a:txBody>
                    <a:bodyPr/>
                    <a:lstStyle/>
                    <a:p>
                      <a:pPr marL="0" marR="0" algn="ctr">
                        <a:lnSpc>
                          <a:spcPct val="107000"/>
                        </a:lnSpc>
                        <a:spcBef>
                          <a:spcPts val="0"/>
                        </a:spcBef>
                        <a:spcAft>
                          <a:spcPts val="0"/>
                        </a:spcAft>
                      </a:pPr>
                      <a:r>
                        <a:rPr lang="en-US" sz="1800">
                          <a:effectLst/>
                        </a:rPr>
                        <a:t>East Asia</a:t>
                      </a:r>
                    </a:p>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6361" marR="56361" marT="0" marB="0"/>
                </a:tc>
                <a:tc>
                  <a:txBody>
                    <a:bodyPr/>
                    <a:lstStyle/>
                    <a:p>
                      <a:pPr marL="0" marR="0" algn="ctr">
                        <a:lnSpc>
                          <a:spcPct val="107000"/>
                        </a:lnSpc>
                        <a:spcBef>
                          <a:spcPts val="0"/>
                        </a:spcBef>
                        <a:spcAft>
                          <a:spcPts val="0"/>
                        </a:spcAft>
                      </a:pPr>
                      <a:r>
                        <a:rPr lang="en-US" sz="1800">
                          <a:effectLst/>
                        </a:rPr>
                        <a:t>14,366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6361" marR="56361" marT="0" marB="0"/>
                </a:tc>
                <a:tc>
                  <a:txBody>
                    <a:bodyPr/>
                    <a:lstStyle/>
                    <a:p>
                      <a:pPr marL="0" marR="0" algn="ctr">
                        <a:lnSpc>
                          <a:spcPct val="107000"/>
                        </a:lnSpc>
                        <a:spcBef>
                          <a:spcPts val="0"/>
                        </a:spcBef>
                        <a:spcAft>
                          <a:spcPts val="0"/>
                        </a:spcAft>
                      </a:pPr>
                      <a:r>
                        <a:rPr lang="en-US" sz="1800" dirty="0">
                          <a:effectLst/>
                        </a:rPr>
                        <a:t>17,000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361" marR="56361" marT="0" marB="0"/>
                </a:tc>
                <a:tc>
                  <a:txBody>
                    <a:bodyPr/>
                    <a:lstStyle/>
                    <a:p>
                      <a:pPr marL="0" marR="0" algn="ctr">
                        <a:lnSpc>
                          <a:spcPct val="107000"/>
                        </a:lnSpc>
                        <a:spcBef>
                          <a:spcPts val="0"/>
                        </a:spcBef>
                        <a:spcAft>
                          <a:spcPts val="0"/>
                        </a:spcAft>
                      </a:pPr>
                      <a:r>
                        <a:rPr lang="en-US" sz="1800">
                          <a:effectLst/>
                        </a:rPr>
                        <a:t>14,0001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6361" marR="56361" marT="0" marB="0"/>
                </a:tc>
              </a:tr>
              <a:tr h="654427">
                <a:tc>
                  <a:txBody>
                    <a:bodyPr/>
                    <a:lstStyle/>
                    <a:p>
                      <a:pPr marL="0" marR="0" algn="ctr">
                        <a:lnSpc>
                          <a:spcPct val="107000"/>
                        </a:lnSpc>
                        <a:spcBef>
                          <a:spcPts val="0"/>
                        </a:spcBef>
                        <a:spcAft>
                          <a:spcPts val="0"/>
                        </a:spcAft>
                      </a:pPr>
                      <a:r>
                        <a:rPr lang="en-US" sz="1800">
                          <a:effectLst/>
                        </a:rPr>
                        <a:t>Europe and Central Asia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6361" marR="56361" marT="0" marB="0"/>
                </a:tc>
                <a:tc>
                  <a:txBody>
                    <a:bodyPr/>
                    <a:lstStyle/>
                    <a:p>
                      <a:pPr marL="0" marR="0" algn="ctr">
                        <a:lnSpc>
                          <a:spcPct val="107000"/>
                        </a:lnSpc>
                        <a:spcBef>
                          <a:spcPts val="0"/>
                        </a:spcBef>
                        <a:spcAft>
                          <a:spcPts val="0"/>
                        </a:spcAft>
                      </a:pPr>
                      <a:r>
                        <a:rPr lang="en-US" sz="1800">
                          <a:effectLst/>
                        </a:rPr>
                        <a:t>1,129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6361" marR="56361" marT="0" marB="0"/>
                </a:tc>
                <a:tc>
                  <a:txBody>
                    <a:bodyPr/>
                    <a:lstStyle/>
                    <a:p>
                      <a:pPr marL="0" marR="0" algn="ctr">
                        <a:lnSpc>
                          <a:spcPct val="107000"/>
                        </a:lnSpc>
                        <a:spcBef>
                          <a:spcPts val="0"/>
                        </a:spcBef>
                        <a:spcAft>
                          <a:spcPts val="0"/>
                        </a:spcAft>
                      </a:pPr>
                      <a:r>
                        <a:rPr lang="en-US" sz="1800" dirty="0">
                          <a:effectLst/>
                        </a:rPr>
                        <a:t>2,000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361" marR="56361" marT="0" marB="0"/>
                </a:tc>
                <a:tc>
                  <a:txBody>
                    <a:bodyPr/>
                    <a:lstStyle/>
                    <a:p>
                      <a:pPr marL="0" marR="0" algn="ctr">
                        <a:lnSpc>
                          <a:spcPct val="107000"/>
                        </a:lnSpc>
                        <a:spcBef>
                          <a:spcPts val="0"/>
                        </a:spcBef>
                        <a:spcAft>
                          <a:spcPts val="0"/>
                        </a:spcAft>
                      </a:pPr>
                      <a:r>
                        <a:rPr lang="en-US" sz="1800">
                          <a:effectLst/>
                        </a:rPr>
                        <a:t>1,000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6361" marR="56361" marT="0" marB="0"/>
                </a:tc>
              </a:tr>
              <a:tr h="962754">
                <a:tc>
                  <a:txBody>
                    <a:bodyPr/>
                    <a:lstStyle/>
                    <a:p>
                      <a:pPr marL="0" marR="0" algn="ctr">
                        <a:lnSpc>
                          <a:spcPct val="107000"/>
                        </a:lnSpc>
                        <a:spcBef>
                          <a:spcPts val="0"/>
                        </a:spcBef>
                        <a:spcAft>
                          <a:spcPts val="0"/>
                        </a:spcAft>
                      </a:pPr>
                      <a:r>
                        <a:rPr lang="en-US" sz="1800">
                          <a:effectLst/>
                        </a:rPr>
                        <a:t>Latin America/Caribbean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6361" marR="56361" marT="0" marB="0"/>
                </a:tc>
                <a:tc>
                  <a:txBody>
                    <a:bodyPr/>
                    <a:lstStyle/>
                    <a:p>
                      <a:pPr marL="0" marR="0" algn="ctr">
                        <a:lnSpc>
                          <a:spcPct val="107000"/>
                        </a:lnSpc>
                        <a:spcBef>
                          <a:spcPts val="0"/>
                        </a:spcBef>
                        <a:spcAft>
                          <a:spcPts val="0"/>
                        </a:spcAft>
                      </a:pPr>
                      <a:r>
                        <a:rPr lang="en-US" sz="1800">
                          <a:effectLst/>
                        </a:rPr>
                        <a:t>2,078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6361" marR="56361" marT="0" marB="0"/>
                </a:tc>
                <a:tc>
                  <a:txBody>
                    <a:bodyPr/>
                    <a:lstStyle/>
                    <a:p>
                      <a:pPr marL="0" marR="0" algn="ctr">
                        <a:lnSpc>
                          <a:spcPct val="107000"/>
                        </a:lnSpc>
                        <a:spcBef>
                          <a:spcPts val="0"/>
                        </a:spcBef>
                        <a:spcAft>
                          <a:spcPts val="0"/>
                        </a:spcAft>
                      </a:pPr>
                      <a:r>
                        <a:rPr lang="en-US" sz="1800" dirty="0">
                          <a:effectLst/>
                        </a:rPr>
                        <a:t>5,000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361" marR="56361" marT="0" marB="0"/>
                </a:tc>
                <a:tc>
                  <a:txBody>
                    <a:bodyPr/>
                    <a:lstStyle/>
                    <a:p>
                      <a:pPr marL="0" marR="0" algn="ctr">
                        <a:lnSpc>
                          <a:spcPct val="107000"/>
                        </a:lnSpc>
                        <a:spcBef>
                          <a:spcPts val="0"/>
                        </a:spcBef>
                        <a:spcAft>
                          <a:spcPts val="0"/>
                        </a:spcAft>
                      </a:pPr>
                      <a:r>
                        <a:rPr lang="en-US" sz="1800">
                          <a:effectLst/>
                        </a:rPr>
                        <a:t>5,000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6361" marR="56361" marT="0" marB="0"/>
                </a:tc>
              </a:tr>
              <a:tr h="654427">
                <a:tc>
                  <a:txBody>
                    <a:bodyPr/>
                    <a:lstStyle/>
                    <a:p>
                      <a:pPr marL="0" marR="0" algn="ctr">
                        <a:lnSpc>
                          <a:spcPct val="107000"/>
                        </a:lnSpc>
                        <a:spcBef>
                          <a:spcPts val="0"/>
                        </a:spcBef>
                        <a:spcAft>
                          <a:spcPts val="0"/>
                        </a:spcAft>
                      </a:pPr>
                      <a:r>
                        <a:rPr lang="en-US" sz="1800">
                          <a:effectLst/>
                        </a:rPr>
                        <a:t>Near East/South Asia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6361" marR="56361" marT="0" marB="0"/>
                </a:tc>
                <a:tc>
                  <a:txBody>
                    <a:bodyPr/>
                    <a:lstStyle/>
                    <a:p>
                      <a:pPr marL="0" marR="0" algn="ctr">
                        <a:lnSpc>
                          <a:spcPct val="107000"/>
                        </a:lnSpc>
                        <a:spcBef>
                          <a:spcPts val="0"/>
                        </a:spcBef>
                        <a:spcAft>
                          <a:spcPts val="0"/>
                        </a:spcAft>
                      </a:pPr>
                      <a:r>
                        <a:rPr lang="en-US" sz="1800">
                          <a:effectLst/>
                        </a:rPr>
                        <a:t>30,057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6361" marR="56361" marT="0" marB="0"/>
                </a:tc>
                <a:tc>
                  <a:txBody>
                    <a:bodyPr/>
                    <a:lstStyle/>
                    <a:p>
                      <a:pPr marL="0" marR="0" algn="ctr">
                        <a:lnSpc>
                          <a:spcPct val="107000"/>
                        </a:lnSpc>
                        <a:spcBef>
                          <a:spcPts val="0"/>
                        </a:spcBef>
                        <a:spcAft>
                          <a:spcPts val="0"/>
                        </a:spcAft>
                      </a:pPr>
                      <a:r>
                        <a:rPr lang="en-US" sz="1800" dirty="0">
                          <a:effectLst/>
                        </a:rPr>
                        <a:t>32,000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361" marR="56361" marT="0" marB="0"/>
                </a:tc>
                <a:tc>
                  <a:txBody>
                    <a:bodyPr/>
                    <a:lstStyle/>
                    <a:p>
                      <a:pPr marL="0" marR="0" algn="ctr">
                        <a:lnSpc>
                          <a:spcPct val="107000"/>
                        </a:lnSpc>
                        <a:spcBef>
                          <a:spcPts val="0"/>
                        </a:spcBef>
                        <a:spcAft>
                          <a:spcPts val="0"/>
                        </a:spcAft>
                      </a:pPr>
                      <a:r>
                        <a:rPr lang="en-US" sz="1800" dirty="0">
                          <a:effectLst/>
                        </a:rPr>
                        <a:t>34,000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361" marR="56361" marT="0" marB="0"/>
                </a:tc>
              </a:tr>
              <a:tr h="654427">
                <a:tc>
                  <a:txBody>
                    <a:bodyPr/>
                    <a:lstStyle/>
                    <a:p>
                      <a:pPr marL="0" marR="0" algn="ctr">
                        <a:lnSpc>
                          <a:spcPct val="107000"/>
                        </a:lnSpc>
                        <a:spcBef>
                          <a:spcPts val="0"/>
                        </a:spcBef>
                        <a:spcAft>
                          <a:spcPts val="0"/>
                        </a:spcAft>
                      </a:pPr>
                      <a:r>
                        <a:rPr lang="en-US" sz="1800">
                          <a:effectLst/>
                        </a:rPr>
                        <a:t>Totals</a:t>
                      </a:r>
                    </a:p>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6361" marR="56361" marT="0" marB="0"/>
                </a:tc>
                <a:tc>
                  <a:txBody>
                    <a:bodyPr/>
                    <a:lstStyle/>
                    <a:p>
                      <a:pPr marL="0" marR="0" algn="ctr">
                        <a:lnSpc>
                          <a:spcPct val="107000"/>
                        </a:lnSpc>
                        <a:spcBef>
                          <a:spcPts val="0"/>
                        </a:spcBef>
                        <a:spcAft>
                          <a:spcPts val="0"/>
                        </a:spcAft>
                      </a:pPr>
                      <a:r>
                        <a:rPr lang="en-US" sz="1800">
                          <a:effectLst/>
                        </a:rPr>
                        <a:t>58,238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6361" marR="56361" marT="0" marB="0"/>
                </a:tc>
                <a:tc>
                  <a:txBody>
                    <a:bodyPr/>
                    <a:lstStyle/>
                    <a:p>
                      <a:pPr marL="0" marR="0" algn="ctr">
                        <a:lnSpc>
                          <a:spcPct val="107000"/>
                        </a:lnSpc>
                        <a:spcBef>
                          <a:spcPts val="0"/>
                        </a:spcBef>
                        <a:spcAft>
                          <a:spcPts val="0"/>
                        </a:spcAft>
                      </a:pPr>
                      <a:r>
                        <a:rPr lang="en-US" sz="1800">
                          <a:effectLst/>
                        </a:rPr>
                        <a:t>Approx. 70,000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6361" marR="56361" marT="0" marB="0"/>
                </a:tc>
                <a:tc>
                  <a:txBody>
                    <a:bodyPr/>
                    <a:lstStyle/>
                    <a:p>
                      <a:pPr marL="0" marR="0" algn="ctr">
                        <a:lnSpc>
                          <a:spcPct val="107000"/>
                        </a:lnSpc>
                        <a:spcBef>
                          <a:spcPts val="0"/>
                        </a:spcBef>
                        <a:spcAft>
                          <a:spcPts val="0"/>
                        </a:spcAft>
                      </a:pPr>
                      <a:r>
                        <a:rPr lang="en-US" sz="1800" dirty="0">
                          <a:effectLst/>
                        </a:rPr>
                        <a:t>70,000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361" marR="56361" marT="0" marB="0"/>
                </a:tc>
              </a:tr>
            </a:tbl>
          </a:graphicData>
        </a:graphic>
      </p:graphicFrame>
    </p:spTree>
    <p:extLst>
      <p:ext uri="{BB962C8B-B14F-4D97-AF65-F5344CB8AC3E}">
        <p14:creationId xmlns:p14="http://schemas.microsoft.com/office/powerpoint/2010/main" val="195009721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15938" y="274638"/>
            <a:ext cx="8504237" cy="443198"/>
          </a:xfrm>
        </p:spPr>
        <p:txBody>
          <a:bodyPr/>
          <a:lstStyle/>
          <a:p>
            <a:pPr eaLnBrk="1" hangingPunct="1"/>
            <a:r>
              <a:rPr lang="en-US" sz="3200" dirty="0" smtClean="0">
                <a:latin typeface="Comic Sans MS" pitchFamily="66" charset="0"/>
              </a:rPr>
              <a:t> </a:t>
            </a:r>
            <a:r>
              <a:rPr lang="en-US" sz="2800" dirty="0" smtClean="0">
                <a:latin typeface="Arial" pitchFamily="34" charset="0"/>
                <a:cs typeface="Arial" pitchFamily="34" charset="0"/>
              </a:rPr>
              <a:t>What we think we know about Refugees’ experiences </a:t>
            </a:r>
          </a:p>
        </p:txBody>
      </p:sp>
      <p:sp>
        <p:nvSpPr>
          <p:cNvPr id="11267" name="Rectangle 3"/>
          <p:cNvSpPr>
            <a:spLocks noGrp="1" noChangeArrowheads="1"/>
          </p:cNvSpPr>
          <p:nvPr>
            <p:ph idx="1"/>
          </p:nvPr>
        </p:nvSpPr>
        <p:spPr>
          <a:xfrm>
            <a:off x="762000" y="1371600"/>
            <a:ext cx="7294562" cy="4111895"/>
          </a:xfrm>
        </p:spPr>
        <p:txBody>
          <a:bodyPr/>
          <a:lstStyle/>
          <a:p>
            <a:pPr eaLnBrk="1" hangingPunct="1">
              <a:lnSpc>
                <a:spcPct val="90000"/>
              </a:lnSpc>
            </a:pPr>
            <a:r>
              <a:rPr lang="en-US" sz="2800" dirty="0" smtClean="0"/>
              <a:t>Cultural Context/ Reference</a:t>
            </a:r>
          </a:p>
          <a:p>
            <a:pPr eaLnBrk="1" hangingPunct="1">
              <a:lnSpc>
                <a:spcPct val="90000"/>
              </a:lnSpc>
            </a:pPr>
            <a:r>
              <a:rPr lang="en-US" sz="2800" dirty="0" smtClean="0"/>
              <a:t>Language proficiency</a:t>
            </a:r>
          </a:p>
          <a:p>
            <a:pPr eaLnBrk="1" hangingPunct="1">
              <a:lnSpc>
                <a:spcPct val="90000"/>
              </a:lnSpc>
            </a:pPr>
            <a:r>
              <a:rPr lang="en-US" sz="2800" dirty="0" smtClean="0"/>
              <a:t>Transportation/mobility</a:t>
            </a:r>
          </a:p>
          <a:p>
            <a:pPr eaLnBrk="1" hangingPunct="1">
              <a:lnSpc>
                <a:spcPct val="90000"/>
              </a:lnSpc>
            </a:pPr>
            <a:r>
              <a:rPr lang="en-US" sz="2800" dirty="0" smtClean="0"/>
              <a:t>Social isolation</a:t>
            </a:r>
          </a:p>
          <a:p>
            <a:pPr eaLnBrk="1" hangingPunct="1">
              <a:lnSpc>
                <a:spcPct val="90000"/>
              </a:lnSpc>
            </a:pPr>
            <a:r>
              <a:rPr lang="en-US" sz="2800" dirty="0" smtClean="0"/>
              <a:t>Lack of education/literacy</a:t>
            </a:r>
          </a:p>
          <a:p>
            <a:pPr eaLnBrk="1" hangingPunct="1">
              <a:lnSpc>
                <a:spcPct val="90000"/>
              </a:lnSpc>
            </a:pPr>
            <a:r>
              <a:rPr lang="en-US" sz="2800" dirty="0" smtClean="0"/>
              <a:t>Economics</a:t>
            </a:r>
          </a:p>
          <a:p>
            <a:pPr eaLnBrk="1" hangingPunct="1">
              <a:lnSpc>
                <a:spcPct val="90000"/>
              </a:lnSpc>
            </a:pPr>
            <a:r>
              <a:rPr lang="en-US" sz="2800" dirty="0" smtClean="0"/>
              <a:t>Income/employment</a:t>
            </a:r>
          </a:p>
          <a:p>
            <a:pPr eaLnBrk="1" hangingPunct="1">
              <a:lnSpc>
                <a:spcPct val="90000"/>
              </a:lnSpc>
            </a:pPr>
            <a:r>
              <a:rPr lang="en-US" sz="2800" dirty="0" smtClean="0"/>
              <a:t>Generalized Depression/ Mental Health/PTSD</a:t>
            </a:r>
          </a:p>
          <a:p>
            <a:pPr eaLnBrk="1" hangingPunct="1">
              <a:lnSpc>
                <a:spcPct val="90000"/>
              </a:lnSpc>
            </a:pPr>
            <a:endParaRPr lang="en-US" sz="2400" dirty="0" smtClean="0"/>
          </a:p>
        </p:txBody>
      </p:sp>
    </p:spTree>
    <p:extLst>
      <p:ext uri="{BB962C8B-B14F-4D97-AF65-F5344CB8AC3E}">
        <p14:creationId xmlns:p14="http://schemas.microsoft.com/office/powerpoint/2010/main" val="2092699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32750" cy="914400"/>
          </a:xfrm>
        </p:spPr>
        <p:txBody>
          <a:bodyPr/>
          <a:lstStyle/>
          <a:p>
            <a:r>
              <a:rPr lang="en-US" sz="3600" dirty="0" smtClean="0"/>
              <a:t>Resource Theory</a:t>
            </a:r>
            <a:endParaRPr lang="en-US" sz="3600" dirty="0"/>
          </a:p>
        </p:txBody>
      </p:sp>
      <p:sp>
        <p:nvSpPr>
          <p:cNvPr id="3" name="Subtitle 2"/>
          <p:cNvSpPr>
            <a:spLocks noGrp="1"/>
          </p:cNvSpPr>
          <p:nvPr>
            <p:ph type="subTitle" idx="1"/>
          </p:nvPr>
        </p:nvSpPr>
        <p:spPr>
          <a:xfrm>
            <a:off x="533400" y="1295400"/>
            <a:ext cx="8153400" cy="4572000"/>
          </a:xfrm>
        </p:spPr>
        <p:txBody>
          <a:bodyPr/>
          <a:lstStyle/>
          <a:p>
            <a:r>
              <a:rPr lang="en-US" dirty="0" smtClean="0"/>
              <a:t>Resources- “means by which individuals satisfy needs, pursue goals and manage demands.” </a:t>
            </a:r>
            <a:r>
              <a:rPr lang="en-US" sz="1200" dirty="0" smtClean="0"/>
              <a:t>Ryan et al.</a:t>
            </a:r>
          </a:p>
          <a:p>
            <a:r>
              <a:rPr lang="en-US" sz="1200" dirty="0"/>
              <a:t>	</a:t>
            </a:r>
          </a:p>
          <a:p>
            <a:r>
              <a:rPr lang="en-US" sz="1200" dirty="0" smtClean="0"/>
              <a:t>	</a:t>
            </a:r>
          </a:p>
          <a:p>
            <a:r>
              <a:rPr lang="en-US" sz="1200" dirty="0"/>
              <a:t>	</a:t>
            </a:r>
            <a:r>
              <a:rPr lang="en-US" sz="2800" dirty="0" smtClean="0"/>
              <a:t>Personal Resources- </a:t>
            </a:r>
            <a:r>
              <a:rPr lang="en-US" sz="2000" dirty="0" smtClean="0"/>
              <a:t>physical or psychological</a:t>
            </a:r>
          </a:p>
          <a:p>
            <a:endParaRPr lang="en-US" sz="2800" dirty="0" smtClean="0"/>
          </a:p>
          <a:p>
            <a:r>
              <a:rPr lang="en-US" sz="2800" dirty="0"/>
              <a:t>	</a:t>
            </a:r>
            <a:r>
              <a:rPr lang="en-US" sz="2800" dirty="0" smtClean="0"/>
              <a:t>Material Resources- </a:t>
            </a:r>
            <a:r>
              <a:rPr lang="en-US" sz="2000" dirty="0" smtClean="0"/>
              <a:t>money, property, employment</a:t>
            </a:r>
          </a:p>
          <a:p>
            <a:endParaRPr lang="en-US" sz="2800" dirty="0" smtClean="0"/>
          </a:p>
          <a:p>
            <a:r>
              <a:rPr lang="en-US" sz="2800" dirty="0"/>
              <a:t>	</a:t>
            </a:r>
            <a:r>
              <a:rPr lang="en-US" sz="2800" dirty="0" smtClean="0"/>
              <a:t>Social resources- </a:t>
            </a:r>
            <a:r>
              <a:rPr lang="en-US" sz="2000" dirty="0" smtClean="0"/>
              <a:t>personal relationships, emotional,</a:t>
            </a:r>
          </a:p>
          <a:p>
            <a:r>
              <a:rPr lang="en-US" sz="2000" dirty="0"/>
              <a:t> </a:t>
            </a:r>
            <a:r>
              <a:rPr lang="en-US" sz="2000" dirty="0" smtClean="0"/>
              <a:t>                      informational</a:t>
            </a:r>
          </a:p>
          <a:p>
            <a:endParaRPr lang="en-US" sz="2800" dirty="0" smtClean="0"/>
          </a:p>
          <a:p>
            <a:r>
              <a:rPr lang="en-US" sz="2800" dirty="0"/>
              <a:t>	</a:t>
            </a:r>
            <a:r>
              <a:rPr lang="en-US" sz="2800" dirty="0" smtClean="0"/>
              <a:t>Cultural Resources- </a:t>
            </a:r>
            <a:r>
              <a:rPr lang="en-US" sz="2000" dirty="0" smtClean="0"/>
              <a:t>skills, knowledge and beliefs </a:t>
            </a:r>
          </a:p>
          <a:p>
            <a:r>
              <a:rPr lang="en-US" sz="2000" dirty="0"/>
              <a:t>	</a:t>
            </a:r>
            <a:r>
              <a:rPr lang="en-US" sz="2000" dirty="0" smtClean="0"/>
              <a:t>      (cognitive skills)</a:t>
            </a:r>
          </a:p>
          <a:p>
            <a:endParaRPr lang="en-US" sz="2800" dirty="0" smtClean="0"/>
          </a:p>
          <a:p>
            <a:r>
              <a:rPr lang="en-US" sz="2800" dirty="0"/>
              <a:t>	</a:t>
            </a:r>
            <a:endParaRPr lang="en-US" sz="2800" dirty="0" smtClean="0"/>
          </a:p>
          <a:p>
            <a:pPr marL="171450" indent="-171450">
              <a:buFont typeface="Arial" panose="020B0604020202020204" pitchFamily="34" charset="0"/>
              <a:buChar char="•"/>
            </a:pPr>
            <a:endParaRPr lang="en-US" sz="2800" dirty="0" smtClean="0"/>
          </a:p>
          <a:p>
            <a:endParaRPr lang="en-US" sz="2800" dirty="0"/>
          </a:p>
        </p:txBody>
      </p:sp>
    </p:spTree>
    <p:extLst>
      <p:ext uri="{BB962C8B-B14F-4D97-AF65-F5344CB8AC3E}">
        <p14:creationId xmlns:p14="http://schemas.microsoft.com/office/powerpoint/2010/main" val="35887903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0"/>
            <a:ext cx="8032750" cy="1066800"/>
          </a:xfrm>
        </p:spPr>
        <p:txBody>
          <a:bodyPr/>
          <a:lstStyle/>
          <a:p>
            <a:r>
              <a:rPr lang="en-US" dirty="0" smtClean="0"/>
              <a:t>Resource Gain or Loss:</a:t>
            </a:r>
            <a:br>
              <a:rPr lang="en-US" dirty="0" smtClean="0"/>
            </a:br>
            <a:r>
              <a:rPr lang="en-US" sz="3200" dirty="0" smtClean="0"/>
              <a:t>Needs, Goals and Demands</a:t>
            </a:r>
            <a:endParaRPr lang="en-US" sz="3200" dirty="0"/>
          </a:p>
        </p:txBody>
      </p:sp>
      <p:sp>
        <p:nvSpPr>
          <p:cNvPr id="3" name="Subtitle 2"/>
          <p:cNvSpPr>
            <a:spLocks noGrp="1"/>
          </p:cNvSpPr>
          <p:nvPr>
            <p:ph type="subTitle" idx="1"/>
          </p:nvPr>
        </p:nvSpPr>
        <p:spPr>
          <a:xfrm>
            <a:off x="762000" y="2057400"/>
            <a:ext cx="7467600" cy="3352800"/>
          </a:xfrm>
        </p:spPr>
        <p:txBody>
          <a:bodyPr/>
          <a:lstStyle/>
          <a:p>
            <a:pPr marL="457200" indent="-457200">
              <a:buFont typeface="Arial" panose="020B0604020202020204" pitchFamily="34" charset="0"/>
              <a:buChar char="•"/>
            </a:pPr>
            <a:r>
              <a:rPr lang="en-US" sz="2400" dirty="0"/>
              <a:t>Well being is generally defined as the satisfaction that BASIC physiological and psychological needs have been met. (Maslow)</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The greater level </a:t>
            </a:r>
            <a:r>
              <a:rPr lang="en-US" sz="2800" b="1" dirty="0" smtClean="0"/>
              <a:t>need</a:t>
            </a:r>
            <a:r>
              <a:rPr lang="en-US" sz="2400" dirty="0" smtClean="0"/>
              <a:t> deprivation and perceived loss, thwarting of personal </a:t>
            </a:r>
            <a:r>
              <a:rPr lang="en-US" sz="2800" b="1" dirty="0" smtClean="0"/>
              <a:t>goals</a:t>
            </a:r>
            <a:r>
              <a:rPr lang="en-US" sz="2400" dirty="0" smtClean="0"/>
              <a:t> and the greater the environmental </a:t>
            </a:r>
            <a:r>
              <a:rPr lang="en-US" sz="2800" b="1" dirty="0" smtClean="0"/>
              <a:t>demands</a:t>
            </a:r>
            <a:r>
              <a:rPr lang="en-US" sz="2400" dirty="0" smtClean="0"/>
              <a:t>, the more the receiving community may need to create a sense of “well being” for the refugee. </a:t>
            </a:r>
          </a:p>
          <a:p>
            <a:pPr marL="457200" indent="-457200">
              <a:buFont typeface="Arial" panose="020B0604020202020204" pitchFamily="34" charset="0"/>
              <a:buChar char="•"/>
            </a:pPr>
            <a:endParaRPr lang="en-US" sz="2400" dirty="0"/>
          </a:p>
        </p:txBody>
      </p:sp>
    </p:spTree>
    <p:extLst>
      <p:ext uri="{BB962C8B-B14F-4D97-AF65-F5344CB8AC3E}">
        <p14:creationId xmlns:p14="http://schemas.microsoft.com/office/powerpoint/2010/main" val="997258224"/>
      </p:ext>
    </p:extLst>
  </p:cSld>
  <p:clrMapOvr>
    <a:masterClrMapping/>
  </p:clrMapOvr>
  <p:transition>
    <p:fade/>
  </p:transition>
</p:sld>
</file>

<file path=ppt/theme/theme1.xml><?xml version="1.0" encoding="utf-8"?>
<a:theme xmlns:a="http://schemas.openxmlformats.org/drawingml/2006/main" name="1_Blue_Streaks 4x3 Template Segoe">
  <a:themeElements>
    <a:clrScheme name="5-00535_Cumbre Ejecutiva OEM Latinoamérica">
      <a:dk1>
        <a:sysClr val="windowText" lastClr="000000"/>
      </a:dk1>
      <a:lt1>
        <a:sysClr val="window" lastClr="FFFFFF"/>
      </a:lt1>
      <a:dk2>
        <a:srgbClr val="424456"/>
      </a:dk2>
      <a:lt2>
        <a:srgbClr val="DEDEDE"/>
      </a:lt2>
      <a:accent1>
        <a:srgbClr val="16B3D5"/>
      </a:accent1>
      <a:accent2>
        <a:srgbClr val="C4652D"/>
      </a:accent2>
      <a:accent3>
        <a:srgbClr val="13D989"/>
      </a:accent3>
      <a:accent4>
        <a:srgbClr val="FFCC00"/>
      </a:accent4>
      <a:accent5>
        <a:srgbClr val="2868F8"/>
      </a:accent5>
      <a:accent6>
        <a:srgbClr val="A04DA3"/>
      </a:accent6>
      <a:hlink>
        <a:srgbClr val="FFFF00"/>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effectLst>
              <a:outerShdw blurRad="38100" dist="38100" dir="2700000" algn="tl">
                <a:srgbClr val="000000">
                  <a:alpha val="43137"/>
                </a:srgbClr>
              </a:outerShdw>
            </a:effectLst>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D3A5A8A-A375-404B-A79F-0731F4C89C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1_Blue_Streaks 4x3 Template Segoe</Template>
  <TotalTime>1416</TotalTime>
  <Words>1191</Words>
  <Application>Microsoft Office PowerPoint</Application>
  <PresentationFormat>On-screen Show (4:3)</PresentationFormat>
  <Paragraphs>175</Paragraphs>
  <Slides>32</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Calibri</vt:lpstr>
      <vt:lpstr>Comic Sans MS</vt:lpstr>
      <vt:lpstr>Courier New</vt:lpstr>
      <vt:lpstr>Times New Roman</vt:lpstr>
      <vt:lpstr>Trebuchet MS</vt:lpstr>
      <vt:lpstr>Wingdings</vt:lpstr>
      <vt:lpstr>1_Blue_Streaks 4x3 Template Segoe</vt:lpstr>
      <vt:lpstr>White with Courier font for code slides</vt:lpstr>
      <vt:lpstr>Where the rubber meets the road: Understanding how Resource Theory is critical to integration for refugees in the United States”     Presented by Denise C. Bates Ph.D., CHES Middle Tennessee State University Department of Health and Human Services Community and Public Health </vt:lpstr>
      <vt:lpstr>Resettlement Background</vt:lpstr>
      <vt:lpstr>Resettlement Background Continued</vt:lpstr>
      <vt:lpstr>Imagine</vt:lpstr>
      <vt:lpstr>PowerPoint Presentation</vt:lpstr>
      <vt:lpstr>Refugees incoming U.S. State Department 2013</vt:lpstr>
      <vt:lpstr> What we think we know about Refugees’ experiences </vt:lpstr>
      <vt:lpstr>Resource Theory</vt:lpstr>
      <vt:lpstr>Resource Gain or Loss: Needs, Goals and Demands</vt:lpstr>
      <vt:lpstr>Community Based Participatory Research? (CBPR)</vt:lpstr>
      <vt:lpstr>-equitably involves all members (community members, organizational representatives, and researchers) in all aspects of the research process;  -enables all partners to contribute their expertise, with shared responsibility and ownership;   -integrates the knowledge gained with interventions to improve the health and well-being of community members. </vt:lpstr>
      <vt:lpstr>Work with Burundian Refugees however… This work had been applied with Sudanese, Migrant Farm Workers, People living in slums in Kenya, Latinos in West Dallas. </vt:lpstr>
      <vt:lpstr>To assess how social/contextual factors impact positive integration to the larger community. </vt:lpstr>
      <vt:lpstr>To establish an effective intervention model for newly arriving refugees to promote positive integration and well being.</vt:lpstr>
      <vt:lpstr>Located leadership (gatekeepers)</vt:lpstr>
      <vt:lpstr>Focus Groups</vt:lpstr>
      <vt:lpstr> Outcomes of 6 Initial Focus Groups (n=39)</vt:lpstr>
      <vt:lpstr>Individual Resource Interviews</vt:lpstr>
      <vt:lpstr>Individual Questions sample pre</vt:lpstr>
      <vt:lpstr>Cognitive Mapping</vt:lpstr>
      <vt:lpstr>Cognitive Mapping</vt:lpstr>
      <vt:lpstr>Individual Questions post</vt:lpstr>
      <vt:lpstr>Community Forum </vt:lpstr>
      <vt:lpstr>Establishment of a 501c3</vt:lpstr>
      <vt:lpstr>Development of Community Liaisons</vt:lpstr>
      <vt:lpstr>Collaborated in Education Programs</vt:lpstr>
      <vt:lpstr>Cultural sharing and integration</vt:lpstr>
      <vt:lpstr>New opportunities</vt:lpstr>
      <vt:lpstr>Community Engaged Scholarship</vt:lpstr>
      <vt:lpstr>To provide a local opportunity for multi-disciplinary students to learn the value of integrating multiple perspectives (both academic and community) for community service-learning and community based research. </vt:lpstr>
      <vt:lpstr>Community engaged scholarship promotes applied research and front line community experiences for students.</vt:lpstr>
      <vt:lpstr> Students learn to integrate Public Health knowledge and training in applied research, practice, cultural sensitivity, program development and advocacy.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Based Participatory Research and Community Engaged Scholarship: The possibilities are endless.</dc:title>
  <dc:creator>Denise</dc:creator>
  <cp:lastModifiedBy>Denise C. Bates</cp:lastModifiedBy>
  <cp:revision>45</cp:revision>
  <dcterms:created xsi:type="dcterms:W3CDTF">2013-02-15T02:05:10Z</dcterms:created>
  <dcterms:modified xsi:type="dcterms:W3CDTF">2014-04-09T19:23:32Z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TC102867149990</vt:lpwstr>
  </property>
</Properties>
</file>