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3.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304" r:id="rId3"/>
    <p:sldId id="305" r:id="rId4"/>
    <p:sldId id="307" r:id="rId5"/>
    <p:sldId id="308" r:id="rId6"/>
    <p:sldId id="309" r:id="rId7"/>
    <p:sldId id="310" r:id="rId8"/>
    <p:sldId id="258" r:id="rId9"/>
    <p:sldId id="259" r:id="rId10"/>
    <p:sldId id="287" r:id="rId11"/>
    <p:sldId id="286" r:id="rId12"/>
    <p:sldId id="290" r:id="rId13"/>
    <p:sldId id="289" r:id="rId14"/>
    <p:sldId id="263" r:id="rId15"/>
    <p:sldId id="276" r:id="rId16"/>
    <p:sldId id="277" r:id="rId17"/>
    <p:sldId id="278" r:id="rId18"/>
    <p:sldId id="279" r:id="rId19"/>
    <p:sldId id="257" r:id="rId20"/>
    <p:sldId id="312" r:id="rId21"/>
    <p:sldId id="313" r:id="rId22"/>
    <p:sldId id="311" r:id="rId23"/>
    <p:sldId id="291" r:id="rId24"/>
    <p:sldId id="264" r:id="rId25"/>
    <p:sldId id="280" r:id="rId26"/>
    <p:sldId id="281" r:id="rId27"/>
    <p:sldId id="282" r:id="rId28"/>
    <p:sldId id="265" r:id="rId29"/>
    <p:sldId id="266" r:id="rId30"/>
    <p:sldId id="267" r:id="rId31"/>
    <p:sldId id="303" r:id="rId32"/>
    <p:sldId id="268" r:id="rId33"/>
    <p:sldId id="269" r:id="rId34"/>
    <p:sldId id="270" r:id="rId35"/>
    <p:sldId id="271" r:id="rId36"/>
    <p:sldId id="272" r:id="rId37"/>
    <p:sldId id="273" r:id="rId38"/>
    <p:sldId id="274" r:id="rId39"/>
    <p:sldId id="283" r:id="rId40"/>
    <p:sldId id="285" r:id="rId41"/>
    <p:sldId id="314" r:id="rId42"/>
    <p:sldId id="316" r:id="rId43"/>
    <p:sldId id="315" r:id="rId44"/>
    <p:sldId id="317" r:id="rId45"/>
    <p:sldId id="306"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B08A84-982C-48A0-9913-4912A87AD4B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491B1FF-A0BB-4A27-A1C0-133D9F3B26A9}">
      <dgm:prSet/>
      <dgm:spPr/>
      <dgm:t>
        <a:bodyPr/>
        <a:lstStyle/>
        <a:p>
          <a:r>
            <a:rPr lang="en-US"/>
            <a:t>Operationally defining behavior:</a:t>
          </a:r>
        </a:p>
      </dgm:t>
    </dgm:pt>
    <dgm:pt modelId="{4E8D2B40-DC2F-48A1-BE06-11F4C03B0375}" type="parTrans" cxnId="{8FF31EF1-777F-4C0C-8CB0-9ECEC853326C}">
      <dgm:prSet/>
      <dgm:spPr/>
      <dgm:t>
        <a:bodyPr/>
        <a:lstStyle/>
        <a:p>
          <a:endParaRPr lang="en-US"/>
        </a:p>
      </dgm:t>
    </dgm:pt>
    <dgm:pt modelId="{5803ED82-F8D8-4B49-938A-E481624566B3}" type="sibTrans" cxnId="{8FF31EF1-777F-4C0C-8CB0-9ECEC853326C}">
      <dgm:prSet/>
      <dgm:spPr/>
      <dgm:t>
        <a:bodyPr/>
        <a:lstStyle/>
        <a:p>
          <a:endParaRPr lang="en-US"/>
        </a:p>
      </dgm:t>
    </dgm:pt>
    <dgm:pt modelId="{095042DD-3339-4643-BFFE-3F54A3BE97F4}">
      <dgm:prSet/>
      <dgm:spPr/>
      <dgm:t>
        <a:bodyPr/>
        <a:lstStyle/>
        <a:p>
          <a:r>
            <a:rPr lang="en-US"/>
            <a:t>Behavior must be </a:t>
          </a:r>
          <a:r>
            <a:rPr lang="en-US" b="1"/>
            <a:t>observable</a:t>
          </a:r>
          <a:r>
            <a:rPr lang="en-US"/>
            <a:t> and </a:t>
          </a:r>
          <a:r>
            <a:rPr lang="en-US" b="1"/>
            <a:t>measurable</a:t>
          </a:r>
          <a:endParaRPr lang="en-US"/>
        </a:p>
      </dgm:t>
    </dgm:pt>
    <dgm:pt modelId="{2600FFBD-DA92-4084-8561-4AC863D4BAD9}" type="parTrans" cxnId="{9B1CDF2F-191F-4328-A217-5B81335BAC70}">
      <dgm:prSet/>
      <dgm:spPr/>
      <dgm:t>
        <a:bodyPr/>
        <a:lstStyle/>
        <a:p>
          <a:endParaRPr lang="en-US"/>
        </a:p>
      </dgm:t>
    </dgm:pt>
    <dgm:pt modelId="{CF56924D-2E1E-46DD-B119-E87F26DC0EC5}" type="sibTrans" cxnId="{9B1CDF2F-191F-4328-A217-5B81335BAC70}">
      <dgm:prSet/>
      <dgm:spPr/>
      <dgm:t>
        <a:bodyPr/>
        <a:lstStyle/>
        <a:p>
          <a:endParaRPr lang="en-US"/>
        </a:p>
      </dgm:t>
    </dgm:pt>
    <dgm:pt modelId="{BBDFAAF7-242E-42CE-AFAA-01C4827FBAA4}">
      <dgm:prSet/>
      <dgm:spPr/>
      <dgm:t>
        <a:bodyPr/>
        <a:lstStyle/>
        <a:p>
          <a:r>
            <a:rPr lang="en-US"/>
            <a:t>Unambiguous and objective</a:t>
          </a:r>
        </a:p>
      </dgm:t>
    </dgm:pt>
    <dgm:pt modelId="{90A622FF-5DBB-4860-9567-94A56D125BBC}" type="parTrans" cxnId="{6C0AEF54-8737-4271-9C88-BE12E11BC37F}">
      <dgm:prSet/>
      <dgm:spPr/>
      <dgm:t>
        <a:bodyPr/>
        <a:lstStyle/>
        <a:p>
          <a:endParaRPr lang="en-US"/>
        </a:p>
      </dgm:t>
    </dgm:pt>
    <dgm:pt modelId="{7B42B220-AEE2-49DC-B262-666FC8AF6BE9}" type="sibTrans" cxnId="{6C0AEF54-8737-4271-9C88-BE12E11BC37F}">
      <dgm:prSet/>
      <dgm:spPr/>
      <dgm:t>
        <a:bodyPr/>
        <a:lstStyle/>
        <a:p>
          <a:endParaRPr lang="en-US"/>
        </a:p>
      </dgm:t>
    </dgm:pt>
    <dgm:pt modelId="{D32B8A0A-9C81-4C8D-B8A1-703AA4B23279}">
      <dgm:prSet/>
      <dgm:spPr/>
      <dgm:t>
        <a:bodyPr/>
        <a:lstStyle/>
        <a:p>
          <a:r>
            <a:rPr lang="en-US"/>
            <a:t>Tells </a:t>
          </a:r>
          <a:r>
            <a:rPr lang="en-US" i="1"/>
            <a:t>exactly</a:t>
          </a:r>
          <a:r>
            <a:rPr lang="en-US"/>
            <a:t> what the student says or does</a:t>
          </a:r>
        </a:p>
      </dgm:t>
    </dgm:pt>
    <dgm:pt modelId="{4D7B2201-4547-4630-B875-6812BEE2498F}" type="parTrans" cxnId="{495505C8-2E84-495F-9EC9-D584AA83818E}">
      <dgm:prSet/>
      <dgm:spPr/>
      <dgm:t>
        <a:bodyPr/>
        <a:lstStyle/>
        <a:p>
          <a:endParaRPr lang="en-US"/>
        </a:p>
      </dgm:t>
    </dgm:pt>
    <dgm:pt modelId="{097104CE-A1EC-40D2-ADAE-E0E8FFEBA2AB}" type="sibTrans" cxnId="{495505C8-2E84-495F-9EC9-D584AA83818E}">
      <dgm:prSet/>
      <dgm:spPr/>
      <dgm:t>
        <a:bodyPr/>
        <a:lstStyle/>
        <a:p>
          <a:endParaRPr lang="en-US"/>
        </a:p>
      </dgm:t>
    </dgm:pt>
    <dgm:pt modelId="{81EC29D0-8B94-46B5-A4A3-EF8C8AE1D0C2}">
      <dgm:prSet/>
      <dgm:spPr/>
      <dgm:t>
        <a:bodyPr/>
        <a:lstStyle/>
        <a:p>
          <a:r>
            <a:rPr lang="en-US"/>
            <a:t>Can you see the behavior?</a:t>
          </a:r>
        </a:p>
      </dgm:t>
    </dgm:pt>
    <dgm:pt modelId="{1011A7E5-A632-4B65-8E2A-C255E9BD43B4}" type="parTrans" cxnId="{18691411-115C-49E8-A822-7E01A9503CD9}">
      <dgm:prSet/>
      <dgm:spPr/>
      <dgm:t>
        <a:bodyPr/>
        <a:lstStyle/>
        <a:p>
          <a:endParaRPr lang="en-US"/>
        </a:p>
      </dgm:t>
    </dgm:pt>
    <dgm:pt modelId="{56A9162A-00C4-43F1-BA8E-1C6CC7AE6C8C}" type="sibTrans" cxnId="{18691411-115C-49E8-A822-7E01A9503CD9}">
      <dgm:prSet/>
      <dgm:spPr/>
      <dgm:t>
        <a:bodyPr/>
        <a:lstStyle/>
        <a:p>
          <a:endParaRPr lang="en-US"/>
        </a:p>
      </dgm:t>
    </dgm:pt>
    <dgm:pt modelId="{63B5AF92-F976-497A-8C42-1E5D8287F32C}">
      <dgm:prSet/>
      <dgm:spPr/>
      <dgm:t>
        <a:bodyPr/>
        <a:lstStyle/>
        <a:p>
          <a:r>
            <a:rPr lang="en-US"/>
            <a:t>Can you count the behavior?</a:t>
          </a:r>
        </a:p>
      </dgm:t>
    </dgm:pt>
    <dgm:pt modelId="{CFA5D63B-C8E7-41A1-AC02-E460483ED8F0}" type="parTrans" cxnId="{2C7A546A-82AB-45C5-A909-35E7CC73F075}">
      <dgm:prSet/>
      <dgm:spPr/>
      <dgm:t>
        <a:bodyPr/>
        <a:lstStyle/>
        <a:p>
          <a:endParaRPr lang="en-US"/>
        </a:p>
      </dgm:t>
    </dgm:pt>
    <dgm:pt modelId="{13D968A1-7CF1-43B7-A5A0-4F86B08B2DD5}" type="sibTrans" cxnId="{2C7A546A-82AB-45C5-A909-35E7CC73F075}">
      <dgm:prSet/>
      <dgm:spPr/>
      <dgm:t>
        <a:bodyPr/>
        <a:lstStyle/>
        <a:p>
          <a:endParaRPr lang="en-US"/>
        </a:p>
      </dgm:t>
    </dgm:pt>
    <dgm:pt modelId="{EC86082A-A76D-4B68-AEEB-F6E4CCD9A1C8}">
      <dgm:prSet/>
      <dgm:spPr/>
      <dgm:t>
        <a:bodyPr/>
        <a:lstStyle/>
        <a:p>
          <a:r>
            <a:rPr lang="en-US"/>
            <a:t>Observable beginning and end</a:t>
          </a:r>
        </a:p>
      </dgm:t>
    </dgm:pt>
    <dgm:pt modelId="{61578601-F575-44FD-995A-BDA347B543F8}" type="parTrans" cxnId="{C9970C9A-C27A-40B6-94CE-DE9A31DAB04D}">
      <dgm:prSet/>
      <dgm:spPr/>
      <dgm:t>
        <a:bodyPr/>
        <a:lstStyle/>
        <a:p>
          <a:endParaRPr lang="en-US"/>
        </a:p>
      </dgm:t>
    </dgm:pt>
    <dgm:pt modelId="{19409B8A-6770-4CDC-876B-AE51E9326AA4}" type="sibTrans" cxnId="{C9970C9A-C27A-40B6-94CE-DE9A31DAB04D}">
      <dgm:prSet/>
      <dgm:spPr/>
      <dgm:t>
        <a:bodyPr/>
        <a:lstStyle/>
        <a:p>
          <a:endParaRPr lang="en-US"/>
        </a:p>
      </dgm:t>
    </dgm:pt>
    <dgm:pt modelId="{ADA778CE-D11E-488E-95AC-00C7D10880BB}">
      <dgm:prSet/>
      <dgm:spPr/>
      <dgm:t>
        <a:bodyPr/>
        <a:lstStyle/>
        <a:p>
          <a:r>
            <a:rPr lang="en-US"/>
            <a:t>Independent observers agree</a:t>
          </a:r>
        </a:p>
      </dgm:t>
    </dgm:pt>
    <dgm:pt modelId="{573B0136-905F-4FB9-875A-D8DE3A9D808A}" type="parTrans" cxnId="{49F6AF98-4850-4341-B07B-D4FC1E63F602}">
      <dgm:prSet/>
      <dgm:spPr/>
      <dgm:t>
        <a:bodyPr/>
        <a:lstStyle/>
        <a:p>
          <a:endParaRPr lang="en-US"/>
        </a:p>
      </dgm:t>
    </dgm:pt>
    <dgm:pt modelId="{A2A8CB6E-DF46-4955-93A8-041A94361612}" type="sibTrans" cxnId="{49F6AF98-4850-4341-B07B-D4FC1E63F602}">
      <dgm:prSet/>
      <dgm:spPr/>
      <dgm:t>
        <a:bodyPr/>
        <a:lstStyle/>
        <a:p>
          <a:endParaRPr lang="en-US"/>
        </a:p>
      </dgm:t>
    </dgm:pt>
    <dgm:pt modelId="{B302857F-0577-4503-92C3-DD3F53D27C4F}" type="pres">
      <dgm:prSet presAssocID="{08B08A84-982C-48A0-9913-4912A87AD4BE}" presName="linear" presStyleCnt="0">
        <dgm:presLayoutVars>
          <dgm:animLvl val="lvl"/>
          <dgm:resizeHandles val="exact"/>
        </dgm:presLayoutVars>
      </dgm:prSet>
      <dgm:spPr/>
    </dgm:pt>
    <dgm:pt modelId="{3A1BED27-ADAC-4FA8-8AEE-5C9D43AE4722}" type="pres">
      <dgm:prSet presAssocID="{2491B1FF-A0BB-4A27-A1C0-133D9F3B26A9}" presName="parentText" presStyleLbl="node1" presStyleIdx="0" presStyleCnt="2">
        <dgm:presLayoutVars>
          <dgm:chMax val="0"/>
          <dgm:bulletEnabled val="1"/>
        </dgm:presLayoutVars>
      </dgm:prSet>
      <dgm:spPr/>
    </dgm:pt>
    <dgm:pt modelId="{BA8A233F-F79A-421D-943F-EBE3991E30A8}" type="pres">
      <dgm:prSet presAssocID="{5803ED82-F8D8-4B49-938A-E481624566B3}" presName="spacer" presStyleCnt="0"/>
      <dgm:spPr/>
    </dgm:pt>
    <dgm:pt modelId="{06F35C30-CF5D-4EF7-B91C-94800C9B97BF}" type="pres">
      <dgm:prSet presAssocID="{095042DD-3339-4643-BFFE-3F54A3BE97F4}" presName="parentText" presStyleLbl="node1" presStyleIdx="1" presStyleCnt="2">
        <dgm:presLayoutVars>
          <dgm:chMax val="0"/>
          <dgm:bulletEnabled val="1"/>
        </dgm:presLayoutVars>
      </dgm:prSet>
      <dgm:spPr/>
    </dgm:pt>
    <dgm:pt modelId="{1983DE22-C0D2-486E-9D55-314778028E31}" type="pres">
      <dgm:prSet presAssocID="{095042DD-3339-4643-BFFE-3F54A3BE97F4}" presName="childText" presStyleLbl="revTx" presStyleIdx="0" presStyleCnt="1">
        <dgm:presLayoutVars>
          <dgm:bulletEnabled val="1"/>
        </dgm:presLayoutVars>
      </dgm:prSet>
      <dgm:spPr/>
    </dgm:pt>
  </dgm:ptLst>
  <dgm:cxnLst>
    <dgm:cxn modelId="{FFA94E08-FB7B-44C0-9250-F16F9E5291CA}" type="presOf" srcId="{D32B8A0A-9C81-4C8D-B8A1-703AA4B23279}" destId="{1983DE22-C0D2-486E-9D55-314778028E31}" srcOrd="0" destOrd="1" presId="urn:microsoft.com/office/officeart/2005/8/layout/vList2"/>
    <dgm:cxn modelId="{455A2C10-82EB-442A-801E-F9DA357FEE0A}" type="presOf" srcId="{08B08A84-982C-48A0-9913-4912A87AD4BE}" destId="{B302857F-0577-4503-92C3-DD3F53D27C4F}" srcOrd="0" destOrd="0" presId="urn:microsoft.com/office/officeart/2005/8/layout/vList2"/>
    <dgm:cxn modelId="{18691411-115C-49E8-A822-7E01A9503CD9}" srcId="{D32B8A0A-9C81-4C8D-B8A1-703AA4B23279}" destId="{81EC29D0-8B94-46B5-A4A3-EF8C8AE1D0C2}" srcOrd="0" destOrd="0" parTransId="{1011A7E5-A632-4B65-8E2A-C255E9BD43B4}" sibTransId="{56A9162A-00C4-43F1-BA8E-1C6CC7AE6C8C}"/>
    <dgm:cxn modelId="{2416AA1A-683A-4AED-99CD-3A2C60B39F78}" type="presOf" srcId="{2491B1FF-A0BB-4A27-A1C0-133D9F3B26A9}" destId="{3A1BED27-ADAC-4FA8-8AEE-5C9D43AE4722}" srcOrd="0" destOrd="0" presId="urn:microsoft.com/office/officeart/2005/8/layout/vList2"/>
    <dgm:cxn modelId="{9B1CDF2F-191F-4328-A217-5B81335BAC70}" srcId="{08B08A84-982C-48A0-9913-4912A87AD4BE}" destId="{095042DD-3339-4643-BFFE-3F54A3BE97F4}" srcOrd="1" destOrd="0" parTransId="{2600FFBD-DA92-4084-8561-4AC863D4BAD9}" sibTransId="{CF56924D-2E1E-46DD-B119-E87F26DC0EC5}"/>
    <dgm:cxn modelId="{0D658E61-2639-41E9-B3A4-9CA774191A36}" type="presOf" srcId="{63B5AF92-F976-497A-8C42-1E5D8287F32C}" destId="{1983DE22-C0D2-486E-9D55-314778028E31}" srcOrd="0" destOrd="3" presId="urn:microsoft.com/office/officeart/2005/8/layout/vList2"/>
    <dgm:cxn modelId="{2C7A546A-82AB-45C5-A909-35E7CC73F075}" srcId="{D32B8A0A-9C81-4C8D-B8A1-703AA4B23279}" destId="{63B5AF92-F976-497A-8C42-1E5D8287F32C}" srcOrd="1" destOrd="0" parTransId="{CFA5D63B-C8E7-41A1-AC02-E460483ED8F0}" sibTransId="{13D968A1-7CF1-43B7-A5A0-4F86B08B2DD5}"/>
    <dgm:cxn modelId="{6C0AEF54-8737-4271-9C88-BE12E11BC37F}" srcId="{095042DD-3339-4643-BFFE-3F54A3BE97F4}" destId="{BBDFAAF7-242E-42CE-AFAA-01C4827FBAA4}" srcOrd="0" destOrd="0" parTransId="{90A622FF-5DBB-4860-9567-94A56D125BBC}" sibTransId="{7B42B220-AEE2-49DC-B262-666FC8AF6BE9}"/>
    <dgm:cxn modelId="{4F308A94-4BD5-4FE5-95F0-AA5E83ABC26A}" type="presOf" srcId="{81EC29D0-8B94-46B5-A4A3-EF8C8AE1D0C2}" destId="{1983DE22-C0D2-486E-9D55-314778028E31}" srcOrd="0" destOrd="2" presId="urn:microsoft.com/office/officeart/2005/8/layout/vList2"/>
    <dgm:cxn modelId="{49F6AF98-4850-4341-B07B-D4FC1E63F602}" srcId="{095042DD-3339-4643-BFFE-3F54A3BE97F4}" destId="{ADA778CE-D11E-488E-95AC-00C7D10880BB}" srcOrd="3" destOrd="0" parTransId="{573B0136-905F-4FB9-875A-D8DE3A9D808A}" sibTransId="{A2A8CB6E-DF46-4955-93A8-041A94361612}"/>
    <dgm:cxn modelId="{C9970C9A-C27A-40B6-94CE-DE9A31DAB04D}" srcId="{095042DD-3339-4643-BFFE-3F54A3BE97F4}" destId="{EC86082A-A76D-4B68-AEEB-F6E4CCD9A1C8}" srcOrd="2" destOrd="0" parTransId="{61578601-F575-44FD-995A-BDA347B543F8}" sibTransId="{19409B8A-6770-4CDC-876B-AE51E9326AA4}"/>
    <dgm:cxn modelId="{1FA981AD-68BA-4FEE-B7FD-1B83AC9BE3B3}" type="presOf" srcId="{095042DD-3339-4643-BFFE-3F54A3BE97F4}" destId="{06F35C30-CF5D-4EF7-B91C-94800C9B97BF}" srcOrd="0" destOrd="0" presId="urn:microsoft.com/office/officeart/2005/8/layout/vList2"/>
    <dgm:cxn modelId="{495505C8-2E84-495F-9EC9-D584AA83818E}" srcId="{095042DD-3339-4643-BFFE-3F54A3BE97F4}" destId="{D32B8A0A-9C81-4C8D-B8A1-703AA4B23279}" srcOrd="1" destOrd="0" parTransId="{4D7B2201-4547-4630-B875-6812BEE2498F}" sibTransId="{097104CE-A1EC-40D2-ADAE-E0E8FFEBA2AB}"/>
    <dgm:cxn modelId="{4274E2D8-942E-405B-BDEC-09CB3DD57F89}" type="presOf" srcId="{BBDFAAF7-242E-42CE-AFAA-01C4827FBAA4}" destId="{1983DE22-C0D2-486E-9D55-314778028E31}" srcOrd="0" destOrd="0" presId="urn:microsoft.com/office/officeart/2005/8/layout/vList2"/>
    <dgm:cxn modelId="{778705DF-1D1B-4519-A538-CAF134FFD1AE}" type="presOf" srcId="{EC86082A-A76D-4B68-AEEB-F6E4CCD9A1C8}" destId="{1983DE22-C0D2-486E-9D55-314778028E31}" srcOrd="0" destOrd="4" presId="urn:microsoft.com/office/officeart/2005/8/layout/vList2"/>
    <dgm:cxn modelId="{3B5715ED-0F64-417F-A7B5-C8BC8214F5DD}" type="presOf" srcId="{ADA778CE-D11E-488E-95AC-00C7D10880BB}" destId="{1983DE22-C0D2-486E-9D55-314778028E31}" srcOrd="0" destOrd="5" presId="urn:microsoft.com/office/officeart/2005/8/layout/vList2"/>
    <dgm:cxn modelId="{8FF31EF1-777F-4C0C-8CB0-9ECEC853326C}" srcId="{08B08A84-982C-48A0-9913-4912A87AD4BE}" destId="{2491B1FF-A0BB-4A27-A1C0-133D9F3B26A9}" srcOrd="0" destOrd="0" parTransId="{4E8D2B40-DC2F-48A1-BE06-11F4C03B0375}" sibTransId="{5803ED82-F8D8-4B49-938A-E481624566B3}"/>
    <dgm:cxn modelId="{880E7F7E-BBF2-4122-BDBC-CC248855F21E}" type="presParOf" srcId="{B302857F-0577-4503-92C3-DD3F53D27C4F}" destId="{3A1BED27-ADAC-4FA8-8AEE-5C9D43AE4722}" srcOrd="0" destOrd="0" presId="urn:microsoft.com/office/officeart/2005/8/layout/vList2"/>
    <dgm:cxn modelId="{072BD937-459C-4B40-9ABB-59C55AB365E7}" type="presParOf" srcId="{B302857F-0577-4503-92C3-DD3F53D27C4F}" destId="{BA8A233F-F79A-421D-943F-EBE3991E30A8}" srcOrd="1" destOrd="0" presId="urn:microsoft.com/office/officeart/2005/8/layout/vList2"/>
    <dgm:cxn modelId="{3B740033-30B9-431C-B399-69CF57F5C55C}" type="presParOf" srcId="{B302857F-0577-4503-92C3-DD3F53D27C4F}" destId="{06F35C30-CF5D-4EF7-B91C-94800C9B97BF}" srcOrd="2" destOrd="0" presId="urn:microsoft.com/office/officeart/2005/8/layout/vList2"/>
    <dgm:cxn modelId="{422B4EA4-583A-4513-8B0A-B8CD0E3D2F9B}" type="presParOf" srcId="{B302857F-0577-4503-92C3-DD3F53D27C4F}" destId="{1983DE22-C0D2-486E-9D55-314778028E3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040B75-B890-4B23-A3A1-D22CAF0A7FDB}"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47504828-53EB-4045-91AC-F1A3C8641A51}">
      <dgm:prSet/>
      <dgm:spPr/>
      <dgm:t>
        <a:bodyPr/>
        <a:lstStyle/>
        <a:p>
          <a:r>
            <a:rPr lang="en-US"/>
            <a:t>Talking out</a:t>
          </a:r>
        </a:p>
      </dgm:t>
    </dgm:pt>
    <dgm:pt modelId="{4D9C68D1-067A-424A-A8BF-06EA8E3F5D32}" type="parTrans" cxnId="{6487BCDB-24C1-4BAF-8DE9-9D296F252C10}">
      <dgm:prSet/>
      <dgm:spPr/>
      <dgm:t>
        <a:bodyPr/>
        <a:lstStyle/>
        <a:p>
          <a:endParaRPr lang="en-US"/>
        </a:p>
      </dgm:t>
    </dgm:pt>
    <dgm:pt modelId="{FE738B6A-0B04-4EEB-A4B0-0EE02A68D4CA}" type="sibTrans" cxnId="{6487BCDB-24C1-4BAF-8DE9-9D296F252C10}">
      <dgm:prSet/>
      <dgm:spPr/>
      <dgm:t>
        <a:bodyPr/>
        <a:lstStyle/>
        <a:p>
          <a:endParaRPr lang="en-US"/>
        </a:p>
      </dgm:t>
    </dgm:pt>
    <dgm:pt modelId="{991D2B6F-C5D1-4B53-AD34-EFA240EDB924}">
      <dgm:prSet/>
      <dgm:spPr/>
      <dgm:t>
        <a:bodyPr/>
        <a:lstStyle/>
        <a:p>
          <a:r>
            <a:rPr lang="en-US"/>
            <a:t>Any vocalizations that are not initiated by the teacher, are out of turn, or are unrelated to academic content</a:t>
          </a:r>
        </a:p>
      </dgm:t>
    </dgm:pt>
    <dgm:pt modelId="{AF1C09E4-A7FE-4331-B0E1-104EA572A7DA}" type="parTrans" cxnId="{47BD5B4B-9905-4EC7-B622-434463361795}">
      <dgm:prSet/>
      <dgm:spPr/>
      <dgm:t>
        <a:bodyPr/>
        <a:lstStyle/>
        <a:p>
          <a:endParaRPr lang="en-US"/>
        </a:p>
      </dgm:t>
    </dgm:pt>
    <dgm:pt modelId="{24260158-DFD3-4780-8B1F-0569629A8340}" type="sibTrans" cxnId="{47BD5B4B-9905-4EC7-B622-434463361795}">
      <dgm:prSet/>
      <dgm:spPr/>
      <dgm:t>
        <a:bodyPr/>
        <a:lstStyle/>
        <a:p>
          <a:endParaRPr lang="en-US"/>
        </a:p>
      </dgm:t>
    </dgm:pt>
    <dgm:pt modelId="{79B96729-401A-40EC-B918-4E61F4F8AA5E}">
      <dgm:prSet/>
      <dgm:spPr/>
      <dgm:t>
        <a:bodyPr/>
        <a:lstStyle/>
        <a:p>
          <a:r>
            <a:rPr lang="en-US"/>
            <a:t>Off-task</a:t>
          </a:r>
        </a:p>
      </dgm:t>
    </dgm:pt>
    <dgm:pt modelId="{2130DCFD-D3F9-4AD7-ADCD-F90456A707C8}" type="parTrans" cxnId="{6E23F2F4-4C0C-4BFF-B15C-AC5F46E858A4}">
      <dgm:prSet/>
      <dgm:spPr/>
      <dgm:t>
        <a:bodyPr/>
        <a:lstStyle/>
        <a:p>
          <a:endParaRPr lang="en-US"/>
        </a:p>
      </dgm:t>
    </dgm:pt>
    <dgm:pt modelId="{66F88BC0-BC60-4B86-8658-F07C0B89E527}" type="sibTrans" cxnId="{6E23F2F4-4C0C-4BFF-B15C-AC5F46E858A4}">
      <dgm:prSet/>
      <dgm:spPr/>
      <dgm:t>
        <a:bodyPr/>
        <a:lstStyle/>
        <a:p>
          <a:endParaRPr lang="en-US"/>
        </a:p>
      </dgm:t>
    </dgm:pt>
    <dgm:pt modelId="{B4D8E8C3-5BA7-4243-8C27-6DA98ACEFE3F}">
      <dgm:prSet/>
      <dgm:spPr/>
      <dgm:t>
        <a:bodyPr/>
        <a:lstStyle/>
        <a:p>
          <a:r>
            <a:rPr lang="en-US"/>
            <a:t>Eyes oriented away from teacher/instructional materials, using materials inappropriately,  and/or fails to comply with teacher requests within 5-sec of the request</a:t>
          </a:r>
        </a:p>
      </dgm:t>
    </dgm:pt>
    <dgm:pt modelId="{F6595A94-ED2E-4508-8E08-25DFCFD82EB6}" type="parTrans" cxnId="{D7DDCCA6-4E52-4FCC-A2EE-3AF7EC8445C6}">
      <dgm:prSet/>
      <dgm:spPr/>
      <dgm:t>
        <a:bodyPr/>
        <a:lstStyle/>
        <a:p>
          <a:endParaRPr lang="en-US"/>
        </a:p>
      </dgm:t>
    </dgm:pt>
    <dgm:pt modelId="{EC142238-D163-4F79-9A83-E9726CD44CB6}" type="sibTrans" cxnId="{D7DDCCA6-4E52-4FCC-A2EE-3AF7EC8445C6}">
      <dgm:prSet/>
      <dgm:spPr/>
      <dgm:t>
        <a:bodyPr/>
        <a:lstStyle/>
        <a:p>
          <a:endParaRPr lang="en-US"/>
        </a:p>
      </dgm:t>
    </dgm:pt>
    <dgm:pt modelId="{C95BDE72-3936-4B61-9B21-EA75328425D9}" type="pres">
      <dgm:prSet presAssocID="{8D040B75-B890-4B23-A3A1-D22CAF0A7FDB}" presName="Name0" presStyleCnt="0">
        <dgm:presLayoutVars>
          <dgm:dir/>
          <dgm:animLvl val="lvl"/>
          <dgm:resizeHandles val="exact"/>
        </dgm:presLayoutVars>
      </dgm:prSet>
      <dgm:spPr/>
    </dgm:pt>
    <dgm:pt modelId="{3D30B859-7419-4591-AE3A-93F0B5677781}" type="pres">
      <dgm:prSet presAssocID="{47504828-53EB-4045-91AC-F1A3C8641A51}" presName="composite" presStyleCnt="0"/>
      <dgm:spPr/>
    </dgm:pt>
    <dgm:pt modelId="{0B5F293C-3A0D-4FB7-9F87-AD2CA05F6E4D}" type="pres">
      <dgm:prSet presAssocID="{47504828-53EB-4045-91AC-F1A3C8641A51}" presName="parTx" presStyleLbl="alignNode1" presStyleIdx="0" presStyleCnt="2">
        <dgm:presLayoutVars>
          <dgm:chMax val="0"/>
          <dgm:chPref val="0"/>
          <dgm:bulletEnabled val="1"/>
        </dgm:presLayoutVars>
      </dgm:prSet>
      <dgm:spPr/>
    </dgm:pt>
    <dgm:pt modelId="{CA08AC05-DBA1-4EE1-8A95-C16221809E2B}" type="pres">
      <dgm:prSet presAssocID="{47504828-53EB-4045-91AC-F1A3C8641A51}" presName="desTx" presStyleLbl="alignAccFollowNode1" presStyleIdx="0" presStyleCnt="2">
        <dgm:presLayoutVars>
          <dgm:bulletEnabled val="1"/>
        </dgm:presLayoutVars>
      </dgm:prSet>
      <dgm:spPr/>
    </dgm:pt>
    <dgm:pt modelId="{5740DAA1-3EE8-40FB-9EC9-2492CDC8062F}" type="pres">
      <dgm:prSet presAssocID="{FE738B6A-0B04-4EEB-A4B0-0EE02A68D4CA}" presName="space" presStyleCnt="0"/>
      <dgm:spPr/>
    </dgm:pt>
    <dgm:pt modelId="{FFF84CED-5EAE-46F3-8810-765CCF23996E}" type="pres">
      <dgm:prSet presAssocID="{79B96729-401A-40EC-B918-4E61F4F8AA5E}" presName="composite" presStyleCnt="0"/>
      <dgm:spPr/>
    </dgm:pt>
    <dgm:pt modelId="{CF539D45-CFB8-4517-8011-0E49F2B5656D}" type="pres">
      <dgm:prSet presAssocID="{79B96729-401A-40EC-B918-4E61F4F8AA5E}" presName="parTx" presStyleLbl="alignNode1" presStyleIdx="1" presStyleCnt="2">
        <dgm:presLayoutVars>
          <dgm:chMax val="0"/>
          <dgm:chPref val="0"/>
          <dgm:bulletEnabled val="1"/>
        </dgm:presLayoutVars>
      </dgm:prSet>
      <dgm:spPr/>
    </dgm:pt>
    <dgm:pt modelId="{31592F55-9F54-4EB8-9BC6-0FF1CD7E4BFB}" type="pres">
      <dgm:prSet presAssocID="{79B96729-401A-40EC-B918-4E61F4F8AA5E}" presName="desTx" presStyleLbl="alignAccFollowNode1" presStyleIdx="1" presStyleCnt="2">
        <dgm:presLayoutVars>
          <dgm:bulletEnabled val="1"/>
        </dgm:presLayoutVars>
      </dgm:prSet>
      <dgm:spPr/>
    </dgm:pt>
  </dgm:ptLst>
  <dgm:cxnLst>
    <dgm:cxn modelId="{D944C85F-507E-4105-B8E9-756CD0C9EC88}" type="presOf" srcId="{47504828-53EB-4045-91AC-F1A3C8641A51}" destId="{0B5F293C-3A0D-4FB7-9F87-AD2CA05F6E4D}" srcOrd="0" destOrd="0" presId="urn:microsoft.com/office/officeart/2005/8/layout/hList1"/>
    <dgm:cxn modelId="{47BD5B4B-9905-4EC7-B622-434463361795}" srcId="{47504828-53EB-4045-91AC-F1A3C8641A51}" destId="{991D2B6F-C5D1-4B53-AD34-EFA240EDB924}" srcOrd="0" destOrd="0" parTransId="{AF1C09E4-A7FE-4331-B0E1-104EA572A7DA}" sibTransId="{24260158-DFD3-4780-8B1F-0569629A8340}"/>
    <dgm:cxn modelId="{00454874-31BC-42C1-BC82-499B1299F193}" type="presOf" srcId="{8D040B75-B890-4B23-A3A1-D22CAF0A7FDB}" destId="{C95BDE72-3936-4B61-9B21-EA75328425D9}" srcOrd="0" destOrd="0" presId="urn:microsoft.com/office/officeart/2005/8/layout/hList1"/>
    <dgm:cxn modelId="{5ED3137E-1C6C-40A6-BAEA-955025674FAD}" type="presOf" srcId="{79B96729-401A-40EC-B918-4E61F4F8AA5E}" destId="{CF539D45-CFB8-4517-8011-0E49F2B5656D}" srcOrd="0" destOrd="0" presId="urn:microsoft.com/office/officeart/2005/8/layout/hList1"/>
    <dgm:cxn modelId="{D7DDCCA6-4E52-4FCC-A2EE-3AF7EC8445C6}" srcId="{79B96729-401A-40EC-B918-4E61F4F8AA5E}" destId="{B4D8E8C3-5BA7-4243-8C27-6DA98ACEFE3F}" srcOrd="0" destOrd="0" parTransId="{F6595A94-ED2E-4508-8E08-25DFCFD82EB6}" sibTransId="{EC142238-D163-4F79-9A83-E9726CD44CB6}"/>
    <dgm:cxn modelId="{0B1CDBC0-E8F9-4B85-81D5-0EAFF8DDAE38}" type="presOf" srcId="{991D2B6F-C5D1-4B53-AD34-EFA240EDB924}" destId="{CA08AC05-DBA1-4EE1-8A95-C16221809E2B}" srcOrd="0" destOrd="0" presId="urn:microsoft.com/office/officeart/2005/8/layout/hList1"/>
    <dgm:cxn modelId="{6A1B5CDB-918D-4570-846B-558300E3CECF}" type="presOf" srcId="{B4D8E8C3-5BA7-4243-8C27-6DA98ACEFE3F}" destId="{31592F55-9F54-4EB8-9BC6-0FF1CD7E4BFB}" srcOrd="0" destOrd="0" presId="urn:microsoft.com/office/officeart/2005/8/layout/hList1"/>
    <dgm:cxn modelId="{6487BCDB-24C1-4BAF-8DE9-9D296F252C10}" srcId="{8D040B75-B890-4B23-A3A1-D22CAF0A7FDB}" destId="{47504828-53EB-4045-91AC-F1A3C8641A51}" srcOrd="0" destOrd="0" parTransId="{4D9C68D1-067A-424A-A8BF-06EA8E3F5D32}" sibTransId="{FE738B6A-0B04-4EEB-A4B0-0EE02A68D4CA}"/>
    <dgm:cxn modelId="{6E23F2F4-4C0C-4BFF-B15C-AC5F46E858A4}" srcId="{8D040B75-B890-4B23-A3A1-D22CAF0A7FDB}" destId="{79B96729-401A-40EC-B918-4E61F4F8AA5E}" srcOrd="1" destOrd="0" parTransId="{2130DCFD-D3F9-4AD7-ADCD-F90456A707C8}" sibTransId="{66F88BC0-BC60-4B86-8658-F07C0B89E527}"/>
    <dgm:cxn modelId="{22AF114C-12D0-4F07-80E4-8B4C59B28775}" type="presParOf" srcId="{C95BDE72-3936-4B61-9B21-EA75328425D9}" destId="{3D30B859-7419-4591-AE3A-93F0B5677781}" srcOrd="0" destOrd="0" presId="urn:microsoft.com/office/officeart/2005/8/layout/hList1"/>
    <dgm:cxn modelId="{EAC7579F-85EB-4BCE-B4B0-61F46CDC5A28}" type="presParOf" srcId="{3D30B859-7419-4591-AE3A-93F0B5677781}" destId="{0B5F293C-3A0D-4FB7-9F87-AD2CA05F6E4D}" srcOrd="0" destOrd="0" presId="urn:microsoft.com/office/officeart/2005/8/layout/hList1"/>
    <dgm:cxn modelId="{1D892E7F-5D98-4A06-ACFD-DEA2EAFC5637}" type="presParOf" srcId="{3D30B859-7419-4591-AE3A-93F0B5677781}" destId="{CA08AC05-DBA1-4EE1-8A95-C16221809E2B}" srcOrd="1" destOrd="0" presId="urn:microsoft.com/office/officeart/2005/8/layout/hList1"/>
    <dgm:cxn modelId="{30E8DF26-7056-4AF1-9B67-E0E7DCF4D9F1}" type="presParOf" srcId="{C95BDE72-3936-4B61-9B21-EA75328425D9}" destId="{5740DAA1-3EE8-40FB-9EC9-2492CDC8062F}" srcOrd="1" destOrd="0" presId="urn:microsoft.com/office/officeart/2005/8/layout/hList1"/>
    <dgm:cxn modelId="{16ACF1E8-63E3-4F8C-AA4C-26E0E1CB73C4}" type="presParOf" srcId="{C95BDE72-3936-4B61-9B21-EA75328425D9}" destId="{FFF84CED-5EAE-46F3-8810-765CCF23996E}" srcOrd="2" destOrd="0" presId="urn:microsoft.com/office/officeart/2005/8/layout/hList1"/>
    <dgm:cxn modelId="{A77ED257-107B-45CD-AE11-7206FA8A9214}" type="presParOf" srcId="{FFF84CED-5EAE-46F3-8810-765CCF23996E}" destId="{CF539D45-CFB8-4517-8011-0E49F2B5656D}" srcOrd="0" destOrd="0" presId="urn:microsoft.com/office/officeart/2005/8/layout/hList1"/>
    <dgm:cxn modelId="{5AF1ABDF-A31E-47B4-BBA2-21A40B815EBB}" type="presParOf" srcId="{FFF84CED-5EAE-46F3-8810-765CCF23996E}" destId="{31592F55-9F54-4EB8-9BC6-0FF1CD7E4B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27326-D776-4F95-911F-1760927F7090}"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en-US"/>
        </a:p>
      </dgm:t>
    </dgm:pt>
    <dgm:pt modelId="{2853080B-34D6-476D-866F-4AC07BD2FC7A}">
      <dgm:prSet/>
      <dgm:spPr/>
      <dgm:t>
        <a:bodyPr/>
        <a:lstStyle/>
        <a:p>
          <a:r>
            <a:rPr lang="en-US"/>
            <a:t>What specific features of the antecedent are important?</a:t>
          </a:r>
        </a:p>
      </dgm:t>
    </dgm:pt>
    <dgm:pt modelId="{E391E40D-ACE9-4014-B684-A69293C68F87}" type="parTrans" cxnId="{959B1016-1530-4444-9D97-7661F0F6EFD2}">
      <dgm:prSet/>
      <dgm:spPr/>
      <dgm:t>
        <a:bodyPr/>
        <a:lstStyle/>
        <a:p>
          <a:endParaRPr lang="en-US"/>
        </a:p>
      </dgm:t>
    </dgm:pt>
    <dgm:pt modelId="{704CB932-A140-46D1-BF85-BCE5B1EBFF7D}" type="sibTrans" cxnId="{959B1016-1530-4444-9D97-7661F0F6EFD2}">
      <dgm:prSet/>
      <dgm:spPr/>
      <dgm:t>
        <a:bodyPr/>
        <a:lstStyle/>
        <a:p>
          <a:endParaRPr lang="en-US"/>
        </a:p>
      </dgm:t>
    </dgm:pt>
    <dgm:pt modelId="{2D1DCC74-ADF7-45EE-867D-297C1B1FDB03}">
      <dgm:prSet custT="1"/>
      <dgm:spPr/>
      <dgm:t>
        <a:bodyPr/>
        <a:lstStyle/>
        <a:p>
          <a:r>
            <a:rPr lang="en-US" sz="2000" dirty="0"/>
            <a:t>What specific activity?</a:t>
          </a:r>
        </a:p>
      </dgm:t>
    </dgm:pt>
    <dgm:pt modelId="{779F59EF-8100-4E55-82BB-B2DE3D016BD2}" type="parTrans" cxnId="{0F96CD25-1602-47F9-85A4-34BF63E7B580}">
      <dgm:prSet/>
      <dgm:spPr/>
      <dgm:t>
        <a:bodyPr/>
        <a:lstStyle/>
        <a:p>
          <a:endParaRPr lang="en-US"/>
        </a:p>
      </dgm:t>
    </dgm:pt>
    <dgm:pt modelId="{692F1AC1-48BF-41E8-BF6F-32DA5B4310BA}" type="sibTrans" cxnId="{0F96CD25-1602-47F9-85A4-34BF63E7B580}">
      <dgm:prSet/>
      <dgm:spPr/>
      <dgm:t>
        <a:bodyPr/>
        <a:lstStyle/>
        <a:p>
          <a:endParaRPr lang="en-US"/>
        </a:p>
      </dgm:t>
    </dgm:pt>
    <dgm:pt modelId="{9AE85443-FD8C-4EB3-81F8-27E79B26A1A5}">
      <dgm:prSet custT="1"/>
      <dgm:spPr/>
      <dgm:t>
        <a:bodyPr/>
        <a:lstStyle/>
        <a:p>
          <a:r>
            <a:rPr lang="en-US" sz="2000" dirty="0"/>
            <a:t>Which specific peers?</a:t>
          </a:r>
        </a:p>
      </dgm:t>
    </dgm:pt>
    <dgm:pt modelId="{0289E682-E893-4E4F-A086-6BBD68043A15}" type="parTrans" cxnId="{8E858720-7FF8-4ED3-9712-186270795501}">
      <dgm:prSet/>
      <dgm:spPr/>
      <dgm:t>
        <a:bodyPr/>
        <a:lstStyle/>
        <a:p>
          <a:endParaRPr lang="en-US"/>
        </a:p>
      </dgm:t>
    </dgm:pt>
    <dgm:pt modelId="{D8C3E12A-F37A-49DC-BD23-0CAF83E60055}" type="sibTrans" cxnId="{8E858720-7FF8-4ED3-9712-186270795501}">
      <dgm:prSet/>
      <dgm:spPr/>
      <dgm:t>
        <a:bodyPr/>
        <a:lstStyle/>
        <a:p>
          <a:endParaRPr lang="en-US"/>
        </a:p>
      </dgm:t>
    </dgm:pt>
    <dgm:pt modelId="{53B07CDE-707F-4D72-8D76-D27E6906835A}">
      <dgm:prSet custT="1"/>
      <dgm:spPr/>
      <dgm:t>
        <a:bodyPr/>
        <a:lstStyle/>
        <a:p>
          <a:r>
            <a:rPr lang="en-US" sz="2000" dirty="0"/>
            <a:t>What tasks?</a:t>
          </a:r>
        </a:p>
      </dgm:t>
    </dgm:pt>
    <dgm:pt modelId="{434CFB95-B570-4F2B-AEA0-280C037CEB91}" type="parTrans" cxnId="{0395D403-5308-414A-BF5B-C4806A6E0611}">
      <dgm:prSet/>
      <dgm:spPr/>
      <dgm:t>
        <a:bodyPr/>
        <a:lstStyle/>
        <a:p>
          <a:endParaRPr lang="en-US"/>
        </a:p>
      </dgm:t>
    </dgm:pt>
    <dgm:pt modelId="{1E5D3AEC-5929-4C82-B64D-F61BD4405B79}" type="sibTrans" cxnId="{0395D403-5308-414A-BF5B-C4806A6E0611}">
      <dgm:prSet/>
      <dgm:spPr/>
      <dgm:t>
        <a:bodyPr/>
        <a:lstStyle/>
        <a:p>
          <a:endParaRPr lang="en-US"/>
        </a:p>
      </dgm:t>
    </dgm:pt>
    <dgm:pt modelId="{F7E773B3-C760-4C7D-B5F9-32719E8A6D14}">
      <dgm:prSet custT="1"/>
      <dgm:spPr/>
      <dgm:t>
        <a:bodyPr/>
        <a:lstStyle/>
        <a:p>
          <a:r>
            <a:rPr lang="en-US" sz="2000" dirty="0"/>
            <a:t>The more specifically you can narrow, the better you can prevent the problem behavior from occurring.</a:t>
          </a:r>
        </a:p>
      </dgm:t>
    </dgm:pt>
    <dgm:pt modelId="{47731AC0-B854-4D8B-8A18-9B9AC0479609}" type="parTrans" cxnId="{E124E326-DB26-49C7-8C5F-034FE6A38049}">
      <dgm:prSet/>
      <dgm:spPr/>
      <dgm:t>
        <a:bodyPr/>
        <a:lstStyle/>
        <a:p>
          <a:endParaRPr lang="en-US"/>
        </a:p>
      </dgm:t>
    </dgm:pt>
    <dgm:pt modelId="{E97AC0E1-35CF-4032-8BF0-E3443A37DE33}" type="sibTrans" cxnId="{E124E326-DB26-49C7-8C5F-034FE6A38049}">
      <dgm:prSet/>
      <dgm:spPr/>
      <dgm:t>
        <a:bodyPr/>
        <a:lstStyle/>
        <a:p>
          <a:endParaRPr lang="en-US"/>
        </a:p>
      </dgm:t>
    </dgm:pt>
    <dgm:pt modelId="{56F430A5-C310-4956-98CA-CE8DED0829CB}">
      <dgm:prSet/>
      <dgm:spPr/>
      <dgm:t>
        <a:bodyPr/>
        <a:lstStyle/>
        <a:p>
          <a:r>
            <a:rPr lang="en-US"/>
            <a:t>Examples:</a:t>
          </a:r>
        </a:p>
      </dgm:t>
    </dgm:pt>
    <dgm:pt modelId="{39329716-6EB7-4EDF-9544-A530E9D6F4AD}" type="parTrans" cxnId="{EE63FAA8-003C-489A-BFE3-BBA25F1172AC}">
      <dgm:prSet/>
      <dgm:spPr/>
      <dgm:t>
        <a:bodyPr/>
        <a:lstStyle/>
        <a:p>
          <a:endParaRPr lang="en-US"/>
        </a:p>
      </dgm:t>
    </dgm:pt>
    <dgm:pt modelId="{D5766CFE-948D-4218-A0CF-BD10416B41A6}" type="sibTrans" cxnId="{EE63FAA8-003C-489A-BFE3-BBA25F1172AC}">
      <dgm:prSet/>
      <dgm:spPr/>
      <dgm:t>
        <a:bodyPr/>
        <a:lstStyle/>
        <a:p>
          <a:endParaRPr lang="en-US"/>
        </a:p>
      </dgm:t>
    </dgm:pt>
    <dgm:pt modelId="{E9ED0166-FA72-4E3A-99D0-87D32433B87E}">
      <dgm:prSet/>
      <dgm:spPr/>
      <dgm:t>
        <a:bodyPr/>
        <a:lstStyle/>
        <a:p>
          <a:r>
            <a:rPr lang="en-US" dirty="0"/>
            <a:t>Independent math worksheets</a:t>
          </a:r>
        </a:p>
      </dgm:t>
    </dgm:pt>
    <dgm:pt modelId="{AFBF1421-5BAD-43C0-A006-709F04A42DAF}" type="parTrans" cxnId="{8F7791D6-B356-4446-8944-CCC9FD258BD6}">
      <dgm:prSet/>
      <dgm:spPr/>
      <dgm:t>
        <a:bodyPr/>
        <a:lstStyle/>
        <a:p>
          <a:endParaRPr lang="en-US"/>
        </a:p>
      </dgm:t>
    </dgm:pt>
    <dgm:pt modelId="{15B84D5B-E69B-4986-AD44-5303E48868AC}" type="sibTrans" cxnId="{8F7791D6-B356-4446-8944-CCC9FD258BD6}">
      <dgm:prSet/>
      <dgm:spPr/>
      <dgm:t>
        <a:bodyPr/>
        <a:lstStyle/>
        <a:p>
          <a:endParaRPr lang="en-US"/>
        </a:p>
      </dgm:t>
    </dgm:pt>
    <dgm:pt modelId="{8A6B50A1-83AA-471C-BCAC-639774234791}">
      <dgm:prSet/>
      <dgm:spPr/>
      <dgm:t>
        <a:bodyPr/>
        <a:lstStyle/>
        <a:p>
          <a:r>
            <a:rPr lang="en-US" dirty="0"/>
            <a:t>Large group reading</a:t>
          </a:r>
        </a:p>
      </dgm:t>
    </dgm:pt>
    <dgm:pt modelId="{4D9B5748-B3CE-4A06-8A62-97B1F0B301A0}" type="parTrans" cxnId="{EDF652AF-0E90-4880-97C1-509858007EAE}">
      <dgm:prSet/>
      <dgm:spPr/>
      <dgm:t>
        <a:bodyPr/>
        <a:lstStyle/>
        <a:p>
          <a:endParaRPr lang="en-US"/>
        </a:p>
      </dgm:t>
    </dgm:pt>
    <dgm:pt modelId="{BF3C22DD-9A6D-408A-9DEB-52727C14E803}" type="sibTrans" cxnId="{EDF652AF-0E90-4880-97C1-509858007EAE}">
      <dgm:prSet/>
      <dgm:spPr/>
      <dgm:t>
        <a:bodyPr/>
        <a:lstStyle/>
        <a:p>
          <a:endParaRPr lang="en-US"/>
        </a:p>
      </dgm:t>
    </dgm:pt>
    <dgm:pt modelId="{1DC3C3F2-C3AC-4515-B1A7-9485D087E033}">
      <dgm:prSet/>
      <dgm:spPr/>
      <dgm:t>
        <a:bodyPr/>
        <a:lstStyle/>
        <a:p>
          <a:r>
            <a:rPr lang="en-US" dirty="0"/>
            <a:t>Unstructured activities when sitting near preferred peers</a:t>
          </a:r>
        </a:p>
      </dgm:t>
    </dgm:pt>
    <dgm:pt modelId="{1370319C-4A69-4588-8575-CC8F4DBBD4A8}" type="parTrans" cxnId="{FF405697-F4A8-43AA-ACC4-6758E08F8D4D}">
      <dgm:prSet/>
      <dgm:spPr/>
      <dgm:t>
        <a:bodyPr/>
        <a:lstStyle/>
        <a:p>
          <a:endParaRPr lang="en-US"/>
        </a:p>
      </dgm:t>
    </dgm:pt>
    <dgm:pt modelId="{A996BC1A-71F7-4B71-A5F9-33EC37143508}" type="sibTrans" cxnId="{FF405697-F4A8-43AA-ACC4-6758E08F8D4D}">
      <dgm:prSet/>
      <dgm:spPr/>
      <dgm:t>
        <a:bodyPr/>
        <a:lstStyle/>
        <a:p>
          <a:endParaRPr lang="en-US"/>
        </a:p>
      </dgm:t>
    </dgm:pt>
    <dgm:pt modelId="{84C4086A-D0C5-4B35-856F-8674DADC66A0}" type="pres">
      <dgm:prSet presAssocID="{54727326-D776-4F95-911F-1760927F7090}" presName="Name0" presStyleCnt="0">
        <dgm:presLayoutVars>
          <dgm:dir/>
          <dgm:animLvl val="lvl"/>
          <dgm:resizeHandles val="exact"/>
        </dgm:presLayoutVars>
      </dgm:prSet>
      <dgm:spPr/>
    </dgm:pt>
    <dgm:pt modelId="{DAB49D2D-932A-4BAC-81F9-06B38626B628}" type="pres">
      <dgm:prSet presAssocID="{2853080B-34D6-476D-866F-4AC07BD2FC7A}" presName="linNode" presStyleCnt="0"/>
      <dgm:spPr/>
    </dgm:pt>
    <dgm:pt modelId="{F2B30CFC-30B5-4500-98E6-041D5658C418}" type="pres">
      <dgm:prSet presAssocID="{2853080B-34D6-476D-866F-4AC07BD2FC7A}" presName="parentText" presStyleLbl="node1" presStyleIdx="0" presStyleCnt="2">
        <dgm:presLayoutVars>
          <dgm:chMax val="1"/>
          <dgm:bulletEnabled val="1"/>
        </dgm:presLayoutVars>
      </dgm:prSet>
      <dgm:spPr/>
    </dgm:pt>
    <dgm:pt modelId="{9F0BEC27-260F-4E18-BC11-4A28C0652107}" type="pres">
      <dgm:prSet presAssocID="{2853080B-34D6-476D-866F-4AC07BD2FC7A}" presName="descendantText" presStyleLbl="alignAccFollowNode1" presStyleIdx="0" presStyleCnt="2">
        <dgm:presLayoutVars>
          <dgm:bulletEnabled val="1"/>
        </dgm:presLayoutVars>
      </dgm:prSet>
      <dgm:spPr/>
    </dgm:pt>
    <dgm:pt modelId="{F0C234CC-8D48-4CDB-B303-8AF4FE44F14F}" type="pres">
      <dgm:prSet presAssocID="{704CB932-A140-46D1-BF85-BCE5B1EBFF7D}" presName="sp" presStyleCnt="0"/>
      <dgm:spPr/>
    </dgm:pt>
    <dgm:pt modelId="{C690DC9D-F357-4CD1-9780-3E9188FF548F}" type="pres">
      <dgm:prSet presAssocID="{56F430A5-C310-4956-98CA-CE8DED0829CB}" presName="linNode" presStyleCnt="0"/>
      <dgm:spPr/>
    </dgm:pt>
    <dgm:pt modelId="{DAFAF75E-7C11-4C56-8A00-4A392799FDD1}" type="pres">
      <dgm:prSet presAssocID="{56F430A5-C310-4956-98CA-CE8DED0829CB}" presName="parentText" presStyleLbl="node1" presStyleIdx="1" presStyleCnt="2">
        <dgm:presLayoutVars>
          <dgm:chMax val="1"/>
          <dgm:bulletEnabled val="1"/>
        </dgm:presLayoutVars>
      </dgm:prSet>
      <dgm:spPr/>
    </dgm:pt>
    <dgm:pt modelId="{AAEDC4E3-169E-403F-8FBE-68F92060A108}" type="pres">
      <dgm:prSet presAssocID="{56F430A5-C310-4956-98CA-CE8DED0829CB}" presName="descendantText" presStyleLbl="alignAccFollowNode1" presStyleIdx="1" presStyleCnt="2">
        <dgm:presLayoutVars>
          <dgm:bulletEnabled val="1"/>
        </dgm:presLayoutVars>
      </dgm:prSet>
      <dgm:spPr/>
    </dgm:pt>
  </dgm:ptLst>
  <dgm:cxnLst>
    <dgm:cxn modelId="{0395D403-5308-414A-BF5B-C4806A6E0611}" srcId="{2853080B-34D6-476D-866F-4AC07BD2FC7A}" destId="{53B07CDE-707F-4D72-8D76-D27E6906835A}" srcOrd="2" destOrd="0" parTransId="{434CFB95-B570-4F2B-AEA0-280C037CEB91}" sibTransId="{1E5D3AEC-5929-4C82-B64D-F61BD4405B79}"/>
    <dgm:cxn modelId="{4DD99D0D-ADB7-40D5-B8AD-EF7103F8FBDE}" type="presOf" srcId="{8A6B50A1-83AA-471C-BCAC-639774234791}" destId="{AAEDC4E3-169E-403F-8FBE-68F92060A108}" srcOrd="0" destOrd="1" presId="urn:microsoft.com/office/officeart/2005/8/layout/vList5"/>
    <dgm:cxn modelId="{959B1016-1530-4444-9D97-7661F0F6EFD2}" srcId="{54727326-D776-4F95-911F-1760927F7090}" destId="{2853080B-34D6-476D-866F-4AC07BD2FC7A}" srcOrd="0" destOrd="0" parTransId="{E391E40D-ACE9-4014-B684-A69293C68F87}" sibTransId="{704CB932-A140-46D1-BF85-BCE5B1EBFF7D}"/>
    <dgm:cxn modelId="{8E858720-7FF8-4ED3-9712-186270795501}" srcId="{2853080B-34D6-476D-866F-4AC07BD2FC7A}" destId="{9AE85443-FD8C-4EB3-81F8-27E79B26A1A5}" srcOrd="1" destOrd="0" parTransId="{0289E682-E893-4E4F-A086-6BBD68043A15}" sibTransId="{D8C3E12A-F37A-49DC-BD23-0CAF83E60055}"/>
    <dgm:cxn modelId="{0F96CD25-1602-47F9-85A4-34BF63E7B580}" srcId="{2853080B-34D6-476D-866F-4AC07BD2FC7A}" destId="{2D1DCC74-ADF7-45EE-867D-297C1B1FDB03}" srcOrd="0" destOrd="0" parTransId="{779F59EF-8100-4E55-82BB-B2DE3D016BD2}" sibTransId="{692F1AC1-48BF-41E8-BF6F-32DA5B4310BA}"/>
    <dgm:cxn modelId="{E124E326-DB26-49C7-8C5F-034FE6A38049}" srcId="{53B07CDE-707F-4D72-8D76-D27E6906835A}" destId="{F7E773B3-C760-4C7D-B5F9-32719E8A6D14}" srcOrd="0" destOrd="0" parTransId="{47731AC0-B854-4D8B-8A18-9B9AC0479609}" sibTransId="{E97AC0E1-35CF-4032-8BF0-E3443A37DE33}"/>
    <dgm:cxn modelId="{2297CE60-EC6B-40C7-935F-7CA03484F1F3}" type="presOf" srcId="{F7E773B3-C760-4C7D-B5F9-32719E8A6D14}" destId="{9F0BEC27-260F-4E18-BC11-4A28C0652107}" srcOrd="0" destOrd="3" presId="urn:microsoft.com/office/officeart/2005/8/layout/vList5"/>
    <dgm:cxn modelId="{BA75FF47-AFE8-447B-BC47-BD2CFD28FF78}" type="presOf" srcId="{53B07CDE-707F-4D72-8D76-D27E6906835A}" destId="{9F0BEC27-260F-4E18-BC11-4A28C0652107}" srcOrd="0" destOrd="2" presId="urn:microsoft.com/office/officeart/2005/8/layout/vList5"/>
    <dgm:cxn modelId="{3EFC336B-283E-4C8F-90E4-3AB9351816A7}" type="presOf" srcId="{9AE85443-FD8C-4EB3-81F8-27E79B26A1A5}" destId="{9F0BEC27-260F-4E18-BC11-4A28C0652107}" srcOrd="0" destOrd="1" presId="urn:microsoft.com/office/officeart/2005/8/layout/vList5"/>
    <dgm:cxn modelId="{CB13764B-B2DB-4F71-874B-09BEE188304F}" type="presOf" srcId="{54727326-D776-4F95-911F-1760927F7090}" destId="{84C4086A-D0C5-4B35-856F-8674DADC66A0}" srcOrd="0" destOrd="0" presId="urn:microsoft.com/office/officeart/2005/8/layout/vList5"/>
    <dgm:cxn modelId="{A6F6F47F-260F-4A65-A779-7D9568D66423}" type="presOf" srcId="{2D1DCC74-ADF7-45EE-867D-297C1B1FDB03}" destId="{9F0BEC27-260F-4E18-BC11-4A28C0652107}" srcOrd="0" destOrd="0" presId="urn:microsoft.com/office/officeart/2005/8/layout/vList5"/>
    <dgm:cxn modelId="{FF405697-F4A8-43AA-ACC4-6758E08F8D4D}" srcId="{56F430A5-C310-4956-98CA-CE8DED0829CB}" destId="{1DC3C3F2-C3AC-4515-B1A7-9485D087E033}" srcOrd="2" destOrd="0" parTransId="{1370319C-4A69-4588-8575-CC8F4DBBD4A8}" sibTransId="{A996BC1A-71F7-4B71-A5F9-33EC37143508}"/>
    <dgm:cxn modelId="{216209A0-1D9A-45E6-807B-55AAA236ED97}" type="presOf" srcId="{56F430A5-C310-4956-98CA-CE8DED0829CB}" destId="{DAFAF75E-7C11-4C56-8A00-4A392799FDD1}" srcOrd="0" destOrd="0" presId="urn:microsoft.com/office/officeart/2005/8/layout/vList5"/>
    <dgm:cxn modelId="{EE63FAA8-003C-489A-BFE3-BBA25F1172AC}" srcId="{54727326-D776-4F95-911F-1760927F7090}" destId="{56F430A5-C310-4956-98CA-CE8DED0829CB}" srcOrd="1" destOrd="0" parTransId="{39329716-6EB7-4EDF-9544-A530E9D6F4AD}" sibTransId="{D5766CFE-948D-4218-A0CF-BD10416B41A6}"/>
    <dgm:cxn modelId="{EDF652AF-0E90-4880-97C1-509858007EAE}" srcId="{56F430A5-C310-4956-98CA-CE8DED0829CB}" destId="{8A6B50A1-83AA-471C-BCAC-639774234791}" srcOrd="1" destOrd="0" parTransId="{4D9B5748-B3CE-4A06-8A62-97B1F0B301A0}" sibTransId="{BF3C22DD-9A6D-408A-9DEB-52727C14E803}"/>
    <dgm:cxn modelId="{8F7791D6-B356-4446-8944-CCC9FD258BD6}" srcId="{56F430A5-C310-4956-98CA-CE8DED0829CB}" destId="{E9ED0166-FA72-4E3A-99D0-87D32433B87E}" srcOrd="0" destOrd="0" parTransId="{AFBF1421-5BAD-43C0-A006-709F04A42DAF}" sibTransId="{15B84D5B-E69B-4986-AD44-5303E48868AC}"/>
    <dgm:cxn modelId="{BACB55DC-A0E3-4636-82FE-1E8879BFA3EB}" type="presOf" srcId="{1DC3C3F2-C3AC-4515-B1A7-9485D087E033}" destId="{AAEDC4E3-169E-403F-8FBE-68F92060A108}" srcOrd="0" destOrd="2" presId="urn:microsoft.com/office/officeart/2005/8/layout/vList5"/>
    <dgm:cxn modelId="{419672EE-D540-4F95-BF9A-9213EBA6DE4D}" type="presOf" srcId="{2853080B-34D6-476D-866F-4AC07BD2FC7A}" destId="{F2B30CFC-30B5-4500-98E6-041D5658C418}" srcOrd="0" destOrd="0" presId="urn:microsoft.com/office/officeart/2005/8/layout/vList5"/>
    <dgm:cxn modelId="{8D6EDBF7-1100-44C9-AF5C-7F749E695C05}" type="presOf" srcId="{E9ED0166-FA72-4E3A-99D0-87D32433B87E}" destId="{AAEDC4E3-169E-403F-8FBE-68F92060A108}" srcOrd="0" destOrd="0" presId="urn:microsoft.com/office/officeart/2005/8/layout/vList5"/>
    <dgm:cxn modelId="{A7ED1A42-BE67-4F72-A889-91BC9BF31D76}" type="presParOf" srcId="{84C4086A-D0C5-4B35-856F-8674DADC66A0}" destId="{DAB49D2D-932A-4BAC-81F9-06B38626B628}" srcOrd="0" destOrd="0" presId="urn:microsoft.com/office/officeart/2005/8/layout/vList5"/>
    <dgm:cxn modelId="{E7C85B15-7671-4821-8EFC-6B33899CEBD0}" type="presParOf" srcId="{DAB49D2D-932A-4BAC-81F9-06B38626B628}" destId="{F2B30CFC-30B5-4500-98E6-041D5658C418}" srcOrd="0" destOrd="0" presId="urn:microsoft.com/office/officeart/2005/8/layout/vList5"/>
    <dgm:cxn modelId="{26A3046A-97EA-424E-884A-9CFF387E29C2}" type="presParOf" srcId="{DAB49D2D-932A-4BAC-81F9-06B38626B628}" destId="{9F0BEC27-260F-4E18-BC11-4A28C0652107}" srcOrd="1" destOrd="0" presId="urn:microsoft.com/office/officeart/2005/8/layout/vList5"/>
    <dgm:cxn modelId="{BFC7167A-7A42-48C2-9973-DF9EA05D6A13}" type="presParOf" srcId="{84C4086A-D0C5-4B35-856F-8674DADC66A0}" destId="{F0C234CC-8D48-4CDB-B303-8AF4FE44F14F}" srcOrd="1" destOrd="0" presId="urn:microsoft.com/office/officeart/2005/8/layout/vList5"/>
    <dgm:cxn modelId="{A739D713-B3D0-40FD-A36E-46EF82F7E296}" type="presParOf" srcId="{84C4086A-D0C5-4B35-856F-8674DADC66A0}" destId="{C690DC9D-F357-4CD1-9780-3E9188FF548F}" srcOrd="2" destOrd="0" presId="urn:microsoft.com/office/officeart/2005/8/layout/vList5"/>
    <dgm:cxn modelId="{E96C4D89-FEF8-4E76-A76F-D1EC036B5E1E}" type="presParOf" srcId="{C690DC9D-F357-4CD1-9780-3E9188FF548F}" destId="{DAFAF75E-7C11-4C56-8A00-4A392799FDD1}" srcOrd="0" destOrd="0" presId="urn:microsoft.com/office/officeart/2005/8/layout/vList5"/>
    <dgm:cxn modelId="{F5847530-4E80-460B-AB1A-794AA68BD6F2}" type="presParOf" srcId="{C690DC9D-F357-4CD1-9780-3E9188FF548F}" destId="{AAEDC4E3-169E-403F-8FBE-68F92060A1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BED27-ADAC-4FA8-8AEE-5C9D43AE4722}">
      <dsp:nvSpPr>
        <dsp:cNvPr id="0" name=""/>
        <dsp:cNvSpPr/>
      </dsp:nvSpPr>
      <dsp:spPr>
        <a:xfrm>
          <a:off x="0" y="493312"/>
          <a:ext cx="8504238" cy="752895"/>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Operationally defining behavior:</a:t>
          </a:r>
        </a:p>
      </dsp:txBody>
      <dsp:txXfrm>
        <a:off x="36753" y="530065"/>
        <a:ext cx="8430732" cy="679389"/>
      </dsp:txXfrm>
    </dsp:sp>
    <dsp:sp modelId="{06F35C30-CF5D-4EF7-B91C-94800C9B97BF}">
      <dsp:nvSpPr>
        <dsp:cNvPr id="0" name=""/>
        <dsp:cNvSpPr/>
      </dsp:nvSpPr>
      <dsp:spPr>
        <a:xfrm>
          <a:off x="0" y="1341247"/>
          <a:ext cx="8504238" cy="752895"/>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Behavior must be </a:t>
          </a:r>
          <a:r>
            <a:rPr lang="en-US" sz="3300" b="1" kern="1200"/>
            <a:t>observable</a:t>
          </a:r>
          <a:r>
            <a:rPr lang="en-US" sz="3300" kern="1200"/>
            <a:t> and </a:t>
          </a:r>
          <a:r>
            <a:rPr lang="en-US" sz="3300" b="1" kern="1200"/>
            <a:t>measurable</a:t>
          </a:r>
          <a:endParaRPr lang="en-US" sz="3300" kern="1200"/>
        </a:p>
      </dsp:txBody>
      <dsp:txXfrm>
        <a:off x="36753" y="1378000"/>
        <a:ext cx="8430732" cy="679389"/>
      </dsp:txXfrm>
    </dsp:sp>
    <dsp:sp modelId="{1983DE22-C0D2-486E-9D55-314778028E31}">
      <dsp:nvSpPr>
        <dsp:cNvPr id="0" name=""/>
        <dsp:cNvSpPr/>
      </dsp:nvSpPr>
      <dsp:spPr>
        <a:xfrm>
          <a:off x="0" y="2094142"/>
          <a:ext cx="8504238" cy="252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1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Unambiguous and objective</a:t>
          </a:r>
        </a:p>
        <a:p>
          <a:pPr marL="228600" lvl="1" indent="-228600" algn="l" defTabSz="1155700">
            <a:lnSpc>
              <a:spcPct val="90000"/>
            </a:lnSpc>
            <a:spcBef>
              <a:spcPct val="0"/>
            </a:spcBef>
            <a:spcAft>
              <a:spcPct val="20000"/>
            </a:spcAft>
            <a:buChar char="•"/>
          </a:pPr>
          <a:r>
            <a:rPr lang="en-US" sz="2600" kern="1200"/>
            <a:t>Tells </a:t>
          </a:r>
          <a:r>
            <a:rPr lang="en-US" sz="2600" i="1" kern="1200"/>
            <a:t>exactly</a:t>
          </a:r>
          <a:r>
            <a:rPr lang="en-US" sz="2600" kern="1200"/>
            <a:t> what the student says or does</a:t>
          </a:r>
        </a:p>
        <a:p>
          <a:pPr marL="457200" lvl="2" indent="-228600" algn="l" defTabSz="1155700">
            <a:lnSpc>
              <a:spcPct val="90000"/>
            </a:lnSpc>
            <a:spcBef>
              <a:spcPct val="0"/>
            </a:spcBef>
            <a:spcAft>
              <a:spcPct val="20000"/>
            </a:spcAft>
            <a:buChar char="•"/>
          </a:pPr>
          <a:r>
            <a:rPr lang="en-US" sz="2600" kern="1200"/>
            <a:t>Can you see the behavior?</a:t>
          </a:r>
        </a:p>
        <a:p>
          <a:pPr marL="457200" lvl="2" indent="-228600" algn="l" defTabSz="1155700">
            <a:lnSpc>
              <a:spcPct val="90000"/>
            </a:lnSpc>
            <a:spcBef>
              <a:spcPct val="0"/>
            </a:spcBef>
            <a:spcAft>
              <a:spcPct val="20000"/>
            </a:spcAft>
            <a:buChar char="•"/>
          </a:pPr>
          <a:r>
            <a:rPr lang="en-US" sz="2600" kern="1200"/>
            <a:t>Can you count the behavior?</a:t>
          </a:r>
        </a:p>
        <a:p>
          <a:pPr marL="228600" lvl="1" indent="-228600" algn="l" defTabSz="1155700">
            <a:lnSpc>
              <a:spcPct val="90000"/>
            </a:lnSpc>
            <a:spcBef>
              <a:spcPct val="0"/>
            </a:spcBef>
            <a:spcAft>
              <a:spcPct val="20000"/>
            </a:spcAft>
            <a:buChar char="•"/>
          </a:pPr>
          <a:r>
            <a:rPr lang="en-US" sz="2600" kern="1200"/>
            <a:t>Observable beginning and end</a:t>
          </a:r>
        </a:p>
        <a:p>
          <a:pPr marL="228600" lvl="1" indent="-228600" algn="l" defTabSz="1155700">
            <a:lnSpc>
              <a:spcPct val="90000"/>
            </a:lnSpc>
            <a:spcBef>
              <a:spcPct val="0"/>
            </a:spcBef>
            <a:spcAft>
              <a:spcPct val="20000"/>
            </a:spcAft>
            <a:buChar char="•"/>
          </a:pPr>
          <a:r>
            <a:rPr lang="en-US" sz="2600" kern="1200"/>
            <a:t>Independent observers agree</a:t>
          </a:r>
        </a:p>
      </dsp:txBody>
      <dsp:txXfrm>
        <a:off x="0" y="2094142"/>
        <a:ext cx="8504238" cy="2527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F293C-3A0D-4FB7-9F87-AD2CA05F6E4D}">
      <dsp:nvSpPr>
        <dsp:cNvPr id="0" name=""/>
        <dsp:cNvSpPr/>
      </dsp:nvSpPr>
      <dsp:spPr>
        <a:xfrm>
          <a:off x="46" y="49676"/>
          <a:ext cx="4486498" cy="748800"/>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Talking out</a:t>
          </a:r>
        </a:p>
      </dsp:txBody>
      <dsp:txXfrm>
        <a:off x="46" y="49676"/>
        <a:ext cx="4486498" cy="748800"/>
      </dsp:txXfrm>
    </dsp:sp>
    <dsp:sp modelId="{CA08AC05-DBA1-4EE1-8A95-C16221809E2B}">
      <dsp:nvSpPr>
        <dsp:cNvPr id="0" name=""/>
        <dsp:cNvSpPr/>
      </dsp:nvSpPr>
      <dsp:spPr>
        <a:xfrm>
          <a:off x="46" y="798476"/>
          <a:ext cx="4486498" cy="2733247"/>
        </a:xfrm>
        <a:prstGeom prst="rect">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Any vocalizations that are not initiated by the teacher, are out of turn, or are unrelated to academic content</a:t>
          </a:r>
        </a:p>
      </dsp:txBody>
      <dsp:txXfrm>
        <a:off x="46" y="798476"/>
        <a:ext cx="4486498" cy="2733247"/>
      </dsp:txXfrm>
    </dsp:sp>
    <dsp:sp modelId="{CF539D45-CFB8-4517-8011-0E49F2B5656D}">
      <dsp:nvSpPr>
        <dsp:cNvPr id="0" name=""/>
        <dsp:cNvSpPr/>
      </dsp:nvSpPr>
      <dsp:spPr>
        <a:xfrm>
          <a:off x="5114654" y="49676"/>
          <a:ext cx="4486498" cy="748800"/>
        </a:xfrm>
        <a:prstGeom prst="rect">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Off-task</a:t>
          </a:r>
        </a:p>
      </dsp:txBody>
      <dsp:txXfrm>
        <a:off x="5114654" y="49676"/>
        <a:ext cx="4486498" cy="748800"/>
      </dsp:txXfrm>
    </dsp:sp>
    <dsp:sp modelId="{31592F55-9F54-4EB8-9BC6-0FF1CD7E4BFB}">
      <dsp:nvSpPr>
        <dsp:cNvPr id="0" name=""/>
        <dsp:cNvSpPr/>
      </dsp:nvSpPr>
      <dsp:spPr>
        <a:xfrm>
          <a:off x="5114654" y="798476"/>
          <a:ext cx="4486498" cy="2733247"/>
        </a:xfrm>
        <a:prstGeom prst="rect">
          <a:avLst/>
        </a:prstGeom>
        <a:solidFill>
          <a:schemeClr val="accent3">
            <a:tint val="40000"/>
            <a:alpha val="90000"/>
            <a:hueOff val="0"/>
            <a:satOff val="0"/>
            <a:lumOff val="0"/>
            <a:alphaOff val="0"/>
          </a:schemeClr>
        </a:solidFill>
        <a:ln w="34925"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Eyes oriented away from teacher/instructional materials, using materials inappropriately,  and/or fails to comply with teacher requests within 5-sec of the request</a:t>
          </a:r>
        </a:p>
      </dsp:txBody>
      <dsp:txXfrm>
        <a:off x="5114654" y="798476"/>
        <a:ext cx="4486498" cy="2733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BEC27-260F-4E18-BC11-4A28C0652107}">
      <dsp:nvSpPr>
        <dsp:cNvPr id="0" name=""/>
        <dsp:cNvSpPr/>
      </dsp:nvSpPr>
      <dsp:spPr>
        <a:xfrm rot="5400000">
          <a:off x="5830023" y="-2198849"/>
          <a:ext cx="1397585" cy="6144768"/>
        </a:xfrm>
        <a:prstGeom prst="round2SameRect">
          <a:avLst/>
        </a:prstGeom>
        <a:solidFill>
          <a:schemeClr val="dk2">
            <a:alpha val="90000"/>
            <a:tint val="40000"/>
            <a:hueOff val="0"/>
            <a:satOff val="0"/>
            <a:lumOff val="0"/>
            <a:alphaOff val="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What specific activity?</a:t>
          </a:r>
        </a:p>
        <a:p>
          <a:pPr marL="228600" lvl="1" indent="-228600" algn="l" defTabSz="889000">
            <a:lnSpc>
              <a:spcPct val="90000"/>
            </a:lnSpc>
            <a:spcBef>
              <a:spcPct val="0"/>
            </a:spcBef>
            <a:spcAft>
              <a:spcPct val="15000"/>
            </a:spcAft>
            <a:buChar char="•"/>
          </a:pPr>
          <a:r>
            <a:rPr lang="en-US" sz="2000" kern="1200" dirty="0"/>
            <a:t>Which specific peers?</a:t>
          </a:r>
        </a:p>
        <a:p>
          <a:pPr marL="228600" lvl="1" indent="-228600" algn="l" defTabSz="889000">
            <a:lnSpc>
              <a:spcPct val="90000"/>
            </a:lnSpc>
            <a:spcBef>
              <a:spcPct val="0"/>
            </a:spcBef>
            <a:spcAft>
              <a:spcPct val="15000"/>
            </a:spcAft>
            <a:buChar char="•"/>
          </a:pPr>
          <a:r>
            <a:rPr lang="en-US" sz="2000" kern="1200" dirty="0"/>
            <a:t>What tasks?</a:t>
          </a:r>
        </a:p>
        <a:p>
          <a:pPr marL="457200" lvl="2" indent="-228600" algn="l" defTabSz="889000">
            <a:lnSpc>
              <a:spcPct val="90000"/>
            </a:lnSpc>
            <a:spcBef>
              <a:spcPct val="0"/>
            </a:spcBef>
            <a:spcAft>
              <a:spcPct val="15000"/>
            </a:spcAft>
            <a:buChar char="•"/>
          </a:pPr>
          <a:r>
            <a:rPr lang="en-US" sz="2000" kern="1200" dirty="0"/>
            <a:t>The more specifically you can narrow, the better you can prevent the problem behavior from occurring.</a:t>
          </a:r>
        </a:p>
      </dsp:txBody>
      <dsp:txXfrm rot="-5400000">
        <a:off x="3456432" y="242966"/>
        <a:ext cx="6076544" cy="1261137"/>
      </dsp:txXfrm>
    </dsp:sp>
    <dsp:sp modelId="{F2B30CFC-30B5-4500-98E6-041D5658C418}">
      <dsp:nvSpPr>
        <dsp:cNvPr id="0" name=""/>
        <dsp:cNvSpPr/>
      </dsp:nvSpPr>
      <dsp:spPr>
        <a:xfrm>
          <a:off x="0" y="43"/>
          <a:ext cx="3456432" cy="1746981"/>
        </a:xfrm>
        <a:prstGeom prst="round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What specific features of the antecedent are important?</a:t>
          </a:r>
        </a:p>
      </dsp:txBody>
      <dsp:txXfrm>
        <a:off x="85281" y="85324"/>
        <a:ext cx="3285870" cy="1576419"/>
      </dsp:txXfrm>
    </dsp:sp>
    <dsp:sp modelId="{AAEDC4E3-169E-403F-8FBE-68F92060A108}">
      <dsp:nvSpPr>
        <dsp:cNvPr id="0" name=""/>
        <dsp:cNvSpPr/>
      </dsp:nvSpPr>
      <dsp:spPr>
        <a:xfrm rot="5400000">
          <a:off x="5830023" y="-364518"/>
          <a:ext cx="1397585" cy="6144768"/>
        </a:xfrm>
        <a:prstGeom prst="round2SameRect">
          <a:avLst/>
        </a:prstGeom>
        <a:solidFill>
          <a:schemeClr val="dk2">
            <a:alpha val="90000"/>
            <a:tint val="40000"/>
            <a:hueOff val="0"/>
            <a:satOff val="0"/>
            <a:lumOff val="0"/>
            <a:alphaOff val="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Independent math worksheets</a:t>
          </a:r>
        </a:p>
        <a:p>
          <a:pPr marL="228600" lvl="1" indent="-228600" algn="l" defTabSz="933450">
            <a:lnSpc>
              <a:spcPct val="90000"/>
            </a:lnSpc>
            <a:spcBef>
              <a:spcPct val="0"/>
            </a:spcBef>
            <a:spcAft>
              <a:spcPct val="15000"/>
            </a:spcAft>
            <a:buChar char="•"/>
          </a:pPr>
          <a:r>
            <a:rPr lang="en-US" sz="2100" kern="1200" dirty="0"/>
            <a:t>Large group reading</a:t>
          </a:r>
        </a:p>
        <a:p>
          <a:pPr marL="228600" lvl="1" indent="-228600" algn="l" defTabSz="933450">
            <a:lnSpc>
              <a:spcPct val="90000"/>
            </a:lnSpc>
            <a:spcBef>
              <a:spcPct val="0"/>
            </a:spcBef>
            <a:spcAft>
              <a:spcPct val="15000"/>
            </a:spcAft>
            <a:buChar char="•"/>
          </a:pPr>
          <a:r>
            <a:rPr lang="en-US" sz="2100" kern="1200" dirty="0"/>
            <a:t>Unstructured activities when sitting near preferred peers</a:t>
          </a:r>
        </a:p>
      </dsp:txBody>
      <dsp:txXfrm rot="-5400000">
        <a:off x="3456432" y="2077297"/>
        <a:ext cx="6076544" cy="1261137"/>
      </dsp:txXfrm>
    </dsp:sp>
    <dsp:sp modelId="{DAFAF75E-7C11-4C56-8A00-4A392799FDD1}">
      <dsp:nvSpPr>
        <dsp:cNvPr id="0" name=""/>
        <dsp:cNvSpPr/>
      </dsp:nvSpPr>
      <dsp:spPr>
        <a:xfrm>
          <a:off x="0" y="1834374"/>
          <a:ext cx="3456432" cy="1746981"/>
        </a:xfrm>
        <a:prstGeom prst="round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Examples:</a:t>
          </a:r>
        </a:p>
      </dsp:txBody>
      <dsp:txXfrm>
        <a:off x="85281" y="1919655"/>
        <a:ext cx="3285870" cy="15764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B43E5-A803-4C3E-BF70-DB207EBBAE88}"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0EE04-4B54-4D7A-837E-BEE59A703D90}" type="slidenum">
              <a:rPr lang="en-US" smtClean="0"/>
              <a:t>‹#›</a:t>
            </a:fld>
            <a:endParaRPr lang="en-US"/>
          </a:p>
        </p:txBody>
      </p:sp>
    </p:spTree>
    <p:extLst>
      <p:ext uri="{BB962C8B-B14F-4D97-AF65-F5344CB8AC3E}">
        <p14:creationId xmlns:p14="http://schemas.microsoft.com/office/powerpoint/2010/main" val="104341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9524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798422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7692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US" altLang="en-US" sz="2400">
                <a:latin typeface="Arial" panose="020B0604020202020204" pitchFamily="34" charset="0"/>
                <a:ea typeface="ＭＳ Ｐゴシック" panose="020B0600070205080204" pitchFamily="34" charset="-128"/>
              </a:rPr>
              <a:t>Follow-up questions as “test conditions”</a:t>
            </a:r>
          </a:p>
          <a:p>
            <a:pPr eaLnBrk="1" hangingPunct="1">
              <a:spcBef>
                <a:spcPct val="0"/>
              </a:spcBef>
            </a:pPr>
            <a:endParaRPr lang="en-US" altLang="en-US" sz="2400">
              <a:latin typeface="Arial" panose="020B0604020202020204" pitchFamily="34" charset="0"/>
              <a:ea typeface="ＭＳ Ｐゴシック" panose="020B0600070205080204" pitchFamily="34" charset="-128"/>
            </a:endParaRPr>
          </a:p>
          <a:p>
            <a:pPr eaLnBrk="1" hangingPunct="1">
              <a:spcBef>
                <a:spcPct val="0"/>
              </a:spcBef>
            </a:pPr>
            <a:r>
              <a:rPr lang="en-US" altLang="en-US" sz="2400">
                <a:latin typeface="Arial" panose="020B0604020202020204" pitchFamily="34" charset="0"/>
                <a:ea typeface="ＭＳ Ｐゴシック" panose="020B0600070205080204" pitchFamily="34" charset="-128"/>
              </a:rPr>
              <a:t>Indicate most relevant consequence as no. 1 and next relevant consequence w/ no.2</a:t>
            </a:r>
          </a:p>
        </p:txBody>
      </p:sp>
    </p:spTree>
    <p:extLst>
      <p:ext uri="{BB962C8B-B14F-4D97-AF65-F5344CB8AC3E}">
        <p14:creationId xmlns:p14="http://schemas.microsoft.com/office/powerpoint/2010/main" val="347106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8805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240952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497194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403648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720245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925656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33312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627626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253645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804894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007517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705636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4369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81976-7BA9-4946-B3F8-0696B4334F11}" type="slidenum">
              <a:rPr lang="en-US" altLang="en-US"/>
              <a:pPr/>
              <a:t>13</a:t>
            </a:fld>
            <a:endParaRPr lang="en-US" alt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7146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68486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US" altLang="en-US" sz="2400">
                <a:latin typeface="Arial" panose="020B0604020202020204" pitchFamily="34" charset="0"/>
                <a:ea typeface="ＭＳ Ｐゴシック" panose="020B0600070205080204" pitchFamily="34" charset="-128"/>
              </a:rPr>
              <a:t>Strengths: open interview on a positive note, helps focus on strengths as well as challenges, can be incorporated into behavior support plan</a:t>
            </a:r>
          </a:p>
          <a:p>
            <a:pPr eaLnBrk="1" hangingPunct="1">
              <a:spcBef>
                <a:spcPct val="0"/>
              </a:spcBef>
            </a:pPr>
            <a:endParaRPr lang="en-US" altLang="en-US" sz="2400">
              <a:latin typeface="Arial" panose="020B0604020202020204" pitchFamily="34" charset="0"/>
              <a:ea typeface="ＭＳ Ｐゴシック" panose="020B0600070205080204" pitchFamily="34" charset="-128"/>
            </a:endParaRPr>
          </a:p>
          <a:p>
            <a:pPr eaLnBrk="1" hangingPunct="1">
              <a:spcBef>
                <a:spcPct val="0"/>
              </a:spcBef>
            </a:pPr>
            <a:r>
              <a:rPr lang="en-US" altLang="en-US" sz="2400">
                <a:latin typeface="Arial" panose="020B0604020202020204" pitchFamily="34" charset="0"/>
                <a:ea typeface="ＭＳ Ｐゴシック" panose="020B0600070205080204" pitchFamily="34" charset="-128"/>
              </a:rPr>
              <a:t>Problem Behaviors: </a:t>
            </a:r>
            <a:r>
              <a:rPr lang="en-US" altLang="en-US" sz="2400">
                <a:latin typeface="Times New Roman" panose="02020603050405020304" pitchFamily="18" charset="0"/>
                <a:ea typeface="ＭＳ Ｐゴシック" panose="020B0600070205080204" pitchFamily="34" charset="-128"/>
              </a:rPr>
              <a:t>Identify the specific student behaviors that are barriers to effective education, disrupt the education of others, interfere with social development or compromise safety at school; if multiple behaviors noted, </a:t>
            </a:r>
            <a:r>
              <a:rPr lang="en-US" altLang="en-US" sz="2400">
                <a:latin typeface="Arial" panose="020B0604020202020204" pitchFamily="34" charset="0"/>
                <a:ea typeface="ＭＳ Ｐゴシック" panose="020B0600070205080204" pitchFamily="34" charset="-128"/>
              </a:rPr>
              <a:t>indicate behaviors of most concern</a:t>
            </a:r>
          </a:p>
          <a:p>
            <a:pPr eaLnBrk="1" hangingPunct="1">
              <a:spcBef>
                <a:spcPct val="0"/>
              </a:spcBef>
            </a:pPr>
            <a:endParaRPr lang="en-US" altLang="en-US" sz="2400">
              <a:latin typeface="Arial" panose="020B0604020202020204" pitchFamily="34" charset="0"/>
              <a:ea typeface="ＭＳ Ｐゴシック" panose="020B0600070205080204" pitchFamily="34" charset="-128"/>
            </a:endParaRPr>
          </a:p>
          <a:p>
            <a:pPr eaLnBrk="1" hangingPunct="1">
              <a:spcBef>
                <a:spcPct val="0"/>
              </a:spcBef>
            </a:pPr>
            <a:r>
              <a:rPr lang="en-US" altLang="en-US" sz="2400">
                <a:latin typeface="Arial" panose="020B0604020202020204" pitchFamily="34" charset="0"/>
                <a:ea typeface="ＭＳ Ｐゴシック" panose="020B0600070205080204" pitchFamily="34" charset="-128"/>
              </a:rPr>
              <a:t>Routines: isolate routines in which problem behavior reliably does and does not occur</a:t>
            </a:r>
          </a:p>
          <a:p>
            <a:pPr eaLnBrk="1" hangingPunct="1">
              <a:spcBef>
                <a:spcPct val="0"/>
              </a:spcBef>
            </a:pPr>
            <a:r>
              <a:rPr lang="en-US" altLang="en-US" sz="2400">
                <a:latin typeface="Arial" panose="020B0604020202020204" pitchFamily="34" charset="0"/>
                <a:ea typeface="ＭＳ Ｐゴシック" panose="020B0600070205080204" pitchFamily="34" charset="-128"/>
              </a:rPr>
              <a:t>List all activities in students day, indicate activity occurring during each period, complete scale to identify likelihood of problem behavior occurring</a:t>
            </a:r>
          </a:p>
          <a:p>
            <a:pPr eaLnBrk="1" hangingPunct="1">
              <a:spcBef>
                <a:spcPct val="0"/>
              </a:spcBef>
            </a:pPr>
            <a:endParaRPr lang="en-US" altLang="en-US" sz="2400">
              <a:latin typeface="Arial" panose="020B0604020202020204" pitchFamily="34" charset="0"/>
              <a:ea typeface="ＭＳ Ｐゴシック" panose="020B0600070205080204" pitchFamily="34" charset="-128"/>
            </a:endParaRPr>
          </a:p>
          <a:p>
            <a:pPr eaLnBrk="1" hangingPunct="1">
              <a:spcBef>
                <a:spcPct val="0"/>
              </a:spcBef>
            </a:pPr>
            <a:r>
              <a:rPr lang="en-US" altLang="en-US" sz="2400">
                <a:latin typeface="Arial" panose="020B0604020202020204" pitchFamily="34" charset="0"/>
                <a:ea typeface="ＭＳ Ｐゴシック" panose="020B0600070205080204" pitchFamily="34" charset="-128"/>
              </a:rPr>
              <a:t>Target routines: routines with 4, 5,or 6 ratings; complete part B for all routines</a:t>
            </a:r>
          </a:p>
        </p:txBody>
      </p:sp>
    </p:spTree>
    <p:extLst>
      <p:ext uri="{BB962C8B-B14F-4D97-AF65-F5344CB8AC3E}">
        <p14:creationId xmlns:p14="http://schemas.microsoft.com/office/powerpoint/2010/main" val="199937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6043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US" altLang="en-US" sz="2400">
                <a:latin typeface="Arial" panose="020B0604020202020204" pitchFamily="34" charset="0"/>
                <a:ea typeface="ＭＳ Ｐゴシック" panose="020B0600070205080204" pitchFamily="34" charset="-128"/>
              </a:rPr>
              <a:t>Detail: topography, frequency, duration, intensity</a:t>
            </a:r>
          </a:p>
          <a:p>
            <a:pPr eaLnBrk="1" hangingPunct="1">
              <a:spcBef>
                <a:spcPct val="0"/>
              </a:spcBef>
            </a:pPr>
            <a:r>
              <a:rPr lang="en-US" altLang="en-US" sz="2400">
                <a:latin typeface="Arial" panose="020B0604020202020204" pitchFamily="34" charset="0"/>
                <a:ea typeface="ＭＳ Ｐゴシック" panose="020B0600070205080204" pitchFamily="34" charset="-128"/>
              </a:rPr>
              <a:t>-Help develop operational definition</a:t>
            </a:r>
          </a:p>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7180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9266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F46D85-29E0-44E2-ACC6-057DEAEA328B}" type="slidenum">
              <a:rPr lang="en-US" altLang="en-US"/>
              <a:pPr/>
              <a:t>23</a:t>
            </a:fld>
            <a:endParaRPr lang="en-US" alt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8301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6/26/2023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6/26/2023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6/26/2023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6/26/2023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6/26/2023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appliedbehavioranalysisprograms.com/faq/treat-sensory-seeking-behavio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http://www.busyteacherscafe.com/images/st_girl4.gif&amp;imgrefurl=http://www.busyteacherscafe.com/classmanage/discipline.htm&amp;h=136&amp;w=140&amp;sz=5&amp;hl=en&amp;start=49&amp;tbnid=qJCvxOxhdRqfLM:&amp;tbnh=90&amp;tbnw=93&amp;prev=/images%3Fq%3Dbehavior%2B%252B%2Bplan%26start%3D40%26gbv%3D2%26ndsp%3D20%26svnum%3D10%26hl%3Den%26safe%3Dactive%26sa%3D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 to FBA</a:t>
            </a:r>
          </a:p>
        </p:txBody>
      </p:sp>
      <p:sp>
        <p:nvSpPr>
          <p:cNvPr id="3" name="Subtitle 2"/>
          <p:cNvSpPr>
            <a:spLocks noGrp="1"/>
          </p:cNvSpPr>
          <p:nvPr>
            <p:ph type="subTitle" idx="1"/>
          </p:nvPr>
        </p:nvSpPr>
        <p:spPr/>
        <p:txBody>
          <a:bodyPr/>
          <a:lstStyle/>
          <a:p>
            <a:r>
              <a:rPr lang="en-US" dirty="0"/>
              <a:t>Casey Brasher, Ph.D.</a:t>
            </a:r>
          </a:p>
          <a:p>
            <a:r>
              <a:rPr lang="en-US" dirty="0"/>
              <a:t>School Psychologist</a:t>
            </a:r>
          </a:p>
        </p:txBody>
      </p:sp>
    </p:spTree>
    <p:extLst>
      <p:ext uri="{BB962C8B-B14F-4D97-AF65-F5344CB8AC3E}">
        <p14:creationId xmlns:p14="http://schemas.microsoft.com/office/powerpoint/2010/main" val="2297168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828800" y="5334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4400" b="1"/>
              <a:t>So, It Is Important To</a:t>
            </a:r>
          </a:p>
        </p:txBody>
      </p:sp>
      <p:sp>
        <p:nvSpPr>
          <p:cNvPr id="33795" name="Rectangle 3"/>
          <p:cNvSpPr>
            <a:spLocks noChangeArrowheads="1"/>
          </p:cNvSpPr>
          <p:nvPr/>
        </p:nvSpPr>
        <p:spPr bwMode="auto">
          <a:xfrm>
            <a:off x="5486401" y="2057401"/>
            <a:ext cx="4646613"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buClr>
                <a:srgbClr val="FF0000"/>
              </a:buClr>
              <a:buSzPct val="75000"/>
              <a:buFont typeface="Wingdings" panose="05000000000000000000" pitchFamily="2" charset="2"/>
              <a:buNone/>
            </a:pPr>
            <a:r>
              <a:rPr lang="en-US" altLang="en-US" sz="3600">
                <a:solidFill>
                  <a:srgbClr val="000000"/>
                </a:solidFill>
                <a:latin typeface="Verdana" panose="020B0604030504040204" pitchFamily="34" charset="0"/>
              </a:rPr>
              <a:t>Determine the “REAL” function of the behavior and                          the “REAL” message being communicated.</a:t>
            </a:r>
            <a:endParaRPr lang="en-US" altLang="en-US" sz="3600" i="1">
              <a:solidFill>
                <a:srgbClr val="000000"/>
              </a:solidFill>
              <a:latin typeface="Verdana" panose="020B0604030504040204" pitchFamily="34" charset="0"/>
            </a:endParaRPr>
          </a:p>
        </p:txBody>
      </p:sp>
      <p:pic>
        <p:nvPicPr>
          <p:cNvPr id="3" name="Picture 2">
            <a:extLst>
              <a:ext uri="{FF2B5EF4-FFF2-40B4-BE49-F238E27FC236}">
                <a16:creationId xmlns:a16="http://schemas.microsoft.com/office/drawing/2014/main" id="{B812EE4C-8316-566E-3044-BE04A7B61670}"/>
              </a:ext>
            </a:extLst>
          </p:cNvPr>
          <p:cNvPicPr>
            <a:picLocks noChangeAspect="1"/>
          </p:cNvPicPr>
          <p:nvPr/>
        </p:nvPicPr>
        <p:blipFill>
          <a:blip r:embed="rId2"/>
          <a:stretch>
            <a:fillRect/>
          </a:stretch>
        </p:blipFill>
        <p:spPr>
          <a:xfrm>
            <a:off x="1355263" y="1578634"/>
            <a:ext cx="4131137" cy="4837419"/>
          </a:xfrm>
          <a:prstGeom prst="rect">
            <a:avLst/>
          </a:prstGeom>
        </p:spPr>
      </p:pic>
    </p:spTree>
    <p:extLst>
      <p:ext uri="{BB962C8B-B14F-4D97-AF65-F5344CB8AC3E}">
        <p14:creationId xmlns:p14="http://schemas.microsoft.com/office/powerpoint/2010/main" val="12281094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sz="4000" dirty="0">
                <a:solidFill>
                  <a:schemeClr val="tx1"/>
                </a:solidFill>
                <a:latin typeface="Verdana" panose="020B0604030504040204" pitchFamily="34" charset="0"/>
              </a:rPr>
              <a:t>So, it’s a process…</a:t>
            </a:r>
          </a:p>
        </p:txBody>
      </p:sp>
      <p:sp>
        <p:nvSpPr>
          <p:cNvPr id="126980" name="Oval 4"/>
          <p:cNvSpPr>
            <a:spLocks noChangeArrowheads="1"/>
          </p:cNvSpPr>
          <p:nvPr/>
        </p:nvSpPr>
        <p:spPr bwMode="auto">
          <a:xfrm>
            <a:off x="1752600" y="1524000"/>
            <a:ext cx="2895600" cy="2895600"/>
          </a:xfrm>
          <a:prstGeom prst="ellipse">
            <a:avLst/>
          </a:prstGeom>
          <a:solidFill>
            <a:srgbClr val="96D6D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6" name="Oval 10"/>
          <p:cNvSpPr>
            <a:spLocks noChangeArrowheads="1"/>
          </p:cNvSpPr>
          <p:nvPr/>
        </p:nvSpPr>
        <p:spPr bwMode="auto">
          <a:xfrm>
            <a:off x="3505200" y="2133600"/>
            <a:ext cx="2971800" cy="2971800"/>
          </a:xfrm>
          <a:prstGeom prst="ellipse">
            <a:avLst/>
          </a:prstGeom>
          <a:solidFill>
            <a:srgbClr val="96D6D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5" name="Oval 9"/>
          <p:cNvSpPr>
            <a:spLocks noChangeArrowheads="1"/>
          </p:cNvSpPr>
          <p:nvPr/>
        </p:nvSpPr>
        <p:spPr bwMode="auto">
          <a:xfrm>
            <a:off x="5638800" y="3048000"/>
            <a:ext cx="2895600" cy="2895600"/>
          </a:xfrm>
          <a:prstGeom prst="ellipse">
            <a:avLst/>
          </a:prstGeom>
          <a:solidFill>
            <a:srgbClr val="96D6D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7" name="Text Box 11"/>
          <p:cNvSpPr txBox="1">
            <a:spLocks noChangeArrowheads="1"/>
          </p:cNvSpPr>
          <p:nvPr/>
        </p:nvSpPr>
        <p:spPr bwMode="auto">
          <a:xfrm>
            <a:off x="3505200" y="2133601"/>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a:latin typeface="Arial" panose="020B0604020202020204" pitchFamily="34" charset="0"/>
            </a:endParaRPr>
          </a:p>
        </p:txBody>
      </p:sp>
      <p:sp>
        <p:nvSpPr>
          <p:cNvPr id="126988" name="Text Box 12"/>
          <p:cNvSpPr txBox="1">
            <a:spLocks noChangeArrowheads="1"/>
          </p:cNvSpPr>
          <p:nvPr/>
        </p:nvSpPr>
        <p:spPr bwMode="auto">
          <a:xfrm>
            <a:off x="1981200" y="27432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t>Collect Data</a:t>
            </a:r>
          </a:p>
        </p:txBody>
      </p:sp>
      <p:sp>
        <p:nvSpPr>
          <p:cNvPr id="126989" name="Text Box 13"/>
          <p:cNvSpPr txBox="1">
            <a:spLocks noChangeArrowheads="1"/>
          </p:cNvSpPr>
          <p:nvPr/>
        </p:nvSpPr>
        <p:spPr bwMode="auto">
          <a:xfrm>
            <a:off x="3886200" y="3429001"/>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t>Analyze Data</a:t>
            </a:r>
          </a:p>
        </p:txBody>
      </p:sp>
      <p:sp>
        <p:nvSpPr>
          <p:cNvPr id="126990" name="Text Box 14"/>
          <p:cNvSpPr txBox="1">
            <a:spLocks noChangeArrowheads="1"/>
          </p:cNvSpPr>
          <p:nvPr/>
        </p:nvSpPr>
        <p:spPr bwMode="auto">
          <a:xfrm>
            <a:off x="6096000" y="40386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t>Identify Function</a:t>
            </a:r>
          </a:p>
        </p:txBody>
      </p:sp>
      <p:sp>
        <p:nvSpPr>
          <p:cNvPr id="126991" name="Text Box 15"/>
          <p:cNvSpPr txBox="1">
            <a:spLocks noChangeArrowheads="1"/>
          </p:cNvSpPr>
          <p:nvPr/>
        </p:nvSpPr>
        <p:spPr bwMode="auto">
          <a:xfrm>
            <a:off x="8382000" y="48768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latin typeface="Arial" panose="020B0604020202020204" pitchFamily="34" charset="0"/>
              </a:rPr>
              <a:t>Develop Hypothesis</a:t>
            </a:r>
          </a:p>
        </p:txBody>
      </p:sp>
      <p:sp>
        <p:nvSpPr>
          <p:cNvPr id="126984" name="Oval 8"/>
          <p:cNvSpPr>
            <a:spLocks noChangeArrowheads="1"/>
          </p:cNvSpPr>
          <p:nvPr/>
        </p:nvSpPr>
        <p:spPr bwMode="auto">
          <a:xfrm>
            <a:off x="7315200" y="3733800"/>
            <a:ext cx="2895600" cy="2895600"/>
          </a:xfrm>
          <a:prstGeom prst="ellipse">
            <a:avLst/>
          </a:prstGeom>
          <a:solidFill>
            <a:srgbClr val="96D6D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2" name="Text Box 16"/>
          <p:cNvSpPr txBox="1">
            <a:spLocks noChangeArrowheads="1"/>
          </p:cNvSpPr>
          <p:nvPr/>
        </p:nvSpPr>
        <p:spPr bwMode="auto">
          <a:xfrm>
            <a:off x="8077200" y="47244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a:latin typeface="Arial" panose="020B0604020202020204" pitchFamily="34" charset="0"/>
            </a:endParaRPr>
          </a:p>
        </p:txBody>
      </p:sp>
      <p:sp>
        <p:nvSpPr>
          <p:cNvPr id="126993" name="Text Box 17"/>
          <p:cNvSpPr txBox="1">
            <a:spLocks noChangeArrowheads="1"/>
          </p:cNvSpPr>
          <p:nvPr/>
        </p:nvSpPr>
        <p:spPr bwMode="auto">
          <a:xfrm>
            <a:off x="7924800" y="4724400"/>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t>Develop Hypothesis</a:t>
            </a:r>
          </a:p>
        </p:txBody>
      </p:sp>
    </p:spTree>
    <p:extLst>
      <p:ext uri="{BB962C8B-B14F-4D97-AF65-F5344CB8AC3E}">
        <p14:creationId xmlns:p14="http://schemas.microsoft.com/office/powerpoint/2010/main" val="27262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5625" y="368301"/>
            <a:ext cx="8534400" cy="758825"/>
          </a:xfrm>
        </p:spPr>
        <p:txBody>
          <a:bodyPr>
            <a:noAutofit/>
          </a:bodyPr>
          <a:lstStyle/>
          <a:p>
            <a:pPr eaLnBrk="1" hangingPunct="1"/>
            <a:r>
              <a:rPr lang="en-US" altLang="en-US" dirty="0">
                <a:ea typeface="ＭＳ Ｐゴシック" panose="020B0600070205080204" pitchFamily="34" charset="-128"/>
              </a:rPr>
              <a:t>How do we collect data?</a:t>
            </a:r>
          </a:p>
        </p:txBody>
      </p:sp>
      <p:sp>
        <p:nvSpPr>
          <p:cNvPr id="185347" name="Content Placeholder 2"/>
          <p:cNvSpPr>
            <a:spLocks noGrp="1"/>
          </p:cNvSpPr>
          <p:nvPr>
            <p:ph sz="quarter" idx="4294967295"/>
          </p:nvPr>
        </p:nvSpPr>
        <p:spPr>
          <a:xfrm>
            <a:off x="1825625" y="1527176"/>
            <a:ext cx="8504238" cy="5114925"/>
          </a:xfrm>
        </p:spPr>
        <p:txBody>
          <a:bodyPr/>
          <a:lstStyle/>
          <a:p>
            <a:pPr eaLnBrk="1" hangingPunct="1">
              <a:lnSpc>
                <a:spcPct val="80000"/>
              </a:lnSpc>
            </a:pPr>
            <a:r>
              <a:rPr lang="en-US" altLang="en-US" sz="2800" dirty="0">
                <a:ea typeface="ＭＳ Ｐゴシック" panose="020B0600070205080204" pitchFamily="34" charset="-128"/>
              </a:rPr>
              <a:t>Indirect</a:t>
            </a:r>
          </a:p>
          <a:p>
            <a:pPr lvl="1" eaLnBrk="1" hangingPunct="1">
              <a:lnSpc>
                <a:spcPct val="80000"/>
              </a:lnSpc>
            </a:pPr>
            <a:r>
              <a:rPr lang="en-US" altLang="en-US" sz="2400" dirty="0">
                <a:ea typeface="ＭＳ Ｐゴシック" panose="020B0600070205080204" pitchFamily="34" charset="-128"/>
              </a:rPr>
              <a:t>Interviews only (teacher, parent, student)</a:t>
            </a:r>
          </a:p>
          <a:p>
            <a:pPr eaLnBrk="1" hangingPunct="1">
              <a:lnSpc>
                <a:spcPct val="80000"/>
              </a:lnSpc>
            </a:pPr>
            <a:r>
              <a:rPr lang="en-US" altLang="en-US" sz="2800" dirty="0">
                <a:ea typeface="ＭＳ Ｐゴシック" panose="020B0600070205080204" pitchFamily="34" charset="-128"/>
              </a:rPr>
              <a:t>Direct without environmental manipulation</a:t>
            </a:r>
          </a:p>
          <a:p>
            <a:pPr lvl="1" eaLnBrk="1" hangingPunct="1">
              <a:lnSpc>
                <a:spcPct val="80000"/>
              </a:lnSpc>
            </a:pPr>
            <a:r>
              <a:rPr lang="en-US" altLang="en-US" sz="2400" dirty="0">
                <a:ea typeface="ＭＳ Ｐゴシック" panose="020B0600070205080204" pitchFamily="34" charset="-128"/>
              </a:rPr>
              <a:t>Interviews</a:t>
            </a:r>
          </a:p>
          <a:p>
            <a:pPr lvl="1" eaLnBrk="1" hangingPunct="1">
              <a:lnSpc>
                <a:spcPct val="80000"/>
              </a:lnSpc>
            </a:pPr>
            <a:r>
              <a:rPr lang="en-US" altLang="en-US" sz="2400" dirty="0">
                <a:ea typeface="ＭＳ Ｐゴシック" panose="020B0600070205080204" pitchFamily="34" charset="-128"/>
              </a:rPr>
              <a:t>Observations</a:t>
            </a:r>
          </a:p>
          <a:p>
            <a:pPr eaLnBrk="1" hangingPunct="1">
              <a:lnSpc>
                <a:spcPct val="80000"/>
              </a:lnSpc>
            </a:pPr>
            <a:r>
              <a:rPr lang="en-US" altLang="en-US" sz="2800" dirty="0">
                <a:ea typeface="ＭＳ Ｐゴシック" panose="020B0600070205080204" pitchFamily="34" charset="-128"/>
              </a:rPr>
              <a:t>Structural analysis</a:t>
            </a:r>
          </a:p>
          <a:p>
            <a:pPr lvl="1" eaLnBrk="1" hangingPunct="1">
              <a:lnSpc>
                <a:spcPct val="80000"/>
              </a:lnSpc>
            </a:pPr>
            <a:r>
              <a:rPr lang="en-US" altLang="en-US" sz="2400" dirty="0">
                <a:ea typeface="ＭＳ Ｐゴシック" panose="020B0600070205080204" pitchFamily="34" charset="-128"/>
              </a:rPr>
              <a:t>Interviews</a:t>
            </a:r>
          </a:p>
          <a:p>
            <a:pPr lvl="1" eaLnBrk="1" hangingPunct="1">
              <a:lnSpc>
                <a:spcPct val="80000"/>
              </a:lnSpc>
            </a:pPr>
            <a:r>
              <a:rPr lang="en-US" altLang="en-US" sz="2400" dirty="0">
                <a:ea typeface="ＭＳ Ｐゴシック" panose="020B0600070205080204" pitchFamily="34" charset="-128"/>
              </a:rPr>
              <a:t>Structured observations</a:t>
            </a:r>
          </a:p>
          <a:p>
            <a:pPr lvl="2" eaLnBrk="1" hangingPunct="1">
              <a:lnSpc>
                <a:spcPct val="80000"/>
              </a:lnSpc>
            </a:pPr>
            <a:r>
              <a:rPr lang="en-US" altLang="en-US" dirty="0">
                <a:ea typeface="ＭＳ Ｐゴシック" panose="020B0600070205080204" pitchFamily="34" charset="-128"/>
              </a:rPr>
              <a:t>Systematically altering antecedents</a:t>
            </a:r>
          </a:p>
          <a:p>
            <a:pPr eaLnBrk="1" hangingPunct="1">
              <a:lnSpc>
                <a:spcPct val="80000"/>
              </a:lnSpc>
            </a:pPr>
            <a:r>
              <a:rPr lang="en-US" altLang="en-US" sz="2800" dirty="0">
                <a:ea typeface="ＭＳ Ｐゴシック" panose="020B0600070205080204" pitchFamily="34" charset="-128"/>
              </a:rPr>
              <a:t>Experimental analysis (functional analysis)</a:t>
            </a:r>
          </a:p>
          <a:p>
            <a:pPr lvl="1" eaLnBrk="1" hangingPunct="1">
              <a:lnSpc>
                <a:spcPct val="80000"/>
              </a:lnSpc>
            </a:pPr>
            <a:r>
              <a:rPr lang="en-US" altLang="en-US" sz="2400" dirty="0">
                <a:ea typeface="ＭＳ Ｐゴシック" panose="020B0600070205080204" pitchFamily="34" charset="-128"/>
              </a:rPr>
              <a:t>Setting up controlled conditions</a:t>
            </a:r>
          </a:p>
          <a:p>
            <a:pPr lvl="1" eaLnBrk="1" hangingPunct="1">
              <a:lnSpc>
                <a:spcPct val="80000"/>
              </a:lnSpc>
              <a:buFont typeface="Wingdings" panose="05000000000000000000" pitchFamily="2" charset="2"/>
              <a:buNone/>
            </a:pPr>
            <a:endParaRPr lang="en-US" altLang="en-US" sz="2400" dirty="0">
              <a:ea typeface="ＭＳ Ｐゴシック" panose="020B0600070205080204" pitchFamily="34" charset="-128"/>
            </a:endParaRPr>
          </a:p>
          <a:p>
            <a:pPr lvl="1" eaLnBrk="1" hangingPunct="1">
              <a:lnSpc>
                <a:spcPct val="80000"/>
              </a:lnSpc>
            </a:pPr>
            <a:endParaRPr lang="en-US" altLang="en-US" sz="2400" dirty="0">
              <a:ea typeface="ＭＳ Ｐゴシック" panose="020B0600070205080204" pitchFamily="34" charset="-128"/>
            </a:endParaRPr>
          </a:p>
        </p:txBody>
      </p:sp>
      <p:sp>
        <p:nvSpPr>
          <p:cNvPr id="185348" name="Rectangle 4"/>
          <p:cNvSpPr>
            <a:spLocks noChangeArrowheads="1"/>
          </p:cNvSpPr>
          <p:nvPr/>
        </p:nvSpPr>
        <p:spPr bwMode="auto">
          <a:xfrm>
            <a:off x="1825625" y="2436657"/>
            <a:ext cx="8504238" cy="1090613"/>
          </a:xfrm>
          <a:prstGeom prst="rect">
            <a:avLst/>
          </a:prstGeom>
          <a:solidFill>
            <a:schemeClr val="accent1">
              <a:alpha val="0"/>
            </a:schemeClr>
          </a:solidFill>
          <a:ln w="31750">
            <a:solidFill>
              <a:srgbClr val="FF0000"/>
            </a:solidFill>
            <a:miter lim="800000"/>
            <a:headEnd/>
            <a:tailEnd/>
          </a:ln>
        </p:spPr>
        <p:txBody>
          <a:bodyPr wrap="none" anchor="ctr"/>
          <a:lstStyle/>
          <a:p>
            <a:endParaRPr lang="en-US"/>
          </a:p>
        </p:txBody>
      </p:sp>
    </p:spTree>
    <p:extLst>
      <p:ext uri="{BB962C8B-B14F-4D97-AF65-F5344CB8AC3E}">
        <p14:creationId xmlns:p14="http://schemas.microsoft.com/office/powerpoint/2010/main" val="917781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ltLang="en-US" sz="4000" b="1" dirty="0"/>
          </a:p>
        </p:txBody>
      </p:sp>
      <p:sp>
        <p:nvSpPr>
          <p:cNvPr id="58371" name="Rectangle 3"/>
          <p:cNvSpPr>
            <a:spLocks noGrp="1" noChangeArrowheads="1"/>
          </p:cNvSpPr>
          <p:nvPr>
            <p:ph type="body" idx="1"/>
          </p:nvPr>
        </p:nvSpPr>
        <p:spPr>
          <a:xfrm>
            <a:off x="2057400" y="254000"/>
            <a:ext cx="8229600" cy="5029200"/>
          </a:xfrm>
        </p:spPr>
        <p:txBody>
          <a:bodyPr>
            <a:noAutofit/>
          </a:bodyPr>
          <a:lstStyle/>
          <a:p>
            <a:pPr>
              <a:lnSpc>
                <a:spcPct val="90000"/>
              </a:lnSpc>
            </a:pPr>
            <a:r>
              <a:rPr lang="en-US" altLang="en-US" sz="3200" dirty="0"/>
              <a:t>Indirect assessments rely on reports about a student’s behavior rather than direct observation of the behavior.</a:t>
            </a:r>
          </a:p>
          <a:p>
            <a:pPr lvl="1">
              <a:lnSpc>
                <a:spcPct val="90000"/>
              </a:lnSpc>
            </a:pPr>
            <a:r>
              <a:rPr lang="en-US" altLang="en-US" sz="3200" dirty="0"/>
              <a:t>Many interviews and rating scales exist</a:t>
            </a:r>
          </a:p>
          <a:p>
            <a:pPr lvl="1">
              <a:lnSpc>
                <a:spcPct val="90000"/>
              </a:lnSpc>
            </a:pPr>
            <a:r>
              <a:rPr lang="en-US" altLang="en-US" sz="3200" dirty="0"/>
              <a:t>Should focus on:</a:t>
            </a:r>
          </a:p>
          <a:p>
            <a:pPr lvl="3">
              <a:lnSpc>
                <a:spcPct val="90000"/>
              </a:lnSpc>
            </a:pPr>
            <a:r>
              <a:rPr lang="en-US" altLang="en-US" sz="3200" dirty="0"/>
              <a:t>The problem behavior(s)</a:t>
            </a:r>
          </a:p>
          <a:p>
            <a:pPr lvl="3">
              <a:lnSpc>
                <a:spcPct val="90000"/>
              </a:lnSpc>
            </a:pPr>
            <a:r>
              <a:rPr lang="en-US" altLang="en-US" sz="3200" dirty="0"/>
              <a:t>Context/routines where problem behavior is most and least likely</a:t>
            </a:r>
          </a:p>
          <a:p>
            <a:pPr lvl="3">
              <a:lnSpc>
                <a:spcPct val="90000"/>
              </a:lnSpc>
            </a:pPr>
            <a:r>
              <a:rPr lang="en-US" altLang="en-US" sz="3200" dirty="0"/>
              <a:t>Specific events (discriminative stimuli) that occasion the problem behavior(s)</a:t>
            </a:r>
          </a:p>
          <a:p>
            <a:pPr lvl="3">
              <a:lnSpc>
                <a:spcPct val="90000"/>
              </a:lnSpc>
            </a:pPr>
            <a:r>
              <a:rPr lang="en-US" altLang="en-US" sz="3200" dirty="0"/>
              <a:t>Specific consequences that appear reinforcing.</a:t>
            </a:r>
          </a:p>
          <a:p>
            <a:pPr>
              <a:lnSpc>
                <a:spcPct val="90000"/>
              </a:lnSpc>
            </a:pPr>
            <a:endParaRPr lang="en-US" altLang="en-US" sz="3200" dirty="0"/>
          </a:p>
        </p:txBody>
      </p:sp>
    </p:spTree>
    <p:extLst>
      <p:ext uri="{BB962C8B-B14F-4D97-AF65-F5344CB8AC3E}">
        <p14:creationId xmlns:p14="http://schemas.microsoft.com/office/powerpoint/2010/main" val="560825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1496" name="Rectangle 191495">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363864" y="685800"/>
            <a:ext cx="7705164" cy="1485900"/>
          </a:xfrm>
        </p:spPr>
        <p:txBody>
          <a:bodyPr>
            <a:normAutofit/>
          </a:bodyPr>
          <a:lstStyle/>
          <a:p>
            <a:pPr eaLnBrk="1" hangingPunct="1"/>
            <a:r>
              <a:rPr lang="en-US" altLang="en-US" dirty="0">
                <a:ea typeface="ＭＳ Ｐゴシック" panose="020B0600070205080204" pitchFamily="34" charset="-128"/>
              </a:rPr>
              <a:t>Example Interview</a:t>
            </a:r>
          </a:p>
        </p:txBody>
      </p:sp>
      <p:sp>
        <p:nvSpPr>
          <p:cNvPr id="191498" name="Rectangle 191497">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00" name="Rectangle 191499">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91" name="Content Placeholder 2"/>
          <p:cNvSpPr>
            <a:spLocks noGrp="1"/>
          </p:cNvSpPr>
          <p:nvPr>
            <p:ph sz="quarter" idx="4294967295"/>
          </p:nvPr>
        </p:nvSpPr>
        <p:spPr>
          <a:xfrm>
            <a:off x="3363864" y="1870364"/>
            <a:ext cx="7705164" cy="4225636"/>
          </a:xfrm>
        </p:spPr>
        <p:txBody>
          <a:bodyPr>
            <a:normAutofit fontScale="85000" lnSpcReduction="20000"/>
          </a:bodyPr>
          <a:lstStyle/>
          <a:p>
            <a:pPr marL="381000" indent="-381000">
              <a:buNone/>
            </a:pPr>
            <a:endParaRPr lang="en-US" altLang="en-US" dirty="0">
              <a:ea typeface="ＭＳ Ｐゴシック" panose="020B0600070205080204" pitchFamily="34" charset="-128"/>
            </a:endParaRPr>
          </a:p>
          <a:p>
            <a:pPr marL="617538" lvl="1" indent="-342900"/>
            <a:r>
              <a:rPr lang="en-US" altLang="en-US" sz="2800" dirty="0">
                <a:ea typeface="ＭＳ Ｐゴシック" panose="020B0600070205080204" pitchFamily="34" charset="-128"/>
              </a:rPr>
              <a:t>FACTS Interview (Functional Assessment Checklist for Teachers and Staff)</a:t>
            </a:r>
          </a:p>
          <a:p>
            <a:pPr lvl="2" eaLnBrk="1" hangingPunct="1"/>
            <a:r>
              <a:rPr lang="en-US" altLang="en-US" sz="2800" dirty="0">
                <a:ea typeface="ＭＳ Ｐゴシック" panose="020B0600070205080204" pitchFamily="34" charset="-128"/>
              </a:rPr>
              <a:t>Designed to be conducted with the teacher(s) and staff most familiar with the individual student and the problem behaviors that are occurring</a:t>
            </a:r>
          </a:p>
          <a:p>
            <a:pPr lvl="2" eaLnBrk="1" hangingPunct="1"/>
            <a:endParaRPr lang="en-US" altLang="en-US" sz="2800" dirty="0">
              <a:ea typeface="ＭＳ Ｐゴシック" panose="020B0600070205080204" pitchFamily="34" charset="-128"/>
            </a:endParaRPr>
          </a:p>
          <a:p>
            <a:pPr lvl="2" eaLnBrk="1" hangingPunct="1"/>
            <a:r>
              <a:rPr lang="en-US" altLang="en-US" sz="2800" dirty="0">
                <a:ea typeface="ＭＳ Ｐゴシック" panose="020B0600070205080204" pitchFamily="34" charset="-128"/>
              </a:rPr>
              <a:t>20-45 minutes depending on complexity of problem behavior</a:t>
            </a:r>
          </a:p>
          <a:p>
            <a:pPr lvl="2" eaLnBrk="1" hangingPunct="1"/>
            <a:endParaRPr lang="en-US" altLang="en-US" sz="2800" dirty="0">
              <a:ea typeface="ＭＳ Ｐゴシック" panose="020B0600070205080204" pitchFamily="34" charset="-128"/>
            </a:endParaRPr>
          </a:p>
          <a:p>
            <a:pPr lvl="2" eaLnBrk="1" hangingPunct="1"/>
            <a:r>
              <a:rPr lang="en-US" altLang="en-US" sz="2800" dirty="0">
                <a:ea typeface="ＭＳ Ｐゴシック" panose="020B0600070205080204" pitchFamily="34" charset="-128"/>
              </a:rPr>
              <a:t>Should be conducted </a:t>
            </a:r>
            <a:r>
              <a:rPr lang="en-US" altLang="en-US" sz="2800" i="1" dirty="0">
                <a:ea typeface="ＭＳ Ｐゴシック" panose="020B0600070205080204" pitchFamily="34" charset="-128"/>
              </a:rPr>
              <a:t>prior to</a:t>
            </a:r>
            <a:r>
              <a:rPr lang="en-US" altLang="en-US" sz="2800" dirty="0">
                <a:ea typeface="ＭＳ Ｐゴシック" panose="020B0600070205080204" pitchFamily="34" charset="-128"/>
              </a:rPr>
              <a:t> behavior support plan meeting</a:t>
            </a:r>
          </a:p>
          <a:p>
            <a:pPr marL="617538" lvl="1" indent="-342900">
              <a:buFont typeface="Arial" panose="020B0604020202020204" pitchFamily="34" charset="0"/>
              <a:buAutoNum type="arabicPeriod"/>
            </a:pPr>
            <a:endParaRPr lang="en-US" altLang="en-US" dirty="0">
              <a:ea typeface="ＭＳ Ｐゴシック" panose="020B0600070205080204" pitchFamily="34" charset="-128"/>
            </a:endParaRPr>
          </a:p>
          <a:p>
            <a:pPr marL="617538" lvl="1" indent="-34290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2963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39700"/>
            <a:ext cx="4864100"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AutoShape 4"/>
          <p:cNvSpPr>
            <a:spLocks noChangeArrowheads="1"/>
          </p:cNvSpPr>
          <p:nvPr/>
        </p:nvSpPr>
        <p:spPr bwMode="auto">
          <a:xfrm>
            <a:off x="6832601" y="1062038"/>
            <a:ext cx="1173163" cy="304800"/>
          </a:xfrm>
          <a:prstGeom prst="leftArrow">
            <a:avLst>
              <a:gd name="adj1" fmla="val 50000"/>
              <a:gd name="adj2" fmla="val 96224"/>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0724" name="AutoShape 5"/>
          <p:cNvSpPr>
            <a:spLocks noChangeArrowheads="1"/>
          </p:cNvSpPr>
          <p:nvPr/>
        </p:nvSpPr>
        <p:spPr bwMode="auto">
          <a:xfrm>
            <a:off x="6832601" y="1836738"/>
            <a:ext cx="1173163" cy="304800"/>
          </a:xfrm>
          <a:prstGeom prst="leftArrow">
            <a:avLst>
              <a:gd name="adj1" fmla="val 50000"/>
              <a:gd name="adj2" fmla="val 96224"/>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0725" name="AutoShape 6"/>
          <p:cNvSpPr>
            <a:spLocks noChangeArrowheads="1"/>
          </p:cNvSpPr>
          <p:nvPr/>
        </p:nvSpPr>
        <p:spPr bwMode="auto">
          <a:xfrm>
            <a:off x="6832601" y="3509963"/>
            <a:ext cx="1173163" cy="304800"/>
          </a:xfrm>
          <a:prstGeom prst="leftArrow">
            <a:avLst>
              <a:gd name="adj1" fmla="val 50000"/>
              <a:gd name="adj2" fmla="val 96224"/>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0726" name="AutoShape 7"/>
          <p:cNvSpPr>
            <a:spLocks noChangeArrowheads="1"/>
          </p:cNvSpPr>
          <p:nvPr/>
        </p:nvSpPr>
        <p:spPr bwMode="auto">
          <a:xfrm>
            <a:off x="6832601" y="5964238"/>
            <a:ext cx="1173163" cy="304800"/>
          </a:xfrm>
          <a:prstGeom prst="leftArrow">
            <a:avLst>
              <a:gd name="adj1" fmla="val 50000"/>
              <a:gd name="adj2" fmla="val 96224"/>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0727" name="Text Box 8"/>
          <p:cNvSpPr txBox="1">
            <a:spLocks noChangeArrowheads="1"/>
          </p:cNvSpPr>
          <p:nvPr/>
        </p:nvSpPr>
        <p:spPr bwMode="auto">
          <a:xfrm>
            <a:off x="8313738" y="1062038"/>
            <a:ext cx="2354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Student strengths</a:t>
            </a:r>
          </a:p>
        </p:txBody>
      </p:sp>
      <p:sp>
        <p:nvSpPr>
          <p:cNvPr id="30728" name="Text Box 9"/>
          <p:cNvSpPr txBox="1">
            <a:spLocks noChangeArrowheads="1"/>
          </p:cNvSpPr>
          <p:nvPr/>
        </p:nvSpPr>
        <p:spPr bwMode="auto">
          <a:xfrm>
            <a:off x="8313738" y="1836738"/>
            <a:ext cx="2354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Problem behavior(s)</a:t>
            </a:r>
          </a:p>
        </p:txBody>
      </p:sp>
      <p:sp>
        <p:nvSpPr>
          <p:cNvPr id="30729" name="Text Box 10"/>
          <p:cNvSpPr txBox="1">
            <a:spLocks noChangeArrowheads="1"/>
          </p:cNvSpPr>
          <p:nvPr/>
        </p:nvSpPr>
        <p:spPr bwMode="auto">
          <a:xfrm>
            <a:off x="8313738" y="3448051"/>
            <a:ext cx="2354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Routines analysis</a:t>
            </a:r>
          </a:p>
        </p:txBody>
      </p:sp>
      <p:sp>
        <p:nvSpPr>
          <p:cNvPr id="30730" name="Text Box 12"/>
          <p:cNvSpPr txBox="1">
            <a:spLocks noChangeArrowheads="1"/>
          </p:cNvSpPr>
          <p:nvPr/>
        </p:nvSpPr>
        <p:spPr bwMode="auto">
          <a:xfrm>
            <a:off x="8316913" y="5964238"/>
            <a:ext cx="2354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Target routine(s)</a:t>
            </a:r>
          </a:p>
        </p:txBody>
      </p:sp>
      <p:sp>
        <p:nvSpPr>
          <p:cNvPr id="30731" name="Rectangle 11"/>
          <p:cNvSpPr>
            <a:spLocks noGrp="1"/>
          </p:cNvSpPr>
          <p:nvPr>
            <p:ph type="title" idx="4294967295"/>
          </p:nvPr>
        </p:nvSpPr>
        <p:spPr>
          <a:xfrm>
            <a:off x="7543800" y="0"/>
            <a:ext cx="3124200" cy="706438"/>
          </a:xfrm>
        </p:spPr>
        <p:txBody>
          <a:bodyPr/>
          <a:lstStyle/>
          <a:p>
            <a:pPr eaLnBrk="1" hangingPunct="1"/>
            <a:r>
              <a:rPr lang="en-US" altLang="en-US" sz="1800">
                <a:ea typeface="ＭＳ Ｐゴシック" panose="020B0600070205080204" pitchFamily="34" charset="-128"/>
              </a:rPr>
              <a:t>Part A</a:t>
            </a:r>
          </a:p>
        </p:txBody>
      </p:sp>
    </p:spTree>
    <p:extLst>
      <p:ext uri="{BB962C8B-B14F-4D97-AF65-F5344CB8AC3E}">
        <p14:creationId xmlns:p14="http://schemas.microsoft.com/office/powerpoint/2010/main" val="2247223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7165976" y="0"/>
            <a:ext cx="3502025" cy="681038"/>
          </a:xfrm>
        </p:spPr>
        <p:txBody>
          <a:bodyPr/>
          <a:lstStyle/>
          <a:p>
            <a:pPr eaLnBrk="1" hangingPunct="1"/>
            <a:r>
              <a:rPr lang="en-US" altLang="en-US" sz="1800">
                <a:ea typeface="ＭＳ Ｐゴシック" panose="020B0600070205080204" pitchFamily="34" charset="-128"/>
              </a:rPr>
              <a:t>Example: Routines</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813" y="681038"/>
            <a:ext cx="796925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994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2398713" y="742950"/>
            <a:ext cx="1871662" cy="376238"/>
          </a:xfrm>
          <a:prstGeom prst="rect">
            <a:avLst/>
          </a:prstGeom>
          <a:noFill/>
          <a:ln w="9525">
            <a:solidFill>
              <a:srgbClr val="D9351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Targeted routine</a:t>
            </a:r>
          </a:p>
        </p:txBody>
      </p:sp>
      <p:sp>
        <p:nvSpPr>
          <p:cNvPr id="34819" name="Text Box 6"/>
          <p:cNvSpPr txBox="1">
            <a:spLocks noChangeArrowheads="1"/>
          </p:cNvSpPr>
          <p:nvPr/>
        </p:nvSpPr>
        <p:spPr bwMode="auto">
          <a:xfrm>
            <a:off x="6551613" y="5229225"/>
            <a:ext cx="2595562" cy="376238"/>
          </a:xfrm>
          <a:prstGeom prst="rect">
            <a:avLst/>
          </a:prstGeom>
          <a:noFill/>
          <a:ln w="9525">
            <a:solidFill>
              <a:srgbClr val="D9351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Problem behavior detail</a:t>
            </a: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4" y="1581151"/>
            <a:ext cx="810418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Line 5"/>
          <p:cNvSpPr>
            <a:spLocks noChangeShapeType="1"/>
          </p:cNvSpPr>
          <p:nvPr/>
        </p:nvSpPr>
        <p:spPr bwMode="auto">
          <a:xfrm>
            <a:off x="3330575" y="1119188"/>
            <a:ext cx="0" cy="461962"/>
          </a:xfrm>
          <a:prstGeom prst="line">
            <a:avLst/>
          </a:prstGeom>
          <a:noFill/>
          <a:ln w="76200">
            <a:pattFill prst="ltDnDiag">
              <a:fgClr>
                <a:srgbClr val="D9351A"/>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2" name="Line 6"/>
          <p:cNvSpPr>
            <a:spLocks noChangeShapeType="1"/>
          </p:cNvSpPr>
          <p:nvPr/>
        </p:nvSpPr>
        <p:spPr bwMode="auto">
          <a:xfrm flipV="1">
            <a:off x="7664450" y="4511675"/>
            <a:ext cx="0" cy="717550"/>
          </a:xfrm>
          <a:prstGeom prst="line">
            <a:avLst/>
          </a:prstGeom>
          <a:noFill/>
          <a:ln w="76200">
            <a:pattFill prst="ltDnDiag">
              <a:fgClr>
                <a:srgbClr val="D9351A"/>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3" name="Rectangle 7"/>
          <p:cNvSpPr>
            <a:spLocks noGrp="1"/>
          </p:cNvSpPr>
          <p:nvPr>
            <p:ph type="title" idx="4294967295"/>
          </p:nvPr>
        </p:nvSpPr>
        <p:spPr>
          <a:xfrm>
            <a:off x="6734176" y="39688"/>
            <a:ext cx="3933825" cy="468312"/>
          </a:xfrm>
        </p:spPr>
        <p:txBody>
          <a:bodyPr/>
          <a:lstStyle/>
          <a:p>
            <a:pPr eaLnBrk="1" hangingPunct="1"/>
            <a:r>
              <a:rPr lang="en-US" altLang="en-US" sz="1800">
                <a:ea typeface="ＭＳ Ｐゴシック" panose="020B0600070205080204" pitchFamily="34" charset="-128"/>
              </a:rPr>
              <a:t>Description of Problem Behavior</a:t>
            </a:r>
          </a:p>
        </p:txBody>
      </p:sp>
    </p:spTree>
    <p:extLst>
      <p:ext uri="{BB962C8B-B14F-4D97-AF65-F5344CB8AC3E}">
        <p14:creationId xmlns:p14="http://schemas.microsoft.com/office/powerpoint/2010/main" val="338603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6251576" y="74613"/>
            <a:ext cx="4416425" cy="398462"/>
          </a:xfrm>
        </p:spPr>
        <p:txBody>
          <a:bodyPr/>
          <a:lstStyle/>
          <a:p>
            <a:pPr eaLnBrk="1" hangingPunct="1"/>
            <a:r>
              <a:rPr lang="en-US" altLang="en-US" sz="1800">
                <a:latin typeface="Arial" panose="020B0604020202020204" pitchFamily="34" charset="0"/>
                <a:ea typeface="ＭＳ Ｐゴシック" panose="020B0600070205080204" pitchFamily="34" charset="-128"/>
              </a:rPr>
              <a:t>Example: Problem Behavior Description</a:t>
            </a: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63639"/>
            <a:ext cx="9144000"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99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a:t>
            </a:r>
          </a:p>
        </p:txBody>
      </p:sp>
      <p:sp>
        <p:nvSpPr>
          <p:cNvPr id="3" name="Content Placeholder 2"/>
          <p:cNvSpPr>
            <a:spLocks noGrp="1"/>
          </p:cNvSpPr>
          <p:nvPr>
            <p:ph idx="1"/>
          </p:nvPr>
        </p:nvSpPr>
        <p:spPr>
          <a:xfrm>
            <a:off x="1371600" y="1498600"/>
            <a:ext cx="9601200" cy="3581400"/>
          </a:xfrm>
        </p:spPr>
        <p:txBody>
          <a:bodyPr>
            <a:normAutofit lnSpcReduction="10000"/>
          </a:bodyPr>
          <a:lstStyle/>
          <a:p>
            <a:pPr marL="0" indent="0">
              <a:buNone/>
            </a:pPr>
            <a:endParaRPr lang="en-US" sz="2800" dirty="0"/>
          </a:p>
          <a:p>
            <a:r>
              <a:rPr lang="en-US" sz="2800" dirty="0"/>
              <a:t>How often should we collect data?</a:t>
            </a:r>
          </a:p>
          <a:p>
            <a:pPr lvl="1"/>
            <a:r>
              <a:rPr lang="en-US" sz="2800" i="0" dirty="0"/>
              <a:t>When implementing a new program or teaching a new skill, data should be collected every day or every teaching session over 6 data points, or 2 weeks.</a:t>
            </a:r>
          </a:p>
          <a:p>
            <a:pPr lvl="1"/>
            <a:r>
              <a:rPr lang="en-US" sz="2800" i="0" dirty="0"/>
              <a:t>Once progress is seen, data collection twice a week is sufficient.</a:t>
            </a:r>
          </a:p>
          <a:p>
            <a:pPr lvl="1"/>
            <a:r>
              <a:rPr lang="en-US" sz="2800" i="0" dirty="0"/>
              <a:t>Most common frequency is once per week.</a:t>
            </a:r>
          </a:p>
        </p:txBody>
      </p:sp>
    </p:spTree>
    <p:extLst>
      <p:ext uri="{BB962C8B-B14F-4D97-AF65-F5344CB8AC3E}">
        <p14:creationId xmlns:p14="http://schemas.microsoft.com/office/powerpoint/2010/main" val="365968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2C0D0-034B-4307-114E-272457D3CACD}"/>
              </a:ext>
            </a:extLst>
          </p:cNvPr>
          <p:cNvSpPr>
            <a:spLocks noGrp="1"/>
          </p:cNvSpPr>
          <p:nvPr>
            <p:ph type="title"/>
          </p:nvPr>
        </p:nvSpPr>
        <p:spPr>
          <a:xfrm>
            <a:off x="5100824" y="685800"/>
            <a:ext cx="6176776" cy="1485900"/>
          </a:xfrm>
        </p:spPr>
        <p:txBody>
          <a:bodyPr>
            <a:normAutofit/>
          </a:bodyPr>
          <a:lstStyle/>
          <a:p>
            <a:r>
              <a:rPr lang="en-US" dirty="0"/>
              <a:t>A Little History</a:t>
            </a:r>
          </a:p>
        </p:txBody>
      </p:sp>
      <p:pic>
        <p:nvPicPr>
          <p:cNvPr id="5" name="Picture 4" descr="A closeup photo of an open book">
            <a:extLst>
              <a:ext uri="{FF2B5EF4-FFF2-40B4-BE49-F238E27FC236}">
                <a16:creationId xmlns:a16="http://schemas.microsoft.com/office/drawing/2014/main" id="{6DD6F947-A5C9-1D23-73D3-A6B09B32BC8B}"/>
              </a:ext>
            </a:extLst>
          </p:cNvPr>
          <p:cNvPicPr>
            <a:picLocks noChangeAspect="1"/>
          </p:cNvPicPr>
          <p:nvPr/>
        </p:nvPicPr>
        <p:blipFill rotWithShape="1">
          <a:blip r:embed="rId2"/>
          <a:srcRect l="31426" r="26324" b="-1"/>
          <a:stretch/>
        </p:blipFill>
        <p:spPr>
          <a:xfrm>
            <a:off x="-1" y="10"/>
            <a:ext cx="4373546" cy="6857990"/>
          </a:xfrm>
          <a:prstGeom prst="rect">
            <a:avLst/>
          </a:prstGeom>
        </p:spPr>
      </p:pic>
      <p:sp>
        <p:nvSpPr>
          <p:cNvPr id="18" name="Rectangle 17">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CD94902-BF6C-315C-37F7-549FCF5107B7}"/>
              </a:ext>
            </a:extLst>
          </p:cNvPr>
          <p:cNvSpPr>
            <a:spLocks noGrp="1"/>
          </p:cNvSpPr>
          <p:nvPr>
            <p:ph idx="1"/>
          </p:nvPr>
        </p:nvSpPr>
        <p:spPr>
          <a:xfrm>
            <a:off x="5100824" y="1486088"/>
            <a:ext cx="6176776" cy="3581400"/>
          </a:xfrm>
        </p:spPr>
        <p:txBody>
          <a:bodyPr>
            <a:noAutofit/>
          </a:bodyPr>
          <a:lstStyle/>
          <a:p>
            <a:r>
              <a:rPr lang="en-US" sz="2800" b="1" dirty="0"/>
              <a:t>B.F. Skinner (1904-1990) </a:t>
            </a:r>
          </a:p>
          <a:p>
            <a:r>
              <a:rPr lang="en-US" sz="2800" dirty="0"/>
              <a:t>Focus is on observable and measurable aspects of human behavior.</a:t>
            </a:r>
          </a:p>
          <a:p>
            <a:pPr lvl="1"/>
            <a:r>
              <a:rPr lang="en-US" sz="2800" i="0" dirty="0"/>
              <a:t>Stimulus-response associations</a:t>
            </a:r>
          </a:p>
          <a:p>
            <a:pPr lvl="1"/>
            <a:r>
              <a:rPr lang="en-US" sz="2800" i="0" dirty="0"/>
              <a:t>Rewards and punishments</a:t>
            </a:r>
          </a:p>
          <a:p>
            <a:r>
              <a:rPr lang="en-US" sz="2800" dirty="0"/>
              <a:t>Beliefs</a:t>
            </a:r>
          </a:p>
          <a:p>
            <a:pPr lvl="1"/>
            <a:r>
              <a:rPr lang="en-US" sz="2800" i="0" dirty="0"/>
              <a:t>Human behavior is predictable</a:t>
            </a:r>
          </a:p>
          <a:p>
            <a:pPr lvl="1"/>
            <a:r>
              <a:rPr lang="en-US" sz="2800" i="0" dirty="0"/>
              <a:t>All behavior is learned</a:t>
            </a:r>
          </a:p>
          <a:p>
            <a:pPr lvl="1"/>
            <a:r>
              <a:rPr lang="en-US" sz="2800" i="0" dirty="0"/>
              <a:t>Behavior can be unlearned, and replaced by new behaviors</a:t>
            </a:r>
          </a:p>
        </p:txBody>
      </p:sp>
    </p:spTree>
    <p:extLst>
      <p:ext uri="{BB962C8B-B14F-4D97-AF65-F5344CB8AC3E}">
        <p14:creationId xmlns:p14="http://schemas.microsoft.com/office/powerpoint/2010/main" val="2910395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a:t>
            </a:r>
          </a:p>
        </p:txBody>
      </p:sp>
      <p:sp>
        <p:nvSpPr>
          <p:cNvPr id="3" name="Content Placeholder 2"/>
          <p:cNvSpPr>
            <a:spLocks noGrp="1"/>
          </p:cNvSpPr>
          <p:nvPr>
            <p:ph idx="1"/>
          </p:nvPr>
        </p:nvSpPr>
        <p:spPr/>
        <p:txBody>
          <a:bodyPr>
            <a:normAutofit/>
          </a:bodyPr>
          <a:lstStyle/>
          <a:p>
            <a:pPr marL="0" indent="0">
              <a:buNone/>
            </a:pPr>
            <a:endParaRPr lang="en-US" sz="2800" dirty="0"/>
          </a:p>
          <a:p>
            <a:r>
              <a:rPr lang="en-US" sz="2800" dirty="0"/>
              <a:t>Event Recording</a:t>
            </a:r>
          </a:p>
          <a:p>
            <a:r>
              <a:rPr lang="en-US" sz="2800" dirty="0"/>
              <a:t>Interval Recording</a:t>
            </a:r>
          </a:p>
          <a:p>
            <a:r>
              <a:rPr lang="en-US" sz="2800" dirty="0"/>
              <a:t>Time Sampling</a:t>
            </a:r>
          </a:p>
          <a:p>
            <a:r>
              <a:rPr lang="en-US" sz="2800" dirty="0"/>
              <a:t>Duration Recording</a:t>
            </a:r>
          </a:p>
          <a:p>
            <a:r>
              <a:rPr lang="en-US" sz="2800" dirty="0"/>
              <a:t>Latency Recording</a:t>
            </a:r>
          </a:p>
        </p:txBody>
      </p:sp>
      <p:pic>
        <p:nvPicPr>
          <p:cNvPr id="5" name="Picture 4"/>
          <p:cNvPicPr>
            <a:picLocks noChangeAspect="1"/>
          </p:cNvPicPr>
          <p:nvPr/>
        </p:nvPicPr>
        <p:blipFill>
          <a:blip r:embed="rId2"/>
          <a:stretch>
            <a:fillRect/>
          </a:stretch>
        </p:blipFill>
        <p:spPr>
          <a:xfrm>
            <a:off x="6010183" y="1332386"/>
            <a:ext cx="4814909" cy="3204103"/>
          </a:xfrm>
          <a:prstGeom prst="rect">
            <a:avLst/>
          </a:prstGeom>
        </p:spPr>
      </p:pic>
    </p:spTree>
    <p:extLst>
      <p:ext uri="{BB962C8B-B14F-4D97-AF65-F5344CB8AC3E}">
        <p14:creationId xmlns:p14="http://schemas.microsoft.com/office/powerpoint/2010/main" val="2566376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Data Collection Systems</a:t>
            </a:r>
          </a:p>
        </p:txBody>
      </p:sp>
      <p:sp>
        <p:nvSpPr>
          <p:cNvPr id="3" name="Content Placeholder 2"/>
          <p:cNvSpPr>
            <a:spLocks noGrp="1"/>
          </p:cNvSpPr>
          <p:nvPr>
            <p:ph idx="1"/>
          </p:nvPr>
        </p:nvSpPr>
        <p:spPr>
          <a:xfrm>
            <a:off x="1371600" y="1710267"/>
            <a:ext cx="9601200" cy="3581400"/>
          </a:xfrm>
        </p:spPr>
        <p:txBody>
          <a:bodyPr>
            <a:noAutofit/>
          </a:bodyPr>
          <a:lstStyle/>
          <a:p>
            <a:r>
              <a:rPr lang="en-US" sz="2800" dirty="0"/>
              <a:t>Is the target behavior numerical or temporal?</a:t>
            </a:r>
          </a:p>
          <a:p>
            <a:r>
              <a:rPr lang="en-US" sz="2800" dirty="0"/>
              <a:t>If it is numerical…</a:t>
            </a:r>
          </a:p>
          <a:p>
            <a:pPr lvl="1"/>
            <a:r>
              <a:rPr lang="en-US" sz="2800" i="0" dirty="0"/>
              <a:t>Is it discrete or continuous?</a:t>
            </a:r>
          </a:p>
          <a:p>
            <a:pPr lvl="1"/>
            <a:r>
              <a:rPr lang="en-US" sz="2800" i="0" dirty="0"/>
              <a:t>Is it expected to occur at high, moderate, or low frequency?</a:t>
            </a:r>
          </a:p>
          <a:p>
            <a:pPr lvl="1"/>
            <a:r>
              <a:rPr lang="en-US" sz="2800" i="0" dirty="0"/>
              <a:t>Can teacher collect or third party?</a:t>
            </a:r>
          </a:p>
          <a:p>
            <a:r>
              <a:rPr lang="en-US" sz="2800" dirty="0"/>
              <a:t>If it is temporal…</a:t>
            </a:r>
          </a:p>
          <a:p>
            <a:pPr lvl="1"/>
            <a:r>
              <a:rPr lang="en-US" sz="2800" i="0" dirty="0"/>
              <a:t>Time before initiation of response or time elapsed during performance of the response</a:t>
            </a:r>
          </a:p>
        </p:txBody>
      </p:sp>
    </p:spTree>
    <p:extLst>
      <p:ext uri="{BB962C8B-B14F-4D97-AF65-F5344CB8AC3E}">
        <p14:creationId xmlns:p14="http://schemas.microsoft.com/office/powerpoint/2010/main" val="1755576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a:t>
            </a:r>
          </a:p>
        </p:txBody>
      </p:sp>
      <p:sp>
        <p:nvSpPr>
          <p:cNvPr id="3" name="Content Placeholder 2"/>
          <p:cNvSpPr>
            <a:spLocks noGrp="1"/>
          </p:cNvSpPr>
          <p:nvPr>
            <p:ph idx="1"/>
          </p:nvPr>
        </p:nvSpPr>
        <p:spPr/>
        <p:txBody>
          <a:bodyPr>
            <a:normAutofit/>
          </a:bodyPr>
          <a:lstStyle/>
          <a:p>
            <a:r>
              <a:rPr lang="en-US" sz="2800" dirty="0"/>
              <a:t>Data analysis should occur daily and weekly.</a:t>
            </a:r>
          </a:p>
          <a:p>
            <a:r>
              <a:rPr lang="en-US" sz="2800" dirty="0"/>
              <a:t>A review of the day’s data should include confirmation of target behavior, validity of operational definition, occurrences of new inappropriate behaviors, consistent patterns/relationships with antecedents or consequences, emerging functions.</a:t>
            </a:r>
          </a:p>
        </p:txBody>
      </p:sp>
    </p:spTree>
    <p:extLst>
      <p:ext uri="{BB962C8B-B14F-4D97-AF65-F5344CB8AC3E}">
        <p14:creationId xmlns:p14="http://schemas.microsoft.com/office/powerpoint/2010/main" val="3970169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9400" name="Rectangle 59399">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4" name="Rectangle 2"/>
          <p:cNvSpPr>
            <a:spLocks noGrp="1" noChangeArrowheads="1"/>
          </p:cNvSpPr>
          <p:nvPr>
            <p:ph type="title"/>
          </p:nvPr>
        </p:nvSpPr>
        <p:spPr>
          <a:xfrm>
            <a:off x="3363864" y="685800"/>
            <a:ext cx="7705164" cy="1485900"/>
          </a:xfrm>
        </p:spPr>
        <p:txBody>
          <a:bodyPr>
            <a:normAutofit/>
          </a:bodyPr>
          <a:lstStyle/>
          <a:p>
            <a:r>
              <a:rPr lang="en-US" altLang="en-US" b="1"/>
              <a:t>Direct Observation</a:t>
            </a:r>
          </a:p>
        </p:txBody>
      </p:sp>
      <p:sp>
        <p:nvSpPr>
          <p:cNvPr id="59402" name="Rectangle 59401">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04" name="Rectangle 59403">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95" name="Rectangle 3"/>
          <p:cNvSpPr>
            <a:spLocks noGrp="1" noChangeArrowheads="1"/>
          </p:cNvSpPr>
          <p:nvPr>
            <p:ph type="body" idx="1"/>
          </p:nvPr>
        </p:nvSpPr>
        <p:spPr>
          <a:xfrm>
            <a:off x="3446991" y="1638300"/>
            <a:ext cx="7705164" cy="3581400"/>
          </a:xfrm>
        </p:spPr>
        <p:txBody>
          <a:bodyPr>
            <a:noAutofit/>
          </a:bodyPr>
          <a:lstStyle/>
          <a:p>
            <a:r>
              <a:rPr lang="en-US" altLang="en-US" sz="2800" dirty="0"/>
              <a:t>Direct observation is often done to validate information obtained through interviews.</a:t>
            </a:r>
          </a:p>
          <a:p>
            <a:pPr marL="0" indent="0">
              <a:buNone/>
            </a:pPr>
            <a:endParaRPr lang="en-US" altLang="en-US" sz="2800" dirty="0"/>
          </a:p>
          <a:p>
            <a:r>
              <a:rPr lang="en-US" altLang="en-US" sz="2800" dirty="0"/>
              <a:t>The student is observed in the context/routine where the problem behavior is most likely to occur.</a:t>
            </a:r>
          </a:p>
          <a:p>
            <a:pPr marL="0" indent="0">
              <a:buNone/>
            </a:pPr>
            <a:endParaRPr lang="en-US" altLang="en-US" sz="2800" dirty="0"/>
          </a:p>
          <a:p>
            <a:r>
              <a:rPr lang="en-US" altLang="en-US" sz="2800" dirty="0"/>
              <a:t>Direct observation focuses on identifying the specific antecedents and consequences that appear to control the problem behavior.</a:t>
            </a:r>
          </a:p>
        </p:txBody>
      </p:sp>
    </p:spTree>
    <p:extLst>
      <p:ext uri="{BB962C8B-B14F-4D97-AF65-F5344CB8AC3E}">
        <p14:creationId xmlns:p14="http://schemas.microsoft.com/office/powerpoint/2010/main" val="2166058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5625" y="368301"/>
            <a:ext cx="8534400" cy="758825"/>
          </a:xfrm>
        </p:spPr>
        <p:txBody>
          <a:bodyPr>
            <a:noAutofit/>
          </a:bodyPr>
          <a:lstStyle/>
          <a:p>
            <a:pPr eaLnBrk="1" hangingPunct="1"/>
            <a:r>
              <a:rPr lang="en-US" altLang="en-US">
                <a:ea typeface="ＭＳ Ｐゴシック" panose="020B0600070205080204" pitchFamily="34" charset="-128"/>
              </a:rPr>
              <a:t>Conduct “ABC” Observation(s)</a:t>
            </a:r>
          </a:p>
        </p:txBody>
      </p:sp>
      <p:sp>
        <p:nvSpPr>
          <p:cNvPr id="193539" name="Content Placeholder 2"/>
          <p:cNvSpPr>
            <a:spLocks noGrp="1"/>
          </p:cNvSpPr>
          <p:nvPr>
            <p:ph sz="quarter" idx="4294967295"/>
          </p:nvPr>
        </p:nvSpPr>
        <p:spPr>
          <a:xfrm>
            <a:off x="1825625" y="1306514"/>
            <a:ext cx="8504238" cy="5114925"/>
          </a:xfrm>
        </p:spPr>
        <p:txBody>
          <a:bodyPr>
            <a:normAutofit/>
          </a:bodyPr>
          <a:lstStyle/>
          <a:p>
            <a:pPr marL="381000" indent="-381000">
              <a:lnSpc>
                <a:spcPct val="80000"/>
              </a:lnSpc>
              <a:buNone/>
            </a:pPr>
            <a:endParaRPr lang="en-US" altLang="en-US" dirty="0">
              <a:solidFill>
                <a:srgbClr val="646B86"/>
              </a:solidFill>
              <a:ea typeface="ＭＳ Ｐゴシック" panose="020B0600070205080204" pitchFamily="34" charset="-128"/>
            </a:endParaRPr>
          </a:p>
          <a:p>
            <a:pPr marL="617538" lvl="1" indent="-342900">
              <a:lnSpc>
                <a:spcPct val="80000"/>
              </a:lnSpc>
            </a:pPr>
            <a:r>
              <a:rPr lang="en-US" altLang="en-US" sz="2800" dirty="0">
                <a:ea typeface="ＭＳ Ｐゴシック" panose="020B0600070205080204" pitchFamily="34" charset="-128"/>
              </a:rPr>
              <a:t>Observe student during setting/routine where problem behavior is most likely to occur</a:t>
            </a:r>
          </a:p>
          <a:p>
            <a:pPr marL="617538" lvl="1" indent="-342900">
              <a:lnSpc>
                <a:spcPct val="80000"/>
              </a:lnSpc>
            </a:pPr>
            <a:r>
              <a:rPr lang="en-US" altLang="en-US" sz="2800" dirty="0">
                <a:ea typeface="ＭＳ Ｐゴシック" panose="020B0600070205080204" pitchFamily="34" charset="-128"/>
              </a:rPr>
              <a:t>Focus on:</a:t>
            </a:r>
          </a:p>
          <a:p>
            <a:pPr lvl="2" eaLnBrk="1" hangingPunct="1">
              <a:lnSpc>
                <a:spcPct val="80000"/>
              </a:lnSpc>
            </a:pPr>
            <a:r>
              <a:rPr lang="en-US" altLang="en-US" sz="2800" b="1" u="sng" dirty="0">
                <a:ea typeface="ＭＳ Ｐゴシック" panose="020B0600070205080204" pitchFamily="34" charset="-128"/>
              </a:rPr>
              <a:t>A</a:t>
            </a:r>
            <a:r>
              <a:rPr lang="en-US" altLang="en-US" sz="2800" dirty="0">
                <a:ea typeface="ＭＳ Ｐゴシック" panose="020B0600070205080204" pitchFamily="34" charset="-128"/>
              </a:rPr>
              <a:t>ntecedents (what triggers problem behavior?)</a:t>
            </a:r>
          </a:p>
          <a:p>
            <a:pPr lvl="2" eaLnBrk="1" hangingPunct="1">
              <a:lnSpc>
                <a:spcPct val="80000"/>
              </a:lnSpc>
            </a:pPr>
            <a:r>
              <a:rPr lang="en-US" altLang="en-US" sz="2800" b="1" u="sng" dirty="0">
                <a:ea typeface="ＭＳ Ｐゴシック" panose="020B0600070205080204" pitchFamily="34" charset="-128"/>
              </a:rPr>
              <a:t>B</a:t>
            </a:r>
            <a:r>
              <a:rPr lang="en-US" altLang="en-US" sz="2800" dirty="0">
                <a:ea typeface="ＭＳ Ｐゴシック" panose="020B0600070205080204" pitchFamily="34" charset="-128"/>
              </a:rPr>
              <a:t>ehavior (what does the problem behavior look like? How often does it occur?)</a:t>
            </a:r>
          </a:p>
          <a:p>
            <a:pPr lvl="2" eaLnBrk="1" hangingPunct="1">
              <a:lnSpc>
                <a:spcPct val="80000"/>
              </a:lnSpc>
            </a:pPr>
            <a:r>
              <a:rPr lang="en-US" altLang="en-US" sz="2800" b="1" u="sng" dirty="0">
                <a:ea typeface="ＭＳ Ｐゴシック" panose="020B0600070205080204" pitchFamily="34" charset="-128"/>
              </a:rPr>
              <a:t>C</a:t>
            </a:r>
            <a:r>
              <a:rPr lang="en-US" altLang="en-US" sz="2800" dirty="0">
                <a:ea typeface="ＭＳ Ｐゴシック" panose="020B0600070205080204" pitchFamily="34" charset="-128"/>
              </a:rPr>
              <a:t>onsequences (what happens directly after problem behavior occurs? How do adults and other students respond?)</a:t>
            </a:r>
          </a:p>
          <a:p>
            <a:pPr marL="617538" lvl="1" indent="-342900">
              <a:lnSpc>
                <a:spcPct val="80000"/>
              </a:lnSpc>
            </a:pPr>
            <a:r>
              <a:rPr lang="en-US" altLang="en-US" sz="2800" dirty="0">
                <a:ea typeface="ＭＳ Ｐゴシック" panose="020B0600070205080204" pitchFamily="34" charset="-128"/>
              </a:rPr>
              <a:t>Observation forms:</a:t>
            </a:r>
          </a:p>
          <a:p>
            <a:pPr lvl="2" eaLnBrk="1" hangingPunct="1">
              <a:lnSpc>
                <a:spcPct val="80000"/>
              </a:lnSpc>
            </a:pPr>
            <a:r>
              <a:rPr lang="en-US" altLang="en-US" sz="2800" dirty="0">
                <a:ea typeface="ＭＳ Ｐゴシック" panose="020B0600070205080204" pitchFamily="34" charset="-128"/>
              </a:rPr>
              <a:t>Generic ABC observation forms</a:t>
            </a:r>
          </a:p>
          <a:p>
            <a:pPr marL="617538" lvl="1" indent="-342900">
              <a:lnSpc>
                <a:spcPct val="80000"/>
              </a:lnSpc>
              <a:buFont typeface="Arial" panose="020B0604020202020204" pitchFamily="34" charset="0"/>
              <a:buAutoNum type="arabicPeriod"/>
            </a:pPr>
            <a:endParaRPr lang="en-US" altLang="en-US" sz="2400" dirty="0">
              <a:ea typeface="ＭＳ Ｐゴシック" panose="020B0600070205080204" pitchFamily="34" charset="-128"/>
            </a:endParaRPr>
          </a:p>
          <a:p>
            <a:pPr marL="617538" lvl="1" indent="-342900">
              <a:lnSpc>
                <a:spcPct val="80000"/>
              </a:lnSpc>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884432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426" y="366714"/>
            <a:ext cx="8259763"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noGrp="1"/>
          </p:cNvSpPr>
          <p:nvPr>
            <p:ph type="title" idx="4294967295"/>
          </p:nvPr>
        </p:nvSpPr>
        <p:spPr>
          <a:xfrm>
            <a:off x="7197726" y="44450"/>
            <a:ext cx="3470275" cy="458788"/>
          </a:xfrm>
        </p:spPr>
        <p:txBody>
          <a:bodyPr/>
          <a:lstStyle/>
          <a:p>
            <a:pPr eaLnBrk="1" hangingPunct="1"/>
            <a:r>
              <a:rPr lang="en-US" altLang="en-US" sz="1800">
                <a:latin typeface="Arial" panose="020B0604020202020204" pitchFamily="34" charset="0"/>
                <a:ea typeface="ＭＳ Ｐゴシック" panose="020B0600070205080204" pitchFamily="34" charset="-128"/>
              </a:rPr>
              <a:t>Example: Antecedents</a:t>
            </a:r>
          </a:p>
        </p:txBody>
      </p:sp>
    </p:spTree>
    <p:extLst>
      <p:ext uri="{BB962C8B-B14F-4D97-AF65-F5344CB8AC3E}">
        <p14:creationId xmlns:p14="http://schemas.microsoft.com/office/powerpoint/2010/main" val="1651459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7"/>
          <p:cNvSpPr txBox="1">
            <a:spLocks noChangeArrowheads="1"/>
          </p:cNvSpPr>
          <p:nvPr/>
        </p:nvSpPr>
        <p:spPr bwMode="auto">
          <a:xfrm>
            <a:off x="8442325" y="15319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5059" name="Text Box 8"/>
          <p:cNvSpPr txBox="1">
            <a:spLocks noChangeArrowheads="1"/>
          </p:cNvSpPr>
          <p:nvPr/>
        </p:nvSpPr>
        <p:spPr bwMode="auto">
          <a:xfrm>
            <a:off x="8823325" y="906463"/>
            <a:ext cx="116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Guiding </a:t>
            </a:r>
          </a:p>
          <a:p>
            <a:pPr eaLnBrk="1" hangingPunct="1"/>
            <a:r>
              <a:rPr lang="en-US" altLang="en-US" sz="1800"/>
              <a:t>questions</a:t>
            </a:r>
          </a:p>
        </p:txBody>
      </p:sp>
      <p:sp>
        <p:nvSpPr>
          <p:cNvPr id="45060" name="Text Box 10"/>
          <p:cNvSpPr txBox="1">
            <a:spLocks noChangeArrowheads="1"/>
          </p:cNvSpPr>
          <p:nvPr/>
        </p:nvSpPr>
        <p:spPr bwMode="auto">
          <a:xfrm>
            <a:off x="8626475" y="2617788"/>
            <a:ext cx="16589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Consequence </a:t>
            </a:r>
          </a:p>
          <a:p>
            <a:pPr algn="ctr" eaLnBrk="1" hangingPunct="1"/>
            <a:r>
              <a:rPr lang="en-US" altLang="en-US" sz="1800"/>
              <a:t>category</a:t>
            </a:r>
          </a:p>
        </p:txBody>
      </p:sp>
      <p:sp>
        <p:nvSpPr>
          <p:cNvPr id="45061" name="Text Box 12"/>
          <p:cNvSpPr txBox="1">
            <a:spLocks noChangeArrowheads="1"/>
          </p:cNvSpPr>
          <p:nvPr/>
        </p:nvSpPr>
        <p:spPr bwMode="auto">
          <a:xfrm>
            <a:off x="8399464" y="4060826"/>
            <a:ext cx="2217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Follow-up questions</a:t>
            </a:r>
          </a:p>
        </p:txBody>
      </p:sp>
      <p:pic>
        <p:nvPicPr>
          <p:cNvPr id="450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22" y="694267"/>
            <a:ext cx="7281216" cy="640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AutoShape 4"/>
          <p:cNvSpPr>
            <a:spLocks noChangeArrowheads="1"/>
          </p:cNvSpPr>
          <p:nvPr/>
        </p:nvSpPr>
        <p:spPr bwMode="auto">
          <a:xfrm>
            <a:off x="7475538" y="1074738"/>
            <a:ext cx="1173162" cy="304800"/>
          </a:xfrm>
          <a:prstGeom prst="leftArrow">
            <a:avLst>
              <a:gd name="adj1" fmla="val 50000"/>
              <a:gd name="adj2" fmla="val 96224"/>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5064" name="AutoShape 5"/>
          <p:cNvSpPr>
            <a:spLocks noChangeArrowheads="1"/>
          </p:cNvSpPr>
          <p:nvPr/>
        </p:nvSpPr>
        <p:spPr bwMode="auto">
          <a:xfrm>
            <a:off x="7269163" y="2765425"/>
            <a:ext cx="1173162" cy="304800"/>
          </a:xfrm>
          <a:prstGeom prst="leftArrow">
            <a:avLst>
              <a:gd name="adj1" fmla="val 50000"/>
              <a:gd name="adj2" fmla="val 96224"/>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5065" name="AutoShape 6"/>
          <p:cNvSpPr>
            <a:spLocks noChangeArrowheads="1"/>
          </p:cNvSpPr>
          <p:nvPr/>
        </p:nvSpPr>
        <p:spPr bwMode="auto">
          <a:xfrm>
            <a:off x="7226301" y="4060825"/>
            <a:ext cx="1173163" cy="304800"/>
          </a:xfrm>
          <a:prstGeom prst="leftArrow">
            <a:avLst>
              <a:gd name="adj1" fmla="val 50000"/>
              <a:gd name="adj2" fmla="val 96224"/>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Tree>
    <p:extLst>
      <p:ext uri="{BB962C8B-B14F-4D97-AF65-F5344CB8AC3E}">
        <p14:creationId xmlns:p14="http://schemas.microsoft.com/office/powerpoint/2010/main" val="1095501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5556250" y="31750"/>
            <a:ext cx="5111750" cy="484188"/>
          </a:xfrm>
        </p:spPr>
        <p:txBody>
          <a:bodyPr/>
          <a:lstStyle/>
          <a:p>
            <a:pPr eaLnBrk="1" hangingPunct="1"/>
            <a:r>
              <a:rPr lang="en-US" altLang="en-US" sz="1800">
                <a:latin typeface="Arial" panose="020B0604020202020204" pitchFamily="34" charset="0"/>
                <a:ea typeface="ＭＳ Ｐゴシック" panose="020B0600070205080204" pitchFamily="34" charset="-128"/>
              </a:rPr>
              <a:t>Example: Consequences</a:t>
            </a:r>
            <a:endParaRPr lang="en-US" altLang="en-US">
              <a:ea typeface="ＭＳ Ｐゴシック" panose="020B0600070205080204" pitchFamily="34" charset="-128"/>
            </a:endParaRP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5027"/>
            <a:ext cx="9000066" cy="667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26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5625" y="368301"/>
            <a:ext cx="8534400" cy="758825"/>
          </a:xfrm>
        </p:spPr>
        <p:txBody>
          <a:bodyPr>
            <a:noAutofit/>
          </a:bodyPr>
          <a:lstStyle/>
          <a:p>
            <a:pPr eaLnBrk="1" hangingPunct="1"/>
            <a:r>
              <a:rPr lang="en-US" altLang="en-US" dirty="0">
                <a:ea typeface="ＭＳ Ｐゴシック" panose="020B0600070205080204" pitchFamily="34" charset="-128"/>
              </a:rPr>
              <a:t>Critical Features</a:t>
            </a:r>
          </a:p>
        </p:txBody>
      </p:sp>
      <p:sp>
        <p:nvSpPr>
          <p:cNvPr id="187395" name="Content Placeholder 2"/>
          <p:cNvSpPr>
            <a:spLocks noGrp="1"/>
          </p:cNvSpPr>
          <p:nvPr>
            <p:ph sz="quarter" idx="4294967295"/>
          </p:nvPr>
        </p:nvSpPr>
        <p:spPr>
          <a:xfrm>
            <a:off x="1825625" y="1127126"/>
            <a:ext cx="8504238" cy="5114925"/>
          </a:xfrm>
        </p:spPr>
        <p:txBody>
          <a:bodyPr>
            <a:normAutofit/>
          </a:bodyPr>
          <a:lstStyle/>
          <a:p>
            <a:pPr marL="514350" indent="-514350">
              <a:lnSpc>
                <a:spcPct val="80000"/>
              </a:lnSpc>
              <a:buFont typeface="+mj-lt"/>
              <a:buAutoNum type="arabicPeriod"/>
            </a:pPr>
            <a:r>
              <a:rPr lang="en-US" altLang="en-US" sz="3000" b="1" dirty="0">
                <a:ea typeface="ＭＳ Ｐゴシック" panose="020B0600070205080204" pitchFamily="34" charset="-128"/>
              </a:rPr>
              <a:t>Clear</a:t>
            </a:r>
            <a:r>
              <a:rPr lang="en-US" altLang="en-US" sz="3000" dirty="0">
                <a:ea typeface="ＭＳ Ｐゴシック" panose="020B0600070205080204" pitchFamily="34" charset="-128"/>
              </a:rPr>
              <a:t> and </a:t>
            </a:r>
            <a:r>
              <a:rPr lang="en-US" altLang="en-US" sz="3000" b="1" dirty="0">
                <a:ea typeface="ＭＳ Ｐゴシック" panose="020B0600070205080204" pitchFamily="34" charset="-128"/>
              </a:rPr>
              <a:t>measurable </a:t>
            </a:r>
            <a:r>
              <a:rPr lang="en-US" altLang="en-US" sz="3000" dirty="0">
                <a:ea typeface="ＭＳ Ｐゴシック" panose="020B0600070205080204" pitchFamily="34" charset="-128"/>
              </a:rPr>
              <a:t>definition of target (problem) behaviors</a:t>
            </a:r>
          </a:p>
          <a:p>
            <a:pPr marL="514350" indent="-514350">
              <a:lnSpc>
                <a:spcPct val="80000"/>
              </a:lnSpc>
              <a:buFont typeface="+mj-lt"/>
              <a:buAutoNum type="arabicPeriod"/>
            </a:pPr>
            <a:r>
              <a:rPr lang="en-US" altLang="en-US" sz="2800" dirty="0">
                <a:ea typeface="ＭＳ Ｐゴシック" panose="020B0600070205080204" pitchFamily="34" charset="-128"/>
              </a:rPr>
              <a:t>Antecedent events (</a:t>
            </a:r>
            <a:r>
              <a:rPr lang="en-US" altLang="en-US" sz="2800" b="1" dirty="0">
                <a:ea typeface="ＭＳ Ｐゴシック" panose="020B0600070205080204" pitchFamily="34" charset="-128"/>
              </a:rPr>
              <a:t>triggers</a:t>
            </a:r>
            <a:r>
              <a:rPr lang="en-US" altLang="en-US" sz="2800" dirty="0">
                <a:ea typeface="ＭＳ Ｐゴシック" panose="020B0600070205080204" pitchFamily="34" charset="-128"/>
              </a:rPr>
              <a:t>) that predict when the problem behavior is most likely to occur</a:t>
            </a:r>
          </a:p>
          <a:p>
            <a:pPr marL="514350" indent="-514350">
              <a:lnSpc>
                <a:spcPct val="80000"/>
              </a:lnSpc>
              <a:buFont typeface="+mj-lt"/>
              <a:buAutoNum type="arabicPeriod"/>
            </a:pPr>
            <a:r>
              <a:rPr lang="en-US" altLang="en-US" sz="2800" dirty="0">
                <a:ea typeface="ＭＳ Ｐゴシック" panose="020B0600070205080204" pitchFamily="34" charset="-128"/>
              </a:rPr>
              <a:t>What is the consequence that contributes most to maintaining the problem behavior in that routine (i.e., the </a:t>
            </a:r>
            <a:r>
              <a:rPr lang="en-US" altLang="en-US" sz="2800" b="1" dirty="0">
                <a:ea typeface="ＭＳ Ｐゴシック" panose="020B0600070205080204" pitchFamily="34" charset="-128"/>
              </a:rPr>
              <a:t>function</a:t>
            </a:r>
            <a:r>
              <a:rPr lang="en-US" altLang="en-US" sz="2800" dirty="0">
                <a:ea typeface="ＭＳ Ｐゴシック" panose="020B0600070205080204" pitchFamily="34" charset="-128"/>
              </a:rPr>
              <a:t> of the behavior)</a:t>
            </a:r>
          </a:p>
          <a:p>
            <a:pPr marL="514350" indent="-514350">
              <a:lnSpc>
                <a:spcPct val="80000"/>
              </a:lnSpc>
              <a:buFont typeface="+mj-lt"/>
              <a:buAutoNum type="arabicPeriod"/>
            </a:pPr>
            <a:r>
              <a:rPr lang="en-US" altLang="en-US" sz="2800" dirty="0">
                <a:ea typeface="ＭＳ Ｐゴシック" panose="020B0600070205080204" pitchFamily="34" charset="-128"/>
              </a:rPr>
              <a:t>Summary statement of findings</a:t>
            </a:r>
          </a:p>
          <a:p>
            <a:pPr marL="514350" indent="-514350">
              <a:lnSpc>
                <a:spcPct val="80000"/>
              </a:lnSpc>
              <a:buFont typeface="+mj-lt"/>
              <a:buAutoNum type="arabicPeriod"/>
            </a:pPr>
            <a:r>
              <a:rPr lang="en-US" altLang="en-US" sz="2800" b="1" u="sng" dirty="0">
                <a:ea typeface="ＭＳ Ｐゴシック" panose="020B0600070205080204" pitchFamily="34" charset="-128"/>
              </a:rPr>
              <a:t>Behavior support plan developed based on summary statement (FBA findings)</a:t>
            </a:r>
            <a:endParaRPr lang="en-US" altLang="en-US" sz="2400" dirty="0">
              <a:ea typeface="ＭＳ Ｐゴシック" panose="020B0600070205080204" pitchFamily="34" charset="-128"/>
            </a:endParaRPr>
          </a:p>
          <a:p>
            <a:pPr marL="617538" lvl="1" indent="-342900">
              <a:lnSpc>
                <a:spcPct val="80000"/>
              </a:lnSpc>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979464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5625" y="368301"/>
            <a:ext cx="8534400" cy="758825"/>
          </a:xfrm>
        </p:spPr>
        <p:txBody>
          <a:bodyPr>
            <a:noAutofit/>
          </a:bodyPr>
          <a:lstStyle/>
          <a:p>
            <a:pPr eaLnBrk="1" hangingPunct="1"/>
            <a:r>
              <a:rPr lang="en-US" altLang="en-US">
                <a:ea typeface="ＭＳ Ｐゴシック" panose="020B0600070205080204" pitchFamily="34" charset="-128"/>
              </a:rPr>
              <a:t>Target Behavior</a:t>
            </a:r>
            <a:endParaRPr lang="en-US" altLang="en-US" dirty="0">
              <a:ea typeface="ＭＳ Ｐゴシック" panose="020B0600070205080204" pitchFamily="34" charset="-128"/>
            </a:endParaRPr>
          </a:p>
        </p:txBody>
      </p:sp>
      <p:graphicFrame>
        <p:nvGraphicFramePr>
          <p:cNvPr id="199685" name="Content Placeholder 2">
            <a:extLst>
              <a:ext uri="{FF2B5EF4-FFF2-40B4-BE49-F238E27FC236}">
                <a16:creationId xmlns:a16="http://schemas.microsoft.com/office/drawing/2014/main" id="{B3C03243-6987-2FC1-E1B4-8595AA2779E7}"/>
              </a:ext>
            </a:extLst>
          </p:cNvPr>
          <p:cNvGraphicFramePr>
            <a:graphicFrameLocks noGrp="1"/>
          </p:cNvGraphicFramePr>
          <p:nvPr>
            <p:ph sz="quarter" idx="4294967295"/>
          </p:nvPr>
        </p:nvGraphicFramePr>
        <p:xfrm>
          <a:off x="1825625" y="1527176"/>
          <a:ext cx="8504238"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647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975F-1240-79F9-FC1C-313F913B8702}"/>
              </a:ext>
            </a:extLst>
          </p:cNvPr>
          <p:cNvSpPr>
            <a:spLocks noGrp="1"/>
          </p:cNvSpPr>
          <p:nvPr>
            <p:ph type="title"/>
          </p:nvPr>
        </p:nvSpPr>
        <p:spPr/>
        <p:txBody>
          <a:bodyPr/>
          <a:lstStyle/>
          <a:p>
            <a:r>
              <a:rPr lang="en-US" dirty="0"/>
              <a:t>Behaviorism</a:t>
            </a:r>
          </a:p>
        </p:txBody>
      </p:sp>
      <p:sp>
        <p:nvSpPr>
          <p:cNvPr id="3" name="Content Placeholder 2">
            <a:extLst>
              <a:ext uri="{FF2B5EF4-FFF2-40B4-BE49-F238E27FC236}">
                <a16:creationId xmlns:a16="http://schemas.microsoft.com/office/drawing/2014/main" id="{01C2A202-5F88-CBFC-4C84-999AEF2C80C8}"/>
              </a:ext>
            </a:extLst>
          </p:cNvPr>
          <p:cNvSpPr>
            <a:spLocks noGrp="1"/>
          </p:cNvSpPr>
          <p:nvPr>
            <p:ph idx="1"/>
          </p:nvPr>
        </p:nvSpPr>
        <p:spPr>
          <a:xfrm>
            <a:off x="1447800" y="1638299"/>
            <a:ext cx="9601200" cy="4821767"/>
          </a:xfrm>
        </p:spPr>
        <p:txBody>
          <a:bodyPr>
            <a:normAutofit fontScale="77500" lnSpcReduction="20000"/>
          </a:bodyPr>
          <a:lstStyle/>
          <a:p>
            <a:r>
              <a:rPr lang="en-US" sz="2800" dirty="0"/>
              <a:t>Desired responses must be rewarded – rewarded response</a:t>
            </a:r>
          </a:p>
          <a:p>
            <a:pPr marL="0" indent="0">
              <a:buNone/>
            </a:pPr>
            <a:endParaRPr lang="en-US" sz="2800" dirty="0"/>
          </a:p>
          <a:p>
            <a:pPr lvl="1"/>
            <a:r>
              <a:rPr lang="en-US" sz="2800" b="1" i="0" dirty="0"/>
              <a:t>Positive Reinforcement</a:t>
            </a:r>
            <a:r>
              <a:rPr lang="en-US" sz="2800" i="0" dirty="0"/>
              <a:t>- Something is added to </a:t>
            </a:r>
            <a:r>
              <a:rPr lang="en-US" sz="2800" b="1" i="0" dirty="0"/>
              <a:t>increase</a:t>
            </a:r>
            <a:r>
              <a:rPr lang="en-US" sz="2800" i="0" dirty="0"/>
              <a:t> desired behavior. Ex: Smile and compliment student on good performance. </a:t>
            </a:r>
          </a:p>
          <a:p>
            <a:pPr marL="530352" lvl="1" indent="0">
              <a:buNone/>
            </a:pPr>
            <a:endParaRPr lang="en-US" sz="2800" i="0" dirty="0"/>
          </a:p>
          <a:p>
            <a:pPr lvl="1"/>
            <a:r>
              <a:rPr lang="en-US" sz="2800" b="1" i="0" dirty="0"/>
              <a:t>Negative Reinforcement</a:t>
            </a:r>
            <a:r>
              <a:rPr lang="en-US" sz="2800" i="0" dirty="0"/>
              <a:t>- Something is removed to </a:t>
            </a:r>
            <a:r>
              <a:rPr lang="en-US" sz="2800" b="1" i="0" dirty="0"/>
              <a:t>increase</a:t>
            </a:r>
            <a:r>
              <a:rPr lang="en-US" sz="2800" i="0" dirty="0"/>
              <a:t> desired behavior. Ex: Give a free homework pass for turning in all assignments. </a:t>
            </a:r>
          </a:p>
          <a:p>
            <a:pPr marL="530352" lvl="1" indent="0">
              <a:buNone/>
            </a:pPr>
            <a:endParaRPr lang="en-US" sz="2800" i="0" dirty="0"/>
          </a:p>
          <a:p>
            <a:pPr lvl="1"/>
            <a:r>
              <a:rPr lang="en-US" sz="2800" b="1" i="0" dirty="0"/>
              <a:t>Positive Punishment</a:t>
            </a:r>
            <a:r>
              <a:rPr lang="en-US" sz="2800" i="0" dirty="0"/>
              <a:t>- Something is added to </a:t>
            </a:r>
            <a:r>
              <a:rPr lang="en-US" sz="2800" b="1" i="0" dirty="0"/>
              <a:t>decrease</a:t>
            </a:r>
            <a:r>
              <a:rPr lang="en-US" sz="2800" i="0" dirty="0"/>
              <a:t> undesired behavior. Ex: Give student detention for failing to follow the class rules. </a:t>
            </a:r>
          </a:p>
          <a:p>
            <a:pPr marL="530352" lvl="1" indent="0">
              <a:buNone/>
            </a:pPr>
            <a:endParaRPr lang="en-US" sz="2800" i="0" dirty="0"/>
          </a:p>
          <a:p>
            <a:pPr lvl="1"/>
            <a:r>
              <a:rPr lang="en-US" sz="2800" b="1" i="0" dirty="0"/>
              <a:t>Negative Punishment</a:t>
            </a:r>
            <a:r>
              <a:rPr lang="en-US" sz="2800" i="0" dirty="0"/>
              <a:t>- Something is removed to </a:t>
            </a:r>
            <a:r>
              <a:rPr lang="en-US" sz="2800" b="1" i="0" dirty="0"/>
              <a:t>decrease</a:t>
            </a:r>
            <a:r>
              <a:rPr lang="en-US" sz="2800" i="0" dirty="0"/>
              <a:t> undesired behavior. Ex: Make student miss their time in recess for not following the class rules. </a:t>
            </a:r>
          </a:p>
          <a:p>
            <a:endParaRPr lang="en-US" dirty="0"/>
          </a:p>
        </p:txBody>
      </p:sp>
    </p:spTree>
    <p:extLst>
      <p:ext uri="{BB962C8B-B14F-4D97-AF65-F5344CB8AC3E}">
        <p14:creationId xmlns:p14="http://schemas.microsoft.com/office/powerpoint/2010/main" val="3293963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685800"/>
            <a:ext cx="9601200" cy="1485900"/>
          </a:xfrm>
        </p:spPr>
        <p:txBody>
          <a:bodyPr>
            <a:normAutofit/>
          </a:bodyPr>
          <a:lstStyle/>
          <a:p>
            <a:pPr eaLnBrk="1" hangingPunct="1"/>
            <a:r>
              <a:rPr lang="en-US" altLang="en-US" dirty="0">
                <a:ea typeface="ＭＳ Ｐゴシック" panose="020B0600070205080204" pitchFamily="34" charset="-128"/>
              </a:rPr>
              <a:t>Operationally Defining Behavior</a:t>
            </a:r>
          </a:p>
        </p:txBody>
      </p:sp>
      <p:graphicFrame>
        <p:nvGraphicFramePr>
          <p:cNvPr id="212997" name="Content Placeholder 2">
            <a:extLst>
              <a:ext uri="{FF2B5EF4-FFF2-40B4-BE49-F238E27FC236}">
                <a16:creationId xmlns:a16="http://schemas.microsoft.com/office/drawing/2014/main" id="{6C3750FE-CD73-CFCC-4EE7-DF6BFBCBEF48}"/>
              </a:ext>
            </a:extLst>
          </p:cNvPr>
          <p:cNvGraphicFramePr>
            <a:graphicFrameLocks noGrp="1"/>
          </p:cNvGraphicFramePr>
          <p:nvPr>
            <p:ph sz="quarter" idx="4294967295"/>
            <p:extLst>
              <p:ext uri="{D42A27DB-BD31-4B8C-83A1-F6EECF244321}">
                <p14:modId xmlns:p14="http://schemas.microsoft.com/office/powerpoint/2010/main" val="106975504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501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1147234"/>
            <a:ext cx="11036074" cy="3018743"/>
          </a:xfrm>
        </p:spPr>
        <p:txBody>
          <a:bodyPr/>
          <a:lstStyle/>
          <a:p>
            <a:r>
              <a:rPr lang="en-US" altLang="en-US" b="1" dirty="0">
                <a:solidFill>
                  <a:srgbClr val="FF0000"/>
                </a:solidFill>
              </a:rPr>
              <a:t>Pair</a:t>
            </a:r>
            <a:r>
              <a:rPr lang="en-US" altLang="en-US" dirty="0"/>
              <a:t> with a partner. </a:t>
            </a:r>
          </a:p>
          <a:p>
            <a:r>
              <a:rPr lang="en-US" altLang="en-US" b="1" dirty="0">
                <a:solidFill>
                  <a:srgbClr val="FF0000"/>
                </a:solidFill>
              </a:rPr>
              <a:t>Think</a:t>
            </a:r>
            <a:r>
              <a:rPr lang="en-US" altLang="en-US" dirty="0"/>
              <a:t> and write a description of a “tantrum” on a piece of paper. Determine exactly what a tantrum looks like.</a:t>
            </a:r>
          </a:p>
          <a:p>
            <a:r>
              <a:rPr lang="en-US" altLang="en-US" b="1" dirty="0">
                <a:solidFill>
                  <a:srgbClr val="FF0000"/>
                </a:solidFill>
              </a:rPr>
              <a:t>Share</a:t>
            </a:r>
            <a:r>
              <a:rPr lang="en-US" altLang="en-US" dirty="0"/>
              <a:t> your description with the group.</a:t>
            </a:r>
          </a:p>
          <a:p>
            <a:pPr marL="0" indent="0">
              <a:buNone/>
            </a:pPr>
            <a:endParaRPr lang="en-US" dirty="0"/>
          </a:p>
        </p:txBody>
      </p:sp>
      <p:pic>
        <p:nvPicPr>
          <p:cNvPr id="1028" name="Picture 4" descr="Image result for tan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379" y="2906889"/>
            <a:ext cx="3186009" cy="18940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F4DA02-E953-453E-2A14-FD7D793B3A7A}"/>
              </a:ext>
            </a:extLst>
          </p:cNvPr>
          <p:cNvSpPr txBox="1"/>
          <p:nvPr/>
        </p:nvSpPr>
        <p:spPr>
          <a:xfrm>
            <a:off x="1371600" y="3749202"/>
            <a:ext cx="6125632" cy="2726900"/>
          </a:xfrm>
          <a:prstGeom prst="rect">
            <a:avLst/>
          </a:prstGeom>
          <a:noFill/>
        </p:spPr>
        <p:txBody>
          <a:bodyPr wrap="square">
            <a:spAutoFit/>
          </a:bodyPr>
          <a:lstStyle/>
          <a:p>
            <a:pPr marL="617538" lvl="1" indent="-342900">
              <a:lnSpc>
                <a:spcPct val="80000"/>
              </a:lnSpc>
              <a:buNone/>
            </a:pPr>
            <a:r>
              <a:rPr lang="en-US" altLang="en-US" sz="2800" dirty="0">
                <a:ea typeface="ＭＳ Ｐゴシック" panose="020B0600070205080204" pitchFamily="34" charset="-128"/>
              </a:rPr>
              <a:t>Operational Definitions- A Test</a:t>
            </a:r>
          </a:p>
          <a:p>
            <a:pPr marL="731838" lvl="1" indent="-457200">
              <a:lnSpc>
                <a:spcPct val="80000"/>
              </a:lnSpc>
              <a:buFont typeface="Wingdings" panose="05000000000000000000" pitchFamily="2" charset="2"/>
              <a:buChar char="ü"/>
            </a:pPr>
            <a:r>
              <a:rPr lang="en-US" altLang="en-US" sz="2800" dirty="0">
                <a:ea typeface="ＭＳ Ｐゴシック" panose="020B0600070205080204" pitchFamily="34" charset="-128"/>
              </a:rPr>
              <a:t>Can you count the behavior?</a:t>
            </a:r>
          </a:p>
          <a:p>
            <a:pPr marL="731838" lvl="1" indent="-457200">
              <a:lnSpc>
                <a:spcPct val="80000"/>
              </a:lnSpc>
              <a:buFont typeface="Wingdings" panose="05000000000000000000" pitchFamily="2" charset="2"/>
              <a:buChar char="ü"/>
            </a:pPr>
            <a:r>
              <a:rPr lang="en-US" altLang="en-US" sz="2800" dirty="0">
                <a:ea typeface="ＭＳ Ｐゴシック" panose="020B0600070205080204" pitchFamily="34" charset="-128"/>
              </a:rPr>
              <a:t>Will a stranger know what to look for?</a:t>
            </a:r>
          </a:p>
          <a:p>
            <a:pPr marL="731838" lvl="1" indent="-457200">
              <a:lnSpc>
                <a:spcPct val="80000"/>
              </a:lnSpc>
              <a:buFont typeface="Wingdings" panose="05000000000000000000" pitchFamily="2" charset="2"/>
              <a:buChar char="ü"/>
            </a:pPr>
            <a:r>
              <a:rPr lang="en-US" altLang="en-US" sz="2800" dirty="0">
                <a:ea typeface="ＭＳ Ｐゴシック" panose="020B0600070205080204" pitchFamily="34" charset="-128"/>
              </a:rPr>
              <a:t>Can you break the definition into smaller components that are more specific and observable?</a:t>
            </a:r>
          </a:p>
          <a:p>
            <a:pPr marL="617538" lvl="1" indent="-342900">
              <a:lnSpc>
                <a:spcPct val="80000"/>
              </a:lnSpc>
              <a:buFont typeface="Arial" panose="020B0604020202020204" pitchFamily="34" charset="0"/>
              <a:buAutoNum type="arabicPeriod"/>
            </a:pPr>
            <a:endParaRPr lang="en-US" altLang="en-US" sz="1800" dirty="0">
              <a:ea typeface="ＭＳ Ｐゴシック" panose="020B0600070205080204" pitchFamily="34" charset="-128"/>
            </a:endParaRPr>
          </a:p>
        </p:txBody>
      </p:sp>
    </p:spTree>
    <p:extLst>
      <p:ext uri="{BB962C8B-B14F-4D97-AF65-F5344CB8AC3E}">
        <p14:creationId xmlns:p14="http://schemas.microsoft.com/office/powerpoint/2010/main" val="289098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5625" y="368301"/>
            <a:ext cx="8534400" cy="758825"/>
          </a:xfrm>
        </p:spPr>
        <p:txBody>
          <a:bodyPr>
            <a:noAutofit/>
          </a:bodyPr>
          <a:lstStyle/>
          <a:p>
            <a:pPr eaLnBrk="1" hangingPunct="1"/>
            <a:r>
              <a:rPr lang="en-US" altLang="en-US" dirty="0">
                <a:ea typeface="ＭＳ Ｐゴシック" panose="020B0600070205080204" pitchFamily="34" charset="-128"/>
              </a:rPr>
              <a:t>Understanding Antecedents</a:t>
            </a:r>
          </a:p>
        </p:txBody>
      </p:sp>
      <p:sp>
        <p:nvSpPr>
          <p:cNvPr id="217091" name="Content Placeholder 2"/>
          <p:cNvSpPr>
            <a:spLocks noGrp="1"/>
          </p:cNvSpPr>
          <p:nvPr>
            <p:ph sz="quarter" idx="4294967295"/>
          </p:nvPr>
        </p:nvSpPr>
        <p:spPr>
          <a:xfrm>
            <a:off x="1825625" y="1527176"/>
            <a:ext cx="8504238" cy="5114925"/>
          </a:xfrm>
        </p:spPr>
        <p:txBody>
          <a:bodyPr/>
          <a:lstStyle/>
          <a:p>
            <a:pPr marL="0" indent="0">
              <a:lnSpc>
                <a:spcPct val="80000"/>
              </a:lnSpc>
              <a:buNone/>
            </a:pPr>
            <a:r>
              <a:rPr lang="en-US" altLang="en-US" sz="3000" b="1" dirty="0">
                <a:ea typeface="ＭＳ Ｐゴシック" panose="020B0600070205080204" pitchFamily="34" charset="-128"/>
              </a:rPr>
              <a:t>What typically happens just before problem behavior to trigger it?</a:t>
            </a:r>
            <a:endParaRPr lang="en-US" altLang="en-US" sz="3000" dirty="0">
              <a:ea typeface="ＭＳ Ｐゴシック" panose="020B0600070205080204" pitchFamily="34" charset="-128"/>
            </a:endParaRPr>
          </a:p>
          <a:p>
            <a:pPr lvl="2" eaLnBrk="1" hangingPunct="1">
              <a:lnSpc>
                <a:spcPct val="80000"/>
              </a:lnSpc>
            </a:pPr>
            <a:r>
              <a:rPr lang="en-US" altLang="en-US" sz="2800" dirty="0">
                <a:ea typeface="ＭＳ Ｐゴシック" panose="020B0600070205080204" pitchFamily="34" charset="-128"/>
              </a:rPr>
              <a:t>If this antecedent were in place 10 times, how often would it result in problem behavior?</a:t>
            </a:r>
          </a:p>
          <a:p>
            <a:pPr lvl="2" eaLnBrk="1" hangingPunct="1">
              <a:lnSpc>
                <a:spcPct val="80000"/>
              </a:lnSpc>
            </a:pPr>
            <a:r>
              <a:rPr lang="en-US" altLang="en-US" sz="2800" dirty="0">
                <a:ea typeface="ＭＳ Ｐゴシック" panose="020B0600070205080204" pitchFamily="34" charset="-128"/>
              </a:rPr>
              <a:t>Does the problem behavior ever happen when the antecedent is absent/opposite of antecedent?</a:t>
            </a:r>
          </a:p>
          <a:p>
            <a:pPr lvl="2" eaLnBrk="1" hangingPunct="1">
              <a:lnSpc>
                <a:spcPct val="80000"/>
              </a:lnSpc>
            </a:pPr>
            <a:r>
              <a:rPr lang="en-US" altLang="en-US" sz="2800" dirty="0">
                <a:ea typeface="ＭＳ Ｐゴシック" panose="020B0600070205080204" pitchFamily="34" charset="-128"/>
              </a:rPr>
              <a:t>If you wanted to set up the student to engage in the problem behavior, what would you do?</a:t>
            </a:r>
          </a:p>
          <a:p>
            <a:pPr lvl="2" eaLnBrk="1" hangingPunct="1">
              <a:lnSpc>
                <a:spcPct val="80000"/>
              </a:lnSpc>
            </a:pPr>
            <a:endParaRPr lang="en-US" altLang="en-US" dirty="0">
              <a:ea typeface="ＭＳ Ｐゴシック" panose="020B0600070205080204" pitchFamily="34" charset="-128"/>
            </a:endParaRPr>
          </a:p>
          <a:p>
            <a:pPr lvl="2" eaLnBrk="1" hangingPunct="1">
              <a:lnSpc>
                <a:spcPct val="80000"/>
              </a:lnSpc>
            </a:pPr>
            <a:endParaRPr lang="en-US" altLang="en-US" dirty="0">
              <a:ea typeface="ＭＳ Ｐゴシック" panose="020B0600070205080204" pitchFamily="34" charset="-128"/>
            </a:endParaRPr>
          </a:p>
          <a:p>
            <a:pPr marL="617538" lvl="1" indent="-342900">
              <a:lnSpc>
                <a:spcPct val="80000"/>
              </a:lnSpc>
              <a:buFont typeface="Arial" panose="020B0604020202020204" pitchFamily="34" charset="0"/>
              <a:buAutoNum type="arabicPeriod"/>
            </a:pPr>
            <a:endParaRPr lang="en-US" altLang="en-US" sz="2400" dirty="0">
              <a:ea typeface="ＭＳ Ｐゴシック" panose="020B0600070205080204" pitchFamily="34" charset="-128"/>
            </a:endParaRPr>
          </a:p>
          <a:p>
            <a:pPr marL="617538" lvl="1" indent="-342900">
              <a:lnSpc>
                <a:spcPct val="80000"/>
              </a:lnSpc>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022858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685800"/>
            <a:ext cx="9601200" cy="1485900"/>
          </a:xfrm>
        </p:spPr>
        <p:txBody>
          <a:bodyPr>
            <a:normAutofit/>
          </a:bodyPr>
          <a:lstStyle/>
          <a:p>
            <a:pPr eaLnBrk="1" hangingPunct="1"/>
            <a:r>
              <a:rPr lang="en-US" altLang="en-US" dirty="0">
                <a:ea typeface="ＭＳ Ｐゴシック" panose="020B0600070205080204" pitchFamily="34" charset="-128"/>
              </a:rPr>
              <a:t>Understanding Antecedents</a:t>
            </a:r>
          </a:p>
        </p:txBody>
      </p:sp>
      <p:graphicFrame>
        <p:nvGraphicFramePr>
          <p:cNvPr id="219141" name="Content Placeholder 2">
            <a:extLst>
              <a:ext uri="{FF2B5EF4-FFF2-40B4-BE49-F238E27FC236}">
                <a16:creationId xmlns:a16="http://schemas.microsoft.com/office/drawing/2014/main" id="{9A928FEA-87F3-BFF9-7ADA-13F37177DF9B}"/>
              </a:ext>
            </a:extLst>
          </p:cNvPr>
          <p:cNvGraphicFramePr>
            <a:graphicFrameLocks noGrp="1"/>
          </p:cNvGraphicFramePr>
          <p:nvPr>
            <p:ph sz="quarter" idx="4294967295"/>
            <p:extLst>
              <p:ext uri="{D42A27DB-BD31-4B8C-83A1-F6EECF244321}">
                <p14:modId xmlns:p14="http://schemas.microsoft.com/office/powerpoint/2010/main" val="2213822309"/>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397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5625" y="368301"/>
            <a:ext cx="8534400" cy="758825"/>
          </a:xfrm>
        </p:spPr>
        <p:txBody>
          <a:bodyPr>
            <a:noAutofit/>
          </a:bodyPr>
          <a:lstStyle/>
          <a:p>
            <a:pPr eaLnBrk="1" hangingPunct="1"/>
            <a:r>
              <a:rPr lang="en-US" altLang="en-US" sz="2900" dirty="0">
                <a:ea typeface="ＭＳ Ｐゴシック" panose="020B0600070205080204" pitchFamily="34" charset="-128"/>
              </a:rPr>
              <a:t>Understanding Consequences and Function</a:t>
            </a:r>
            <a:endParaRPr lang="en-US" altLang="en-US" dirty="0">
              <a:ea typeface="ＭＳ Ｐゴシック" panose="020B0600070205080204" pitchFamily="34" charset="-128"/>
            </a:endParaRPr>
          </a:p>
        </p:txBody>
      </p:sp>
      <p:sp>
        <p:nvSpPr>
          <p:cNvPr id="226307" name="Content Placeholder 2"/>
          <p:cNvSpPr>
            <a:spLocks noGrp="1"/>
          </p:cNvSpPr>
          <p:nvPr>
            <p:ph sz="quarter" idx="4294967295"/>
          </p:nvPr>
        </p:nvSpPr>
        <p:spPr>
          <a:xfrm>
            <a:off x="1715559" y="1127126"/>
            <a:ext cx="8504238" cy="5114925"/>
          </a:xfrm>
        </p:spPr>
        <p:txBody>
          <a:bodyPr>
            <a:normAutofit fontScale="92500" lnSpcReduction="10000"/>
          </a:bodyPr>
          <a:lstStyle/>
          <a:p>
            <a:pPr marL="617538" lvl="1" indent="-342900">
              <a:lnSpc>
                <a:spcPct val="80000"/>
              </a:lnSpc>
              <a:buNone/>
            </a:pPr>
            <a:endParaRPr lang="en-US" altLang="en-US" sz="2400" b="1" dirty="0">
              <a:ea typeface="ＭＳ Ｐゴシック" panose="020B0600070205080204" pitchFamily="34" charset="-128"/>
            </a:endParaRPr>
          </a:p>
          <a:p>
            <a:pPr marL="617538" lvl="1" indent="-342900">
              <a:lnSpc>
                <a:spcPct val="80000"/>
              </a:lnSpc>
            </a:pPr>
            <a:r>
              <a:rPr lang="en-US" altLang="en-US" sz="2800" dirty="0">
                <a:ea typeface="ＭＳ Ｐゴシック" panose="020B0600070205080204" pitchFamily="34" charset="-128"/>
              </a:rPr>
              <a:t>What happens immediately after the behavior?</a:t>
            </a:r>
          </a:p>
          <a:p>
            <a:pPr lvl="2" eaLnBrk="1" hangingPunct="1">
              <a:lnSpc>
                <a:spcPct val="80000"/>
              </a:lnSpc>
            </a:pPr>
            <a:r>
              <a:rPr lang="en-US" altLang="en-US" sz="2800" dirty="0">
                <a:ea typeface="ＭＳ Ｐゴシック" panose="020B0600070205080204" pitchFamily="34" charset="-128"/>
              </a:rPr>
              <a:t>How do peers respond?</a:t>
            </a:r>
          </a:p>
          <a:p>
            <a:pPr lvl="2" eaLnBrk="1" hangingPunct="1">
              <a:lnSpc>
                <a:spcPct val="80000"/>
              </a:lnSpc>
            </a:pPr>
            <a:r>
              <a:rPr lang="en-US" altLang="en-US" sz="2800" dirty="0">
                <a:ea typeface="ＭＳ Ｐゴシック" panose="020B0600070205080204" pitchFamily="34" charset="-128"/>
              </a:rPr>
              <a:t>How do the adults respond?</a:t>
            </a:r>
          </a:p>
          <a:p>
            <a:pPr lvl="2" eaLnBrk="1" hangingPunct="1">
              <a:lnSpc>
                <a:spcPct val="80000"/>
              </a:lnSpc>
            </a:pPr>
            <a:r>
              <a:rPr lang="en-US" altLang="en-US" sz="2800" dirty="0">
                <a:ea typeface="ＭＳ Ｐゴシック" panose="020B0600070205080204" pitchFamily="34" charset="-128"/>
              </a:rPr>
              <a:t>What are the consequences for the student?</a:t>
            </a:r>
          </a:p>
          <a:p>
            <a:pPr lvl="2" eaLnBrk="1" hangingPunct="1">
              <a:lnSpc>
                <a:spcPct val="80000"/>
              </a:lnSpc>
            </a:pPr>
            <a:r>
              <a:rPr lang="en-US" altLang="en-US" sz="2800" dirty="0">
                <a:ea typeface="ＭＳ Ｐゴシック" panose="020B0600070205080204" pitchFamily="34" charset="-128"/>
              </a:rPr>
              <a:t>What activities change or stop?</a:t>
            </a:r>
          </a:p>
          <a:p>
            <a:pPr lvl="2" eaLnBrk="1" hangingPunct="1">
              <a:lnSpc>
                <a:spcPct val="80000"/>
              </a:lnSpc>
            </a:pPr>
            <a:r>
              <a:rPr lang="en-US" altLang="en-US" sz="2800" dirty="0">
                <a:ea typeface="ＭＳ Ｐゴシック" panose="020B0600070205080204" pitchFamily="34" charset="-128"/>
              </a:rPr>
              <a:t>How many times out of 10 do each of these responses occur following the problem behavior?</a:t>
            </a:r>
          </a:p>
          <a:p>
            <a:pPr lvl="2" eaLnBrk="1" hangingPunct="1">
              <a:lnSpc>
                <a:spcPct val="80000"/>
              </a:lnSpc>
            </a:pPr>
            <a:endParaRPr lang="en-US" altLang="en-US" sz="2800" dirty="0">
              <a:ea typeface="ＭＳ Ｐゴシック" panose="020B0600070205080204" pitchFamily="34" charset="-128"/>
            </a:endParaRPr>
          </a:p>
          <a:p>
            <a:pPr marL="617538" lvl="1" indent="-342900">
              <a:lnSpc>
                <a:spcPct val="80000"/>
              </a:lnSpc>
            </a:pPr>
            <a:r>
              <a:rPr lang="en-US" altLang="en-US" sz="2800" dirty="0">
                <a:ea typeface="ＭＳ Ｐゴシック" panose="020B0600070205080204" pitchFamily="34" charset="-128"/>
              </a:rPr>
              <a:t>Examples:</a:t>
            </a:r>
          </a:p>
          <a:p>
            <a:pPr lvl="2" eaLnBrk="1" hangingPunct="1">
              <a:lnSpc>
                <a:spcPct val="80000"/>
              </a:lnSpc>
            </a:pPr>
            <a:r>
              <a:rPr lang="en-US" altLang="en-US" sz="2800" dirty="0">
                <a:ea typeface="ＭＳ Ｐゴシック" panose="020B0600070205080204" pitchFamily="34" charset="-128"/>
              </a:rPr>
              <a:t>Sent to office                               </a:t>
            </a:r>
          </a:p>
          <a:p>
            <a:pPr lvl="2" eaLnBrk="1" hangingPunct="1">
              <a:lnSpc>
                <a:spcPct val="80000"/>
              </a:lnSpc>
            </a:pPr>
            <a:r>
              <a:rPr lang="en-US" altLang="en-US" sz="2800" dirty="0">
                <a:ea typeface="ＭＳ Ｐゴシック" panose="020B0600070205080204" pitchFamily="34" charset="-128"/>
              </a:rPr>
              <a:t>Behavior is ignored</a:t>
            </a:r>
          </a:p>
          <a:p>
            <a:pPr lvl="2" eaLnBrk="1" hangingPunct="1">
              <a:lnSpc>
                <a:spcPct val="80000"/>
              </a:lnSpc>
            </a:pPr>
            <a:r>
              <a:rPr lang="en-US" altLang="en-US" sz="2800" dirty="0">
                <a:ea typeface="ＭＳ Ｐゴシック" panose="020B0600070205080204" pitchFamily="34" charset="-128"/>
              </a:rPr>
              <a:t>Peers laugh at student              </a:t>
            </a:r>
          </a:p>
          <a:p>
            <a:pPr lvl="2" eaLnBrk="1" hangingPunct="1">
              <a:lnSpc>
                <a:spcPct val="80000"/>
              </a:lnSpc>
            </a:pPr>
            <a:r>
              <a:rPr lang="en-US" altLang="en-US" sz="2800" dirty="0">
                <a:ea typeface="ＭＳ Ｐゴシック" panose="020B0600070205080204" pitchFamily="34" charset="-128"/>
              </a:rPr>
              <a:t>Student is verbally corrected</a:t>
            </a:r>
          </a:p>
          <a:p>
            <a:pPr marL="617538" lvl="1" indent="-342900">
              <a:lnSpc>
                <a:spcPct val="80000"/>
              </a:lnSpc>
              <a:buFont typeface="Arial" panose="020B0604020202020204" pitchFamily="34" charset="0"/>
              <a:buAutoNum type="arabicPeriod"/>
            </a:pPr>
            <a:endParaRPr lang="en-US" altLang="en-US" sz="2400" dirty="0">
              <a:ea typeface="ＭＳ Ｐゴシック" panose="020B0600070205080204" pitchFamily="34" charset="-128"/>
            </a:endParaRPr>
          </a:p>
          <a:p>
            <a:pPr marL="617538" lvl="1" indent="-342900">
              <a:lnSpc>
                <a:spcPct val="80000"/>
              </a:lnSpc>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557844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5625" y="368301"/>
            <a:ext cx="8534400" cy="758825"/>
          </a:xfrm>
        </p:spPr>
        <p:txBody>
          <a:bodyPr>
            <a:noAutofit/>
          </a:bodyPr>
          <a:lstStyle/>
          <a:p>
            <a:pPr eaLnBrk="1" hangingPunct="1"/>
            <a:r>
              <a:rPr lang="en-US" altLang="en-US" sz="2900" dirty="0">
                <a:ea typeface="ＭＳ Ｐゴシック" panose="020B0600070205080204" pitchFamily="34" charset="-128"/>
              </a:rPr>
              <a:t>Understanding Consequences and Function</a:t>
            </a:r>
            <a:endParaRPr lang="en-US" altLang="en-US" dirty="0">
              <a:ea typeface="ＭＳ Ｐゴシック" panose="020B0600070205080204" pitchFamily="34" charset="-128"/>
            </a:endParaRPr>
          </a:p>
        </p:txBody>
      </p:sp>
      <p:sp>
        <p:nvSpPr>
          <p:cNvPr id="228355" name="Content Placeholder 2"/>
          <p:cNvSpPr>
            <a:spLocks noGrp="1"/>
          </p:cNvSpPr>
          <p:nvPr>
            <p:ph sz="quarter" idx="4294967295"/>
          </p:nvPr>
        </p:nvSpPr>
        <p:spPr>
          <a:xfrm>
            <a:off x="1825625" y="1127126"/>
            <a:ext cx="8504238" cy="5114925"/>
          </a:xfrm>
        </p:spPr>
        <p:txBody>
          <a:bodyPr>
            <a:normAutofit fontScale="92500" lnSpcReduction="10000"/>
          </a:bodyPr>
          <a:lstStyle/>
          <a:p>
            <a:pPr marL="617538" lvl="1" indent="-342900">
              <a:lnSpc>
                <a:spcPct val="80000"/>
              </a:lnSpc>
              <a:buNone/>
            </a:pPr>
            <a:endParaRPr lang="en-US" altLang="en-US" sz="2400" b="1" dirty="0">
              <a:ea typeface="ＭＳ Ｐゴシック" panose="020B0600070205080204" pitchFamily="34" charset="-128"/>
            </a:endParaRPr>
          </a:p>
          <a:p>
            <a:pPr marL="617538" lvl="1" indent="-342900">
              <a:lnSpc>
                <a:spcPct val="80000"/>
              </a:lnSpc>
            </a:pPr>
            <a:r>
              <a:rPr lang="en-US" altLang="en-US" sz="2800" dirty="0">
                <a:ea typeface="ＭＳ Ｐゴシック" panose="020B0600070205080204" pitchFamily="34" charset="-128"/>
              </a:rPr>
              <a:t>Narrowing down potential consequences:</a:t>
            </a:r>
          </a:p>
          <a:p>
            <a:pPr lvl="2" eaLnBrk="1" hangingPunct="1">
              <a:lnSpc>
                <a:spcPct val="80000"/>
              </a:lnSpc>
            </a:pPr>
            <a:r>
              <a:rPr lang="en-US" altLang="en-US" sz="2800" dirty="0">
                <a:ea typeface="ＭＳ Ｐゴシック" panose="020B0600070205080204" pitchFamily="34" charset="-128"/>
              </a:rPr>
              <a:t>Would the behavior still happen if that consequence didn’t exist?</a:t>
            </a:r>
          </a:p>
          <a:p>
            <a:pPr lvl="3" eaLnBrk="1" hangingPunct="1">
              <a:lnSpc>
                <a:spcPct val="80000"/>
              </a:lnSpc>
            </a:pPr>
            <a:r>
              <a:rPr lang="en-US" altLang="en-US" sz="2800" dirty="0">
                <a:ea typeface="ＭＳ Ｐゴシック" panose="020B0600070205080204" pitchFamily="34" charset="-128"/>
              </a:rPr>
              <a:t>Peer attention: If no peers were around?</a:t>
            </a:r>
          </a:p>
          <a:p>
            <a:pPr lvl="3" eaLnBrk="1" hangingPunct="1">
              <a:lnSpc>
                <a:spcPct val="80000"/>
              </a:lnSpc>
            </a:pPr>
            <a:r>
              <a:rPr lang="en-US" altLang="en-US" sz="2800" dirty="0">
                <a:ea typeface="ＭＳ Ｐゴシック" panose="020B0600070205080204" pitchFamily="34" charset="-128"/>
              </a:rPr>
              <a:t>Adult attention: If no adults were around?</a:t>
            </a:r>
          </a:p>
          <a:p>
            <a:pPr lvl="3" eaLnBrk="1" hangingPunct="1">
              <a:lnSpc>
                <a:spcPct val="80000"/>
              </a:lnSpc>
            </a:pPr>
            <a:r>
              <a:rPr lang="en-US" altLang="en-US" sz="2800" dirty="0">
                <a:ea typeface="ＭＳ Ｐゴシック" panose="020B0600070205080204" pitchFamily="34" charset="-128"/>
              </a:rPr>
              <a:t>Escape: If the task were easier?</a:t>
            </a:r>
          </a:p>
          <a:p>
            <a:pPr lvl="2" eaLnBrk="1" hangingPunct="1">
              <a:lnSpc>
                <a:spcPct val="80000"/>
              </a:lnSpc>
            </a:pPr>
            <a:r>
              <a:rPr lang="en-US" altLang="en-US" sz="2800" dirty="0">
                <a:ea typeface="ＭＳ Ｐゴシック" panose="020B0600070205080204" pitchFamily="34" charset="-128"/>
              </a:rPr>
              <a:t>Of the last 10 times you saw this behavior, how often did that consequence occur?</a:t>
            </a:r>
          </a:p>
          <a:p>
            <a:pPr marL="1444752" lvl="3" indent="0" eaLnBrk="1" hangingPunct="1">
              <a:lnSpc>
                <a:spcPct val="80000"/>
              </a:lnSpc>
              <a:buNone/>
            </a:pPr>
            <a:r>
              <a:rPr lang="en-US" altLang="en-US" sz="2800" dirty="0">
                <a:ea typeface="ＭＳ Ｐゴシック" panose="020B0600070205080204" pitchFamily="34" charset="-128"/>
              </a:rPr>
              <a:t>	</a:t>
            </a:r>
          </a:p>
          <a:p>
            <a:pPr marL="617538" lvl="1" indent="-342900">
              <a:lnSpc>
                <a:spcPct val="80000"/>
              </a:lnSpc>
            </a:pPr>
            <a:r>
              <a:rPr lang="en-US" altLang="en-US" sz="2800" dirty="0">
                <a:ea typeface="ＭＳ Ｐゴシック" panose="020B0600070205080204" pitchFamily="34" charset="-128"/>
              </a:rPr>
              <a:t>Consequence vs. Function</a:t>
            </a:r>
          </a:p>
          <a:p>
            <a:pPr lvl="2" eaLnBrk="1" hangingPunct="1">
              <a:lnSpc>
                <a:spcPct val="80000"/>
              </a:lnSpc>
            </a:pPr>
            <a:r>
              <a:rPr lang="en-US" altLang="en-US" sz="2800" dirty="0">
                <a:ea typeface="ＭＳ Ｐゴシック" panose="020B0600070205080204" pitchFamily="34" charset="-128"/>
              </a:rPr>
              <a:t>The consequence is the event that occurs immediately after problem behavior</a:t>
            </a:r>
          </a:p>
          <a:p>
            <a:pPr lvl="2" eaLnBrk="1" hangingPunct="1">
              <a:lnSpc>
                <a:spcPct val="80000"/>
              </a:lnSpc>
            </a:pPr>
            <a:r>
              <a:rPr lang="en-US" altLang="en-US" sz="2800" b="1" dirty="0">
                <a:ea typeface="ＭＳ Ｐゴシック" panose="020B0600070205080204" pitchFamily="34" charset="-128"/>
              </a:rPr>
              <a:t>Function </a:t>
            </a:r>
            <a:r>
              <a:rPr lang="en-US" altLang="en-US" sz="2800" dirty="0">
                <a:ea typeface="ＭＳ Ｐゴシック" panose="020B0600070205080204" pitchFamily="34" charset="-128"/>
              </a:rPr>
              <a:t>is what the student is </a:t>
            </a:r>
            <a:r>
              <a:rPr lang="en-US" altLang="en-US" sz="2800" b="1" dirty="0">
                <a:ea typeface="ＭＳ Ｐゴシック" panose="020B0600070205080204" pitchFamily="34" charset="-128"/>
              </a:rPr>
              <a:t>getting out of</a:t>
            </a:r>
            <a:r>
              <a:rPr lang="en-US" altLang="en-US" sz="2800" dirty="0">
                <a:ea typeface="ＭＳ Ｐゴシック" panose="020B0600070205080204" pitchFamily="34" charset="-128"/>
              </a:rPr>
              <a:t> the behavior</a:t>
            </a:r>
          </a:p>
        </p:txBody>
      </p:sp>
    </p:spTree>
    <p:extLst>
      <p:ext uri="{BB962C8B-B14F-4D97-AF65-F5344CB8AC3E}">
        <p14:creationId xmlns:p14="http://schemas.microsoft.com/office/powerpoint/2010/main" val="248744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5625" y="368301"/>
            <a:ext cx="8534400" cy="758825"/>
          </a:xfrm>
        </p:spPr>
        <p:txBody>
          <a:bodyPr>
            <a:noAutofit/>
          </a:bodyPr>
          <a:lstStyle/>
          <a:p>
            <a:pPr eaLnBrk="1" hangingPunct="1"/>
            <a:r>
              <a:rPr lang="en-US" altLang="en-US" sz="2900" dirty="0">
                <a:ea typeface="ＭＳ Ｐゴシック" panose="020B0600070205080204" pitchFamily="34" charset="-128"/>
              </a:rPr>
              <a:t>Understanding Consequences and Function</a:t>
            </a:r>
            <a:endParaRPr lang="en-US" altLang="en-US" dirty="0">
              <a:ea typeface="ＭＳ Ｐゴシック" panose="020B0600070205080204" pitchFamily="34" charset="-128"/>
            </a:endParaRPr>
          </a:p>
        </p:txBody>
      </p:sp>
      <p:sp>
        <p:nvSpPr>
          <p:cNvPr id="230403" name="Content Placeholder 2"/>
          <p:cNvSpPr>
            <a:spLocks noGrp="1"/>
          </p:cNvSpPr>
          <p:nvPr>
            <p:ph sz="quarter" idx="4294967295"/>
          </p:nvPr>
        </p:nvSpPr>
        <p:spPr>
          <a:xfrm>
            <a:off x="1749425" y="871537"/>
            <a:ext cx="8504238" cy="5114925"/>
          </a:xfrm>
        </p:spPr>
        <p:txBody>
          <a:bodyPr>
            <a:noAutofit/>
          </a:bodyPr>
          <a:lstStyle/>
          <a:p>
            <a:pPr marL="381000" indent="-381000">
              <a:lnSpc>
                <a:spcPct val="80000"/>
              </a:lnSpc>
              <a:buNone/>
            </a:pPr>
            <a:r>
              <a:rPr lang="en-US" altLang="en-US" sz="2800" b="1" dirty="0">
                <a:ea typeface="ＭＳ Ｐゴシック" panose="020B0600070205080204" pitchFamily="34" charset="-128"/>
              </a:rPr>
              <a:t>Function</a:t>
            </a:r>
          </a:p>
          <a:p>
            <a:pPr marL="617538" lvl="1" indent="-342900">
              <a:lnSpc>
                <a:spcPct val="80000"/>
              </a:lnSpc>
              <a:buNone/>
            </a:pPr>
            <a:endParaRPr lang="en-US" altLang="en-US" sz="2800" b="1" dirty="0">
              <a:ea typeface="ＭＳ Ｐゴシック" panose="020B0600070205080204" pitchFamily="34" charset="-128"/>
            </a:endParaRPr>
          </a:p>
          <a:p>
            <a:pPr marL="617538" lvl="1" indent="-342900">
              <a:lnSpc>
                <a:spcPct val="80000"/>
              </a:lnSpc>
            </a:pPr>
            <a:r>
              <a:rPr lang="en-US" altLang="en-US" sz="2800" i="0" dirty="0">
                <a:ea typeface="ＭＳ Ｐゴシック" panose="020B0600070205080204" pitchFamily="34" charset="-128"/>
              </a:rPr>
              <a:t>The </a:t>
            </a:r>
            <a:r>
              <a:rPr lang="en-US" altLang="en-US" sz="2800" b="1" i="0" dirty="0">
                <a:ea typeface="ＭＳ Ｐゴシック" panose="020B0600070205080204" pitchFamily="34" charset="-128"/>
              </a:rPr>
              <a:t>general</a:t>
            </a:r>
            <a:r>
              <a:rPr lang="en-US" altLang="en-US" sz="2800" i="0" dirty="0">
                <a:ea typeface="ＭＳ Ｐゴシック" panose="020B0600070205080204" pitchFamily="34" charset="-128"/>
              </a:rPr>
              <a:t> outcome of a behavior, the purpose</a:t>
            </a:r>
          </a:p>
          <a:p>
            <a:pPr marL="617538" lvl="1" indent="-342900">
              <a:lnSpc>
                <a:spcPct val="80000"/>
              </a:lnSpc>
              <a:buNone/>
            </a:pPr>
            <a:endParaRPr lang="en-US" altLang="en-US" sz="2800" i="0" dirty="0">
              <a:ea typeface="ＭＳ Ｐゴシック" panose="020B0600070205080204" pitchFamily="34" charset="-128"/>
            </a:endParaRPr>
          </a:p>
          <a:p>
            <a:pPr marL="617538" lvl="1" indent="-342900">
              <a:lnSpc>
                <a:spcPct val="80000"/>
              </a:lnSpc>
              <a:buNone/>
            </a:pPr>
            <a:r>
              <a:rPr lang="en-US" altLang="en-US" sz="2800" i="0" dirty="0">
                <a:ea typeface="ＭＳ Ｐゴシック" panose="020B0600070205080204" pitchFamily="34" charset="-128"/>
              </a:rPr>
              <a:t>What is the student gaining/avoiding?</a:t>
            </a:r>
          </a:p>
          <a:p>
            <a:pPr marL="617538" lvl="1" indent="-342900">
              <a:lnSpc>
                <a:spcPct val="80000"/>
              </a:lnSpc>
              <a:buNone/>
            </a:pPr>
            <a:r>
              <a:rPr lang="en-US" altLang="en-US" sz="2800" i="0" dirty="0">
                <a:ea typeface="ＭＳ Ｐゴシック" panose="020B0600070205080204" pitchFamily="34" charset="-128"/>
              </a:rPr>
              <a:t>	peer attention, adult attention, task/work, tangible, preferred activity/non-preferred activity, sensory stimulation</a:t>
            </a:r>
          </a:p>
          <a:p>
            <a:pPr marL="617538" lvl="1" indent="-342900">
              <a:lnSpc>
                <a:spcPct val="80000"/>
              </a:lnSpc>
              <a:buNone/>
            </a:pPr>
            <a:endParaRPr lang="en-US" altLang="en-US" sz="2800" i="0" dirty="0">
              <a:ea typeface="ＭＳ Ｐゴシック" panose="020B0600070205080204" pitchFamily="34" charset="-128"/>
            </a:endParaRPr>
          </a:p>
          <a:p>
            <a:pPr marL="617538" lvl="1" indent="-342900">
              <a:lnSpc>
                <a:spcPct val="80000"/>
              </a:lnSpc>
              <a:buNone/>
            </a:pPr>
            <a:r>
              <a:rPr lang="en-US" altLang="en-US" sz="2800" i="0" dirty="0">
                <a:ea typeface="ＭＳ Ｐゴシック" panose="020B0600070205080204" pitchFamily="34" charset="-128"/>
              </a:rPr>
              <a:t>Non-examples:</a:t>
            </a:r>
          </a:p>
          <a:p>
            <a:pPr marL="617538" lvl="1" indent="-342900">
              <a:lnSpc>
                <a:spcPct val="80000"/>
              </a:lnSpc>
              <a:buNone/>
            </a:pPr>
            <a:r>
              <a:rPr lang="en-US" altLang="en-US" sz="2800" i="0" dirty="0">
                <a:ea typeface="ＭＳ Ｐゴシック" panose="020B0600070205080204" pitchFamily="34" charset="-128"/>
              </a:rPr>
              <a:t>Retaliation, intimidation, fear, control</a:t>
            </a:r>
          </a:p>
        </p:txBody>
      </p:sp>
    </p:spTree>
    <p:extLst>
      <p:ext uri="{BB962C8B-B14F-4D97-AF65-F5344CB8AC3E}">
        <p14:creationId xmlns:p14="http://schemas.microsoft.com/office/powerpoint/2010/main" val="3906506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altLang="en-US" sz="3600">
                <a:ea typeface="ＭＳ Ｐゴシック" panose="020B0600070205080204" pitchFamily="34" charset="-128"/>
              </a:rPr>
              <a:t>What is a “Setting Event”?</a:t>
            </a:r>
          </a:p>
        </p:txBody>
      </p:sp>
      <p:sp>
        <p:nvSpPr>
          <p:cNvPr id="236547" name="Content Placeholder 2"/>
          <p:cNvSpPr>
            <a:spLocks noGrp="1"/>
          </p:cNvSpPr>
          <p:nvPr>
            <p:ph sz="quarter" idx="4294967295"/>
          </p:nvPr>
        </p:nvSpPr>
        <p:spPr>
          <a:xfrm>
            <a:off x="1825625" y="1527175"/>
            <a:ext cx="8504238" cy="4572000"/>
          </a:xfrm>
        </p:spPr>
        <p:txBody>
          <a:bodyPr>
            <a:noAutofit/>
          </a:bodyPr>
          <a:lstStyle/>
          <a:p>
            <a:pPr eaLnBrk="1" hangingPunct="1"/>
            <a:r>
              <a:rPr lang="en-US" altLang="en-US" sz="2800" dirty="0">
                <a:ea typeface="ＭＳ Ｐゴシック" panose="020B0600070205080204" pitchFamily="34" charset="-128"/>
              </a:rPr>
              <a:t>Situations or factors unique to the individual:</a:t>
            </a:r>
          </a:p>
          <a:p>
            <a:pPr lvl="1" eaLnBrk="1" hangingPunct="1"/>
            <a:r>
              <a:rPr lang="en-US" altLang="en-US" sz="2800" i="0" dirty="0">
                <a:ea typeface="ＭＳ Ｐゴシック" panose="020B0600070205080204" pitchFamily="34" charset="-128"/>
              </a:rPr>
              <a:t>Make problem behavior more intense or more likely to occur by changing the value of reinforcers</a:t>
            </a:r>
          </a:p>
          <a:p>
            <a:pPr lvl="1" eaLnBrk="1" hangingPunct="1">
              <a:buFont typeface="Wingdings" panose="05000000000000000000" pitchFamily="2" charset="2"/>
              <a:buNone/>
            </a:pPr>
            <a:endParaRPr lang="en-US" altLang="en-US" sz="2800" dirty="0">
              <a:ea typeface="ＭＳ Ｐゴシック" panose="020B0600070205080204" pitchFamily="34" charset="-128"/>
            </a:endParaRPr>
          </a:p>
          <a:p>
            <a:pPr lvl="1" eaLnBrk="1" hangingPunct="1"/>
            <a:r>
              <a:rPr lang="en-US" altLang="en-US" sz="2800" dirty="0">
                <a:ea typeface="ＭＳ Ｐゴシック" panose="020B0600070205080204" pitchFamily="34" charset="-128"/>
              </a:rPr>
              <a:t>Examples include illness, fatigue, hunger, social conflict</a:t>
            </a:r>
          </a:p>
          <a:p>
            <a:pPr lvl="1" eaLnBrk="1" hangingPunct="1"/>
            <a:endParaRPr lang="en-US" altLang="en-US" sz="2800" dirty="0">
              <a:ea typeface="ＭＳ Ｐゴシック" panose="020B0600070205080204" pitchFamily="34" charset="-128"/>
            </a:endParaRPr>
          </a:p>
          <a:p>
            <a:pPr lvl="1" eaLnBrk="1" hangingPunct="1"/>
            <a:r>
              <a:rPr lang="en-US" altLang="en-US" sz="2800" dirty="0">
                <a:ea typeface="ＭＳ Ｐゴシック" panose="020B0600070205080204" pitchFamily="34" charset="-128"/>
              </a:rPr>
              <a:t>In many cases, there will not be a relevant setting event.</a:t>
            </a:r>
          </a:p>
          <a:p>
            <a:pPr lvl="1" eaLnBrk="1" hangingPunct="1">
              <a:buFont typeface="Wingdings" panose="05000000000000000000" pitchFamily="2" charset="2"/>
              <a:buNone/>
            </a:pPr>
            <a:endParaRPr lang="en-US" altLang="en-US" sz="2800" dirty="0">
              <a:ea typeface="ＭＳ Ｐゴシック" panose="020B0600070205080204" pitchFamily="34" charset="-128"/>
            </a:endParaRPr>
          </a:p>
          <a:p>
            <a:pPr lvl="1" eaLnBrk="1" hangingPunct="1"/>
            <a:endParaRPr lang="en-US" altLang="en-US" sz="2800" dirty="0">
              <a:ea typeface="ＭＳ Ｐゴシック" panose="020B0600070205080204" pitchFamily="34" charset="-128"/>
            </a:endParaRPr>
          </a:p>
          <a:p>
            <a:pPr lvl="1" eaLnBrk="1" hangingPunct="1"/>
            <a:endParaRPr lang="en-US" altLang="en-US" sz="2800" dirty="0">
              <a:ea typeface="ＭＳ Ｐゴシック" panose="020B0600070205080204" pitchFamily="34" charset="-128"/>
            </a:endParaRPr>
          </a:p>
          <a:p>
            <a:pPr eaLnBrk="1" hangingPunct="1">
              <a:buFont typeface="Wingdings 2" panose="05020102010507070707" pitchFamily="18" charset="2"/>
              <a:buNone/>
            </a:pPr>
            <a:r>
              <a:rPr lang="en-US" altLang="en-US" sz="2800" dirty="0">
                <a:ea typeface="ＭＳ Ｐゴシック" panose="020B0600070205080204" pitchFamily="34" charset="-128"/>
              </a:rPr>
              <a:t>      </a:t>
            </a:r>
          </a:p>
        </p:txBody>
      </p:sp>
    </p:spTree>
    <p:extLst>
      <p:ext uri="{BB962C8B-B14F-4D97-AF65-F5344CB8AC3E}">
        <p14:creationId xmlns:p14="http://schemas.microsoft.com/office/powerpoint/2010/main" val="4172321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altLang="en-US" sz="3600" dirty="0">
                <a:ea typeface="ＭＳ Ｐゴシック" panose="020B0600070205080204" pitchFamily="34" charset="-128"/>
              </a:rPr>
              <a:t>Summary Statement</a:t>
            </a:r>
          </a:p>
        </p:txBody>
      </p:sp>
      <p:sp>
        <p:nvSpPr>
          <p:cNvPr id="238595" name="Content Placeholder 2"/>
          <p:cNvSpPr>
            <a:spLocks noGrp="1"/>
          </p:cNvSpPr>
          <p:nvPr>
            <p:ph sz="quarter" idx="4294967295"/>
          </p:nvPr>
        </p:nvSpPr>
        <p:spPr>
          <a:xfrm>
            <a:off x="1825625" y="1527175"/>
            <a:ext cx="8504238" cy="4572000"/>
          </a:xfrm>
        </p:spPr>
        <p:txBody>
          <a:bodyPr>
            <a:normAutofit fontScale="85000" lnSpcReduction="10000"/>
          </a:bodyPr>
          <a:lstStyle/>
          <a:p>
            <a:pPr eaLnBrk="1" hangingPunct="1">
              <a:buFont typeface="Wingdings 2" panose="05020102010507070707" pitchFamily="18" charset="2"/>
              <a:buNone/>
            </a:pPr>
            <a:r>
              <a:rPr lang="en-US" altLang="en-US" sz="2600" dirty="0">
                <a:ea typeface="ＭＳ Ｐゴシック" panose="020B0600070205080204" pitchFamily="34" charset="-128"/>
              </a:rPr>
              <a:t>        4                             1                             2                       3 </a:t>
            </a:r>
          </a:p>
          <a:p>
            <a:pPr eaLnBrk="1" hangingPunct="1">
              <a:buFont typeface="Wingdings 2" panose="05020102010507070707" pitchFamily="18" charset="2"/>
              <a:buNone/>
            </a:pPr>
            <a:endParaRPr lang="en-US" altLang="en-US" sz="2600" dirty="0">
              <a:ea typeface="ＭＳ Ｐゴシック" panose="020B0600070205080204" pitchFamily="34" charset="-128"/>
            </a:endParaRPr>
          </a:p>
          <a:p>
            <a:pPr eaLnBrk="1" hangingPunct="1">
              <a:buFont typeface="Wingdings 2" panose="05020102010507070707" pitchFamily="18" charset="2"/>
              <a:buNone/>
            </a:pPr>
            <a:endParaRPr lang="en-US" altLang="en-US" sz="2600" dirty="0">
              <a:ea typeface="ＭＳ Ｐゴシック" panose="020B0600070205080204" pitchFamily="34" charset="-128"/>
            </a:endParaRPr>
          </a:p>
          <a:p>
            <a:pPr eaLnBrk="1" hangingPunct="1">
              <a:buFont typeface="Wingdings 2" panose="05020102010507070707" pitchFamily="18" charset="2"/>
              <a:buNone/>
            </a:pPr>
            <a:endParaRPr lang="en-US" altLang="en-US" dirty="0">
              <a:ea typeface="ＭＳ Ｐゴシック" panose="020B0600070205080204" pitchFamily="34" charset="-128"/>
            </a:endParaRPr>
          </a:p>
          <a:p>
            <a:pPr eaLnBrk="1" hangingPunct="1">
              <a:lnSpc>
                <a:spcPct val="50000"/>
              </a:lnSpc>
              <a:buFont typeface="Wingdings 2" panose="05020102010507070707" pitchFamily="18" charset="2"/>
              <a:buNone/>
            </a:pPr>
            <a:r>
              <a:rPr lang="en-US" altLang="en-US" dirty="0">
                <a:ea typeface="ＭＳ Ｐゴシック" panose="020B0600070205080204" pitchFamily="34" charset="-128"/>
              </a:rPr>
              <a:t>Skips breakfast           Asked to complete          	   Lays on the         	        Escape task</a:t>
            </a:r>
            <a:endParaRPr lang="en-US" altLang="en-US" sz="2600" dirty="0">
              <a:ea typeface="ＭＳ Ｐゴシック" panose="020B0600070205080204" pitchFamily="34" charset="-128"/>
            </a:endParaRPr>
          </a:p>
          <a:p>
            <a:pPr eaLnBrk="1" hangingPunct="1">
              <a:lnSpc>
                <a:spcPct val="50000"/>
              </a:lnSpc>
              <a:buFont typeface="Wingdings 2" panose="05020102010507070707" pitchFamily="18" charset="2"/>
              <a:buNone/>
            </a:pPr>
            <a:r>
              <a:rPr lang="en-US" altLang="en-US" sz="2600" dirty="0">
                <a:ea typeface="ＭＳ Ｐゴシック" panose="020B0600070205080204" pitchFamily="34" charset="-128"/>
              </a:rPr>
              <a:t>                              </a:t>
            </a:r>
            <a:r>
              <a:rPr lang="en-US" altLang="en-US" dirty="0">
                <a:ea typeface="ＭＳ Ｐゴシック" panose="020B0600070205080204" pitchFamily="34" charset="-128"/>
              </a:rPr>
              <a:t>an academic task       	 floor and kicks</a:t>
            </a:r>
            <a:endParaRPr lang="en-US" altLang="en-US" sz="2600" dirty="0">
              <a:ea typeface="ＭＳ Ｐゴシック" panose="020B0600070205080204" pitchFamily="34" charset="-128"/>
            </a:endParaRPr>
          </a:p>
          <a:p>
            <a:pPr eaLnBrk="1" hangingPunct="1">
              <a:buFont typeface="Wingdings 2" panose="05020102010507070707" pitchFamily="18" charset="2"/>
              <a:buNone/>
            </a:pPr>
            <a:endParaRPr lang="en-US" altLang="en-US" sz="2600" dirty="0">
              <a:ea typeface="ＭＳ Ｐゴシック" panose="020B0600070205080204" pitchFamily="34" charset="-128"/>
            </a:endParaRPr>
          </a:p>
          <a:p>
            <a:pPr eaLnBrk="1" hangingPunct="1">
              <a:buFont typeface="Wingdings 2" panose="05020102010507070707" pitchFamily="18" charset="2"/>
              <a:buNone/>
            </a:pPr>
            <a:r>
              <a:rPr lang="en-US" altLang="en-US" sz="2600" dirty="0">
                <a:ea typeface="ＭＳ Ｐゴシック" panose="020B0600070205080204" pitchFamily="34" charset="-128"/>
              </a:rPr>
              <a:t>(1) When asked to complete an academic task, Jimmy (2) lays on the floor and kicks at his teachers in order to (3) escape the task.  This is more likely to occur on days when Jimmy does not eat breakfast.             </a:t>
            </a:r>
          </a:p>
          <a:p>
            <a:pPr lvl="1" eaLnBrk="1" hangingPunct="1"/>
            <a:endParaRPr lang="en-US" altLang="en-US" dirty="0">
              <a:ea typeface="ＭＳ Ｐゴシック" panose="020B0600070205080204" pitchFamily="34" charset="-128"/>
            </a:endParaRPr>
          </a:p>
          <a:p>
            <a:pPr lvl="1" eaLnBrk="1" hangingPunct="1"/>
            <a:endParaRPr lang="en-US" altLang="en-US" dirty="0">
              <a:ea typeface="ＭＳ Ｐゴシック" panose="020B0600070205080204" pitchFamily="34" charset="-128"/>
            </a:endParaRPr>
          </a:p>
          <a:p>
            <a:pPr eaLnBrk="1" hangingPunct="1">
              <a:buFont typeface="Wingdings 2" panose="05020102010507070707" pitchFamily="18" charset="2"/>
              <a:buNone/>
            </a:pPr>
            <a:r>
              <a:rPr lang="en-US" altLang="en-US" dirty="0">
                <a:ea typeface="ＭＳ Ｐゴシック" panose="020B0600070205080204" pitchFamily="34" charset="-128"/>
              </a:rPr>
              <a:t>      </a:t>
            </a:r>
          </a:p>
        </p:txBody>
      </p:sp>
      <p:pic>
        <p:nvPicPr>
          <p:cNvPr id="2385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2076450"/>
            <a:ext cx="855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873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6811964" y="274638"/>
            <a:ext cx="3856037" cy="773112"/>
          </a:xfrm>
        </p:spPr>
        <p:txBody>
          <a:bodyPr/>
          <a:lstStyle/>
          <a:p>
            <a:pPr eaLnBrk="1" hangingPunct="1"/>
            <a:endParaRPr lang="en-US" altLang="en-US" dirty="0">
              <a:ea typeface="ＭＳ Ｐゴシック" panose="020B0600070205080204" pitchFamily="34" charset="-128"/>
            </a:endParaRP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60" y="1134533"/>
            <a:ext cx="1066647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2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Applied Behavior Analysis</a:t>
            </a:r>
          </a:p>
        </p:txBody>
      </p:sp>
      <p:sp>
        <p:nvSpPr>
          <p:cNvPr id="3" name="Content Placeholder 2"/>
          <p:cNvSpPr>
            <a:spLocks noGrp="1"/>
          </p:cNvSpPr>
          <p:nvPr>
            <p:ph idx="1"/>
          </p:nvPr>
        </p:nvSpPr>
        <p:spPr/>
        <p:txBody>
          <a:bodyPr/>
          <a:lstStyle/>
          <a:p>
            <a:pPr marL="0" indent="0">
              <a:buNone/>
            </a:pPr>
            <a:r>
              <a:rPr lang="en-US" sz="2800" b="1" dirty="0"/>
              <a:t>What are the Principles of Applied Behavior Analysis (ABA)?</a:t>
            </a:r>
            <a:endParaRPr lang="en-US" sz="2800" dirty="0"/>
          </a:p>
          <a:p>
            <a:r>
              <a:rPr lang="en-US" sz="2800" dirty="0"/>
              <a:t>Behaviors are affected by their environment.</a:t>
            </a:r>
          </a:p>
          <a:p>
            <a:r>
              <a:rPr lang="en-US" sz="2800" dirty="0"/>
              <a:t>Behaviors can be strengthened or weakened by its consequences.</a:t>
            </a:r>
          </a:p>
          <a:p>
            <a:r>
              <a:rPr lang="en-US" sz="2800" dirty="0"/>
              <a:t>Behavior changes are more effective with positive instead of negative consequences.</a:t>
            </a:r>
          </a:p>
          <a:p>
            <a:pPr marL="0" indent="0">
              <a:buNone/>
            </a:pPr>
            <a:endParaRPr lang="en-US" dirty="0"/>
          </a:p>
        </p:txBody>
      </p:sp>
    </p:spTree>
    <p:extLst>
      <p:ext uri="{BB962C8B-B14F-4D97-AF65-F5344CB8AC3E}">
        <p14:creationId xmlns:p14="http://schemas.microsoft.com/office/powerpoint/2010/main" val="3821863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286000" y="228601"/>
            <a:ext cx="7924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a:t>Once you establish the function of a behavior, you need to determine how the ADULT  might be contributing to the problem.</a:t>
            </a:r>
          </a:p>
        </p:txBody>
      </p:sp>
      <p:pic>
        <p:nvPicPr>
          <p:cNvPr id="35843" name="Picture 3" descr="MCj042382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24000" y="3886200"/>
            <a:ext cx="2057400" cy="2971800"/>
          </a:xfrm>
          <a:prstGeom prst="rect">
            <a:avLst/>
          </a:prstGeom>
          <a:noFill/>
          <a:extLst>
            <a:ext uri="{909E8E84-426E-40DD-AFC4-6F175D3DCCD1}">
              <a14:hiddenFill xmlns:a14="http://schemas.microsoft.com/office/drawing/2010/main">
                <a:solidFill>
                  <a:srgbClr val="FFFFFF"/>
                </a:solidFill>
              </a14:hiddenFill>
            </a:ext>
          </a:extLst>
        </p:spPr>
      </p:pic>
      <p:sp>
        <p:nvSpPr>
          <p:cNvPr id="35844" name="AutoShape 4"/>
          <p:cNvSpPr>
            <a:spLocks noChangeArrowheads="1"/>
          </p:cNvSpPr>
          <p:nvPr/>
        </p:nvSpPr>
        <p:spPr bwMode="auto">
          <a:xfrm>
            <a:off x="4268788" y="1752600"/>
            <a:ext cx="4875212" cy="2362200"/>
          </a:xfrm>
          <a:prstGeom prst="cloudCallout">
            <a:avLst>
              <a:gd name="adj1" fmla="val -70838"/>
              <a:gd name="adj2" fmla="val 46708"/>
            </a:avLst>
          </a:prstGeom>
          <a:noFill/>
          <a:ln w="698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b="1">
                <a:solidFill>
                  <a:schemeClr val="tx2"/>
                </a:solidFill>
              </a:rPr>
              <a:t>Just how does she think I contribute to THEIR behavior?</a:t>
            </a:r>
          </a:p>
          <a:p>
            <a:endParaRPr lang="en-US" altLang="en-US" sz="2400" b="1">
              <a:solidFill>
                <a:schemeClr val="tx2"/>
              </a:solidFill>
            </a:endParaRPr>
          </a:p>
          <a:p>
            <a:endParaRPr lang="en-US" altLang="en-US" sz="2400">
              <a:solidFill>
                <a:schemeClr val="tx2"/>
              </a:solidFill>
            </a:endParaRPr>
          </a:p>
        </p:txBody>
      </p:sp>
      <p:sp>
        <p:nvSpPr>
          <p:cNvPr id="35845" name="AutoShape 5"/>
          <p:cNvSpPr>
            <a:spLocks noChangeArrowheads="1"/>
          </p:cNvSpPr>
          <p:nvPr/>
        </p:nvSpPr>
        <p:spPr bwMode="auto">
          <a:xfrm>
            <a:off x="5086350" y="4343400"/>
            <a:ext cx="5037138" cy="2362200"/>
          </a:xfrm>
          <a:prstGeom prst="cloudCallout">
            <a:avLst>
              <a:gd name="adj1" fmla="val -84986"/>
              <a:gd name="adj2" fmla="val -63574"/>
            </a:avLst>
          </a:prstGeom>
          <a:noFill/>
          <a:ln w="698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b="1" dirty="0">
                <a:solidFill>
                  <a:schemeClr val="tx2"/>
                </a:solidFill>
              </a:rPr>
              <a:t>Do you mean that I must change so the student will change?</a:t>
            </a:r>
          </a:p>
          <a:p>
            <a:endParaRPr lang="en-US" altLang="en-US" sz="4400" dirty="0">
              <a:solidFill>
                <a:schemeClr val="tx2"/>
              </a:solidFill>
            </a:endParaRPr>
          </a:p>
        </p:txBody>
      </p:sp>
    </p:spTree>
    <p:extLst>
      <p:ext uri="{BB962C8B-B14F-4D97-AF65-F5344CB8AC3E}">
        <p14:creationId xmlns:p14="http://schemas.microsoft.com/office/powerpoint/2010/main" val="15845103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03F7-EF53-AA66-F078-FAC3B083AE1D}"/>
              </a:ext>
            </a:extLst>
          </p:cNvPr>
          <p:cNvSpPr>
            <a:spLocks noGrp="1"/>
          </p:cNvSpPr>
          <p:nvPr>
            <p:ph type="title"/>
          </p:nvPr>
        </p:nvSpPr>
        <p:spPr/>
        <p:txBody>
          <a:bodyPr/>
          <a:lstStyle/>
          <a:p>
            <a:r>
              <a:rPr lang="en-US" dirty="0"/>
              <a:t>The FBA is only useful if it is used to develop a Behavior Plan (BIP/BSP)</a:t>
            </a:r>
          </a:p>
        </p:txBody>
      </p:sp>
      <p:sp>
        <p:nvSpPr>
          <p:cNvPr id="3" name="Content Placeholder 2">
            <a:extLst>
              <a:ext uri="{FF2B5EF4-FFF2-40B4-BE49-F238E27FC236}">
                <a16:creationId xmlns:a16="http://schemas.microsoft.com/office/drawing/2014/main" id="{C4A56E20-916D-2430-B767-7F0F60F02D50}"/>
              </a:ext>
            </a:extLst>
          </p:cNvPr>
          <p:cNvSpPr>
            <a:spLocks noGrp="1"/>
          </p:cNvSpPr>
          <p:nvPr>
            <p:ph idx="1"/>
          </p:nvPr>
        </p:nvSpPr>
        <p:spPr/>
        <p:txBody>
          <a:bodyPr>
            <a:noAutofit/>
          </a:bodyPr>
          <a:lstStyle/>
          <a:p>
            <a:r>
              <a:rPr lang="en-US" sz="2800" dirty="0"/>
              <a:t>The BIP should match the function or purpose the behavior serves.</a:t>
            </a:r>
          </a:p>
          <a:p>
            <a:r>
              <a:rPr lang="en-US" sz="2800" dirty="0"/>
              <a:t>The goal is that the FBA process will make the problem behavior irrelevant (antecedent manipulation/prevention), inefficient (teacher more effective alternative behaviors), or ineffective (alter the consequences).</a:t>
            </a:r>
          </a:p>
          <a:p>
            <a:r>
              <a:rPr lang="en-US" sz="2800" dirty="0"/>
              <a:t>Terms to know: Shaping, Cueing, Prompting, Fading, Alternative (replacement) Behaviors</a:t>
            </a:r>
          </a:p>
        </p:txBody>
      </p:sp>
    </p:spTree>
    <p:extLst>
      <p:ext uri="{BB962C8B-B14F-4D97-AF65-F5344CB8AC3E}">
        <p14:creationId xmlns:p14="http://schemas.microsoft.com/office/powerpoint/2010/main" val="4023460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D5D5-3B30-1B39-BF97-B5293755C85A}"/>
              </a:ext>
            </a:extLst>
          </p:cNvPr>
          <p:cNvSpPr>
            <a:spLocks noGrp="1"/>
          </p:cNvSpPr>
          <p:nvPr>
            <p:ph type="title"/>
          </p:nvPr>
        </p:nvSpPr>
        <p:spPr/>
        <p:txBody>
          <a:bodyPr/>
          <a:lstStyle/>
          <a:p>
            <a:r>
              <a:rPr lang="en-US" dirty="0"/>
              <a:t>Example Replacement Behaviors</a:t>
            </a:r>
          </a:p>
        </p:txBody>
      </p:sp>
      <p:sp>
        <p:nvSpPr>
          <p:cNvPr id="3" name="Content Placeholder 2">
            <a:extLst>
              <a:ext uri="{FF2B5EF4-FFF2-40B4-BE49-F238E27FC236}">
                <a16:creationId xmlns:a16="http://schemas.microsoft.com/office/drawing/2014/main" id="{4FEB06C0-5E76-B2CE-75A3-2EBF380A57F7}"/>
              </a:ext>
            </a:extLst>
          </p:cNvPr>
          <p:cNvSpPr>
            <a:spLocks noGrp="1"/>
          </p:cNvSpPr>
          <p:nvPr>
            <p:ph idx="1"/>
          </p:nvPr>
        </p:nvSpPr>
        <p:spPr>
          <a:xfrm>
            <a:off x="1371600" y="1428750"/>
            <a:ext cx="9601200" cy="3581400"/>
          </a:xfrm>
        </p:spPr>
        <p:txBody>
          <a:bodyPr>
            <a:noAutofit/>
          </a:bodyPr>
          <a:lstStyle/>
          <a:p>
            <a:r>
              <a:rPr lang="en-US" sz="2800" dirty="0"/>
              <a:t>Students runs out of the classrooms and/or building – Student requests time in “safe spot” through the use of a signal </a:t>
            </a:r>
          </a:p>
          <a:p>
            <a:r>
              <a:rPr lang="en-US" sz="2800" dirty="0"/>
              <a:t>Student bites adults, self, or peers – Student uses a safe necklace, pencil topper, or hard candy to chew when needed </a:t>
            </a:r>
          </a:p>
          <a:p>
            <a:r>
              <a:rPr lang="en-US" sz="2800" dirty="0"/>
              <a:t>Student yells and throws items at the teacher – Student requests time to talk with the teacher or moves to a seat near the teacher </a:t>
            </a:r>
          </a:p>
          <a:p>
            <a:r>
              <a:rPr lang="en-US" sz="2800" dirty="0"/>
              <a:t>Student steals from the cafeteria – Student assists in the cafeteria to earn a small snack or “money” in their lunch account </a:t>
            </a:r>
          </a:p>
        </p:txBody>
      </p:sp>
    </p:spTree>
    <p:extLst>
      <p:ext uri="{BB962C8B-B14F-4D97-AF65-F5344CB8AC3E}">
        <p14:creationId xmlns:p14="http://schemas.microsoft.com/office/powerpoint/2010/main" val="1565403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ECA1-3DB5-B409-0505-4CD975F62C49}"/>
              </a:ext>
            </a:extLst>
          </p:cNvPr>
          <p:cNvSpPr>
            <a:spLocks noGrp="1"/>
          </p:cNvSpPr>
          <p:nvPr>
            <p:ph type="title"/>
          </p:nvPr>
        </p:nvSpPr>
        <p:spPr/>
        <p:txBody>
          <a:bodyPr/>
          <a:lstStyle/>
          <a:p>
            <a:r>
              <a:rPr lang="en-US" dirty="0"/>
              <a:t>Behavior Strategies Based on Function</a:t>
            </a:r>
          </a:p>
        </p:txBody>
      </p:sp>
      <p:sp>
        <p:nvSpPr>
          <p:cNvPr id="3" name="Content Placeholder 2">
            <a:extLst>
              <a:ext uri="{FF2B5EF4-FFF2-40B4-BE49-F238E27FC236}">
                <a16:creationId xmlns:a16="http://schemas.microsoft.com/office/drawing/2014/main" id="{DF7946D0-C918-47DF-818D-0294FDEB3497}"/>
              </a:ext>
            </a:extLst>
          </p:cNvPr>
          <p:cNvSpPr>
            <a:spLocks noGrp="1"/>
          </p:cNvSpPr>
          <p:nvPr>
            <p:ph idx="1"/>
          </p:nvPr>
        </p:nvSpPr>
        <p:spPr>
          <a:xfrm>
            <a:off x="1371600" y="1638300"/>
            <a:ext cx="9601200" cy="3581400"/>
          </a:xfrm>
        </p:spPr>
        <p:txBody>
          <a:bodyPr>
            <a:normAutofit/>
          </a:bodyPr>
          <a:lstStyle/>
          <a:p>
            <a:r>
              <a:rPr lang="en-US" sz="2800" dirty="0"/>
              <a:t>Setting Event – Neutralize/eliminate effect of setting event</a:t>
            </a:r>
          </a:p>
          <a:p>
            <a:r>
              <a:rPr lang="en-US" sz="2800" dirty="0"/>
              <a:t>Antecedent Strategy – Prevent problem behavior from occurring</a:t>
            </a:r>
          </a:p>
          <a:p>
            <a:r>
              <a:rPr lang="en-US" sz="2800" dirty="0"/>
              <a:t>Behavior Teaching – Teach alternative and desired behaviors</a:t>
            </a:r>
          </a:p>
          <a:p>
            <a:r>
              <a:rPr lang="en-US" sz="2800" dirty="0"/>
              <a:t>Consequence Strategy – Increase desired behaviors &amp; decrease problem behaviors</a:t>
            </a:r>
          </a:p>
        </p:txBody>
      </p:sp>
    </p:spTree>
    <p:extLst>
      <p:ext uri="{BB962C8B-B14F-4D97-AF65-F5344CB8AC3E}">
        <p14:creationId xmlns:p14="http://schemas.microsoft.com/office/powerpoint/2010/main" val="2807183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D3F0-9472-9AE4-65CF-8778B003A0DC}"/>
              </a:ext>
            </a:extLst>
          </p:cNvPr>
          <p:cNvSpPr>
            <a:spLocks noGrp="1"/>
          </p:cNvSpPr>
          <p:nvPr>
            <p:ph type="title"/>
          </p:nvPr>
        </p:nvSpPr>
        <p:spPr/>
        <p:txBody>
          <a:bodyPr/>
          <a:lstStyle/>
          <a:p>
            <a:r>
              <a:rPr lang="en-US" dirty="0"/>
              <a:t>Remember, it’s a process…</a:t>
            </a:r>
          </a:p>
        </p:txBody>
      </p:sp>
      <p:sp>
        <p:nvSpPr>
          <p:cNvPr id="3" name="Content Placeholder 2">
            <a:extLst>
              <a:ext uri="{FF2B5EF4-FFF2-40B4-BE49-F238E27FC236}">
                <a16:creationId xmlns:a16="http://schemas.microsoft.com/office/drawing/2014/main" id="{F0C35AB6-0014-E845-668B-DB128D0B6C52}"/>
              </a:ext>
            </a:extLst>
          </p:cNvPr>
          <p:cNvSpPr>
            <a:spLocks noGrp="1"/>
          </p:cNvSpPr>
          <p:nvPr>
            <p:ph idx="1"/>
          </p:nvPr>
        </p:nvSpPr>
        <p:spPr>
          <a:xfrm>
            <a:off x="1371600" y="1507066"/>
            <a:ext cx="9601200" cy="3581400"/>
          </a:xfrm>
        </p:spPr>
        <p:txBody>
          <a:bodyPr>
            <a:noAutofit/>
          </a:bodyPr>
          <a:lstStyle/>
          <a:p>
            <a:r>
              <a:rPr lang="en-US" sz="2800" dirty="0"/>
              <a:t>Even with strong data collection, collaboration, and thoughtful planning the BIP may not be entirely effective the first time  </a:t>
            </a:r>
          </a:p>
          <a:p>
            <a:pPr lvl="1"/>
            <a:r>
              <a:rPr lang="en-US" sz="2800" i="0" dirty="0"/>
              <a:t>Remember, it is a plan for improvement, not a magic wand, give it some time (3-4 weeks unless at a crisis level during that time)</a:t>
            </a:r>
          </a:p>
          <a:p>
            <a:pPr lvl="1"/>
            <a:r>
              <a:rPr lang="en-US" sz="2800" i="0" dirty="0"/>
              <a:t>There may be more the student is telling us that we just haven’t heard clearly yet</a:t>
            </a:r>
          </a:p>
          <a:p>
            <a:pPr lvl="1"/>
            <a:r>
              <a:rPr lang="en-US" sz="2800" i="0" dirty="0"/>
              <a:t>If at first you don’t succeed, try again. This is about a student’s life, not that moment</a:t>
            </a:r>
          </a:p>
        </p:txBody>
      </p:sp>
    </p:spTree>
    <p:extLst>
      <p:ext uri="{BB962C8B-B14F-4D97-AF65-F5344CB8AC3E}">
        <p14:creationId xmlns:p14="http://schemas.microsoft.com/office/powerpoint/2010/main" val="5533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AC9C-A502-2690-66F4-D1EBD87293A9}"/>
              </a:ext>
            </a:extLst>
          </p:cNvPr>
          <p:cNvSpPr>
            <a:spLocks noGrp="1"/>
          </p:cNvSpPr>
          <p:nvPr>
            <p:ph type="title"/>
          </p:nvPr>
        </p:nvSpPr>
        <p:spPr>
          <a:xfrm>
            <a:off x="1390650" y="685800"/>
            <a:ext cx="9886950" cy="1485900"/>
          </a:xfrm>
        </p:spPr>
        <p:txBody>
          <a:bodyPr>
            <a:normAutofit/>
          </a:bodyPr>
          <a:lstStyle/>
          <a:p>
            <a:r>
              <a:rPr lang="en-US" dirty="0" err="1"/>
              <a:t>Ooops</a:t>
            </a:r>
            <a:r>
              <a:rPr lang="en-US" dirty="0"/>
              <a:t>….</a:t>
            </a:r>
          </a:p>
        </p:txBody>
      </p:sp>
      <p:pic>
        <p:nvPicPr>
          <p:cNvPr id="4" name="Picture 3">
            <a:extLst>
              <a:ext uri="{FF2B5EF4-FFF2-40B4-BE49-F238E27FC236}">
                <a16:creationId xmlns:a16="http://schemas.microsoft.com/office/drawing/2014/main" id="{BA6ED600-BEA9-DF91-36CB-FE5CC4FF3B03}"/>
              </a:ext>
            </a:extLst>
          </p:cNvPr>
          <p:cNvPicPr>
            <a:picLocks noChangeAspect="1"/>
          </p:cNvPicPr>
          <p:nvPr/>
        </p:nvPicPr>
        <p:blipFill rotWithShape="1">
          <a:blip r:embed="rId2"/>
          <a:srcRect l="13175" r="25179" b="2"/>
          <a:stretch/>
        </p:blipFill>
        <p:spPr>
          <a:xfrm>
            <a:off x="1390649" y="2401556"/>
            <a:ext cx="3211495" cy="3466681"/>
          </a:xfrm>
          <a:prstGeom prst="rect">
            <a:avLst/>
          </a:prstGeom>
        </p:spPr>
      </p:pic>
      <p:sp>
        <p:nvSpPr>
          <p:cNvPr id="3" name="Content Placeholder 2">
            <a:extLst>
              <a:ext uri="{FF2B5EF4-FFF2-40B4-BE49-F238E27FC236}">
                <a16:creationId xmlns:a16="http://schemas.microsoft.com/office/drawing/2014/main" id="{A9C894A8-91F4-07D1-78F7-EC6C96D67487}"/>
              </a:ext>
            </a:extLst>
          </p:cNvPr>
          <p:cNvSpPr>
            <a:spLocks noGrp="1"/>
          </p:cNvSpPr>
          <p:nvPr>
            <p:ph idx="1"/>
          </p:nvPr>
        </p:nvSpPr>
        <p:spPr>
          <a:xfrm>
            <a:off x="4775200" y="914400"/>
            <a:ext cx="6853382" cy="4442691"/>
          </a:xfrm>
        </p:spPr>
        <p:txBody>
          <a:bodyPr>
            <a:normAutofit fontScale="92500" lnSpcReduction="20000"/>
          </a:bodyPr>
          <a:lstStyle/>
          <a:p>
            <a:pPr marL="0" indent="0">
              <a:buNone/>
            </a:pPr>
            <a:r>
              <a:rPr lang="en-US" sz="2800" dirty="0"/>
              <a:t>Sometimes we reinforce the incorrect behavior:</a:t>
            </a:r>
          </a:p>
          <a:p>
            <a:r>
              <a:rPr lang="en-US" sz="2800" dirty="0"/>
              <a:t>It is significantly easier to get attention for doing something wrong than doing something right. </a:t>
            </a:r>
          </a:p>
          <a:p>
            <a:r>
              <a:rPr lang="en-US" sz="2800" dirty="0"/>
              <a:t>The undesired behavior evokes an emotional response that creates reinforcement for the child. </a:t>
            </a:r>
          </a:p>
          <a:p>
            <a:r>
              <a:rPr lang="en-US" sz="2800" dirty="0"/>
              <a:t>We are human, we make mistakes, get tired, and balance a lot at once. </a:t>
            </a:r>
          </a:p>
          <a:p>
            <a:pPr marL="0" indent="0">
              <a:buNone/>
            </a:pPr>
            <a:endParaRPr lang="en-US" sz="2800" dirty="0"/>
          </a:p>
          <a:p>
            <a:pPr marL="0" indent="0">
              <a:buNone/>
            </a:pPr>
            <a:r>
              <a:rPr lang="en-US" sz="2800" dirty="0"/>
              <a:t>No one is perfect. • No plan is perfect. • No day is perfect.</a:t>
            </a:r>
          </a:p>
          <a:p>
            <a:endParaRPr lang="en-US" sz="1900" dirty="0"/>
          </a:p>
        </p:txBody>
      </p:sp>
    </p:spTree>
    <p:extLst>
      <p:ext uri="{BB962C8B-B14F-4D97-AF65-F5344CB8AC3E}">
        <p14:creationId xmlns:p14="http://schemas.microsoft.com/office/powerpoint/2010/main" val="42565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Applied Behavior Analysis</a:t>
            </a:r>
          </a:p>
        </p:txBody>
      </p:sp>
      <p:sp>
        <p:nvSpPr>
          <p:cNvPr id="3" name="Content Placeholder 2"/>
          <p:cNvSpPr>
            <a:spLocks noGrp="1"/>
          </p:cNvSpPr>
          <p:nvPr>
            <p:ph idx="1"/>
          </p:nvPr>
        </p:nvSpPr>
        <p:spPr>
          <a:xfrm>
            <a:off x="1371600" y="1428750"/>
            <a:ext cx="9601200" cy="5027468"/>
          </a:xfrm>
        </p:spPr>
        <p:txBody>
          <a:bodyPr>
            <a:noAutofit/>
          </a:bodyPr>
          <a:lstStyle/>
          <a:p>
            <a:pPr marL="0" indent="0">
              <a:buNone/>
            </a:pPr>
            <a:r>
              <a:rPr lang="en-US" sz="2800" dirty="0"/>
              <a:t>Broadly speaking, behaviors can be sorted into the following four categories:</a:t>
            </a:r>
          </a:p>
          <a:p>
            <a:r>
              <a:rPr lang="en-US" sz="2800" b="1" dirty="0"/>
              <a:t>Access to attention:</a:t>
            </a:r>
            <a:r>
              <a:rPr lang="en-US" sz="2800" dirty="0"/>
              <a:t> Behavior is rewarded with attention by adults or peers. For example, a student might start shouting during a lesson with the hopes of being noticed by their classmates.</a:t>
            </a:r>
          </a:p>
          <a:p>
            <a:r>
              <a:rPr lang="en-US" sz="2800" b="1" dirty="0"/>
              <a:t>Access to tangibles:</a:t>
            </a:r>
            <a:r>
              <a:rPr lang="en-US" sz="2800" dirty="0"/>
              <a:t> Behavior is rewarded with a desired item or preferred activity. One classic scenario is a child who cries and whines for candy in the checkout aisle. The parent acquiesces, so the child learns that this behavior is effective.</a:t>
            </a:r>
          </a:p>
        </p:txBody>
      </p:sp>
    </p:spTree>
    <p:extLst>
      <p:ext uri="{BB962C8B-B14F-4D97-AF65-F5344CB8AC3E}">
        <p14:creationId xmlns:p14="http://schemas.microsoft.com/office/powerpoint/2010/main" val="146512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3065-42B9-F7C0-157D-C39D7AC40441}"/>
              </a:ext>
            </a:extLst>
          </p:cNvPr>
          <p:cNvSpPr>
            <a:spLocks noGrp="1"/>
          </p:cNvSpPr>
          <p:nvPr>
            <p:ph type="title"/>
          </p:nvPr>
        </p:nvSpPr>
        <p:spPr/>
        <p:txBody>
          <a:bodyPr/>
          <a:lstStyle/>
          <a:p>
            <a:r>
              <a:rPr lang="en-US" dirty="0"/>
              <a:t>Applied Behavior Analysis</a:t>
            </a:r>
          </a:p>
        </p:txBody>
      </p:sp>
      <p:sp>
        <p:nvSpPr>
          <p:cNvPr id="3" name="Content Placeholder 2">
            <a:extLst>
              <a:ext uri="{FF2B5EF4-FFF2-40B4-BE49-F238E27FC236}">
                <a16:creationId xmlns:a16="http://schemas.microsoft.com/office/drawing/2014/main" id="{FB1302A9-7B30-931C-1CE3-545BAE15DE4C}"/>
              </a:ext>
            </a:extLst>
          </p:cNvPr>
          <p:cNvSpPr>
            <a:spLocks noGrp="1"/>
          </p:cNvSpPr>
          <p:nvPr>
            <p:ph idx="1"/>
          </p:nvPr>
        </p:nvSpPr>
        <p:spPr/>
        <p:txBody>
          <a:bodyPr/>
          <a:lstStyle/>
          <a:p>
            <a:r>
              <a:rPr lang="en-US" sz="2800" b="1" dirty="0"/>
              <a:t>Access to escape:</a:t>
            </a:r>
            <a:r>
              <a:rPr lang="en-US" sz="2800" dirty="0"/>
              <a:t> Behavior is rewarded with the removal of a demand or aversive. Typically, people are trying to escape boring tasks, reprimands, physical demands and non-preferred activities, people or spaces.</a:t>
            </a:r>
          </a:p>
          <a:p>
            <a:r>
              <a:rPr lang="en-US" sz="2800" b="1" dirty="0"/>
              <a:t>Sensory:</a:t>
            </a:r>
            <a:r>
              <a:rPr lang="en-US" sz="2800" dirty="0"/>
              <a:t> Behavior is automatically reinforced with a pleasant nervous system response or sensation. Cracking knuckles, clapping hands, bouncing knees and fidgeting are everyday examples of </a:t>
            </a:r>
            <a:r>
              <a:rPr lang="en-US" sz="2800" u="sng" dirty="0">
                <a:hlinkClick r:id="rId2"/>
              </a:rPr>
              <a:t>sensory-seeking</a:t>
            </a:r>
            <a:r>
              <a:rPr lang="en-US" sz="2800" dirty="0"/>
              <a:t> behavior.</a:t>
            </a:r>
          </a:p>
          <a:p>
            <a:endParaRPr lang="en-US" dirty="0"/>
          </a:p>
        </p:txBody>
      </p:sp>
    </p:spTree>
    <p:extLst>
      <p:ext uri="{BB962C8B-B14F-4D97-AF65-F5344CB8AC3E}">
        <p14:creationId xmlns:p14="http://schemas.microsoft.com/office/powerpoint/2010/main" val="362661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32467" y="812799"/>
            <a:ext cx="9601200" cy="3581400"/>
          </a:xfrm>
        </p:spPr>
        <p:txBody>
          <a:bodyPr>
            <a:noAutofit/>
          </a:bodyPr>
          <a:lstStyle/>
          <a:p>
            <a:pPr marL="0" indent="0">
              <a:buNone/>
            </a:pPr>
            <a:r>
              <a:rPr lang="en-US" sz="2800" dirty="0"/>
              <a:t>Who is required to have a FBA and formal behavior intervention plan?</a:t>
            </a:r>
          </a:p>
          <a:p>
            <a:pPr lvl="1"/>
            <a:r>
              <a:rPr lang="en-US" sz="2800" i="0" dirty="0"/>
              <a:t>Any student who has been removed from the educational setting through ISS, OSS, expulsion and had a FBA due to manifestation </a:t>
            </a:r>
          </a:p>
          <a:p>
            <a:pPr lvl="1"/>
            <a:r>
              <a:rPr lang="en-US" sz="2800" i="0" dirty="0"/>
              <a:t>Students with chronic behavior that removes them from the LRE, even to a sped setting should be considered for a BIP  </a:t>
            </a:r>
          </a:p>
          <a:p>
            <a:pPr marL="0" indent="0">
              <a:buNone/>
            </a:pPr>
            <a:r>
              <a:rPr lang="en-US" sz="2800" dirty="0"/>
              <a:t>Not necessary for: </a:t>
            </a:r>
          </a:p>
          <a:p>
            <a:pPr lvl="1"/>
            <a:r>
              <a:rPr lang="en-US" sz="2800" i="0" dirty="0"/>
              <a:t>Students who have a behavior deficit that can be addressed through goals/objectives/accommodations AND the behavior is not harmful or dangerous </a:t>
            </a:r>
          </a:p>
        </p:txBody>
      </p:sp>
    </p:spTree>
    <p:extLst>
      <p:ext uri="{BB962C8B-B14F-4D97-AF65-F5344CB8AC3E}">
        <p14:creationId xmlns:p14="http://schemas.microsoft.com/office/powerpoint/2010/main" val="281789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AutoShape 3"/>
          <p:cNvSpPr>
            <a:spLocks noChangeArrowheads="1"/>
          </p:cNvSpPr>
          <p:nvPr/>
        </p:nvSpPr>
        <p:spPr bwMode="auto">
          <a:xfrm>
            <a:off x="4800600" y="844551"/>
            <a:ext cx="2438400" cy="3336925"/>
          </a:xfrm>
          <a:prstGeom prst="triangle">
            <a:avLst>
              <a:gd name="adj" fmla="val 50000"/>
            </a:avLst>
          </a:prstGeom>
          <a:gradFill rotWithShape="0">
            <a:gsLst>
              <a:gs pos="0">
                <a:srgbClr val="FF33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a:latin typeface="Garamond" panose="02020404030301010803" pitchFamily="18" charset="0"/>
            </a:endParaRPr>
          </a:p>
        </p:txBody>
      </p:sp>
      <p:sp>
        <p:nvSpPr>
          <p:cNvPr id="176131" name="AutoShape 4"/>
          <p:cNvSpPr>
            <a:spLocks noChangeArrowheads="1"/>
          </p:cNvSpPr>
          <p:nvPr/>
        </p:nvSpPr>
        <p:spPr bwMode="auto">
          <a:xfrm flipV="1">
            <a:off x="3886200" y="3540125"/>
            <a:ext cx="4267200" cy="3200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818 w 21600"/>
              <a:gd name="T13" fmla="*/ 4818 h 21600"/>
              <a:gd name="T14" fmla="*/ 16782 w 21600"/>
              <a:gd name="T15" fmla="*/ 16782 h 21600"/>
            </a:gdLst>
            <a:ahLst/>
            <a:cxnLst>
              <a:cxn ang="T8">
                <a:pos x="T0" y="T1"/>
              </a:cxn>
              <a:cxn ang="T9">
                <a:pos x="T2" y="T3"/>
              </a:cxn>
              <a:cxn ang="T10">
                <a:pos x="T4" y="T5"/>
              </a:cxn>
              <a:cxn ang="T11">
                <a:pos x="T6" y="T7"/>
              </a:cxn>
            </a:cxnLst>
            <a:rect l="T12" t="T13" r="T14" b="T15"/>
            <a:pathLst>
              <a:path w="21600" h="21600">
                <a:moveTo>
                  <a:pt x="0" y="0"/>
                </a:moveTo>
                <a:lnTo>
                  <a:pt x="6036" y="21600"/>
                </a:lnTo>
                <a:lnTo>
                  <a:pt x="15564" y="21600"/>
                </a:lnTo>
                <a:lnTo>
                  <a:pt x="21600" y="0"/>
                </a:lnTo>
                <a:close/>
              </a:path>
            </a:pathLst>
          </a:cu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6132" name="Text Box 5"/>
          <p:cNvSpPr txBox="1">
            <a:spLocks noChangeArrowheads="1"/>
          </p:cNvSpPr>
          <p:nvPr/>
        </p:nvSpPr>
        <p:spPr bwMode="auto">
          <a:xfrm>
            <a:off x="7239000" y="228600"/>
            <a:ext cx="27003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a:r>
              <a:rPr lang="en-US" altLang="en-US" sz="1800" u="sng">
                <a:latin typeface="Times New Roman" panose="02020603050405020304" pitchFamily="18" charset="0"/>
              </a:rPr>
              <a:t>Tier III Interventions</a:t>
            </a:r>
            <a:endParaRPr lang="en-US" altLang="en-US" sz="1800">
              <a:latin typeface="Times New Roman" panose="02020603050405020304" pitchFamily="18" charset="0"/>
            </a:endParaRPr>
          </a:p>
          <a:p>
            <a:pPr algn="ctr" defTabSz="914400"/>
            <a:r>
              <a:rPr lang="en-US" altLang="en-US" sz="1800">
                <a:latin typeface="Times New Roman" panose="02020603050405020304" pitchFamily="18" charset="0"/>
              </a:rPr>
              <a:t>Specialized </a:t>
            </a:r>
          </a:p>
          <a:p>
            <a:pPr algn="ctr" defTabSz="914400"/>
            <a:r>
              <a:rPr lang="en-US" altLang="en-US" sz="1800">
                <a:latin typeface="Times New Roman" panose="02020603050405020304" pitchFamily="18" charset="0"/>
              </a:rPr>
              <a:t>Individualized</a:t>
            </a:r>
          </a:p>
          <a:p>
            <a:pPr algn="ctr" defTabSz="914400"/>
            <a:r>
              <a:rPr lang="en-US" altLang="en-US" sz="1800">
                <a:latin typeface="Times New Roman" panose="02020603050405020304" pitchFamily="18" charset="0"/>
              </a:rPr>
              <a:t>Systems for Students with High-Risk Behavior and Academic Difficulties</a:t>
            </a:r>
            <a:endParaRPr lang="en-US" altLang="en-US" sz="1800">
              <a:latin typeface="Garamond" panose="02020404030301010803" pitchFamily="18" charset="0"/>
            </a:endParaRPr>
          </a:p>
        </p:txBody>
      </p:sp>
      <p:sp>
        <p:nvSpPr>
          <p:cNvPr id="176133" name="Text Box 6"/>
          <p:cNvSpPr txBox="1">
            <a:spLocks noChangeArrowheads="1"/>
          </p:cNvSpPr>
          <p:nvPr/>
        </p:nvSpPr>
        <p:spPr bwMode="auto">
          <a:xfrm>
            <a:off x="7315200" y="2209801"/>
            <a:ext cx="26876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a:r>
              <a:rPr lang="en-US" altLang="en-US" sz="1800" u="sng">
                <a:latin typeface="Times New Roman" panose="02020603050405020304" pitchFamily="18" charset="0"/>
              </a:rPr>
              <a:t>Tier II Interventions</a:t>
            </a:r>
            <a:endParaRPr lang="en-US" altLang="en-US" sz="1800">
              <a:latin typeface="Times New Roman" panose="02020603050405020304" pitchFamily="18" charset="0"/>
            </a:endParaRPr>
          </a:p>
          <a:p>
            <a:pPr algn="ctr" defTabSz="914400"/>
            <a:r>
              <a:rPr lang="en-US" altLang="en-US" sz="1800">
                <a:latin typeface="Times New Roman" panose="02020603050405020304" pitchFamily="18" charset="0"/>
              </a:rPr>
              <a:t>Specialized Group</a:t>
            </a:r>
          </a:p>
          <a:p>
            <a:pPr algn="ctr" defTabSz="914400"/>
            <a:r>
              <a:rPr lang="en-US" altLang="en-US" sz="1800">
                <a:latin typeface="Times New Roman" panose="02020603050405020304" pitchFamily="18" charset="0"/>
              </a:rPr>
              <a:t>Systems for Students who are at-risk for behavior and academic difficulties</a:t>
            </a:r>
            <a:endParaRPr lang="en-US" altLang="en-US" sz="1800">
              <a:latin typeface="Garamond" panose="02020404030301010803" pitchFamily="18" charset="0"/>
            </a:endParaRPr>
          </a:p>
        </p:txBody>
      </p:sp>
      <p:sp>
        <p:nvSpPr>
          <p:cNvPr id="176134" name="AutoShape 7"/>
          <p:cNvSpPr>
            <a:spLocks/>
          </p:cNvSpPr>
          <p:nvPr/>
        </p:nvSpPr>
        <p:spPr bwMode="auto">
          <a:xfrm rot="-1243991">
            <a:off x="6615113" y="646113"/>
            <a:ext cx="304800" cy="2667000"/>
          </a:xfrm>
          <a:prstGeom prst="rightBrace">
            <a:avLst>
              <a:gd name="adj1" fmla="val 72917"/>
              <a:gd name="adj2" fmla="val 83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endParaRPr lang="en-US" altLang="en-US" sz="1800">
              <a:latin typeface="Garamond" panose="02020404030301010803" pitchFamily="18" charset="0"/>
            </a:endParaRPr>
          </a:p>
        </p:txBody>
      </p:sp>
      <p:sp>
        <p:nvSpPr>
          <p:cNvPr id="176135" name="AutoShape 8"/>
          <p:cNvSpPr>
            <a:spLocks/>
          </p:cNvSpPr>
          <p:nvPr/>
        </p:nvSpPr>
        <p:spPr bwMode="auto">
          <a:xfrm rot="-1184886">
            <a:off x="6667500" y="677863"/>
            <a:ext cx="304800" cy="838200"/>
          </a:xfrm>
          <a:prstGeom prst="rightBrace">
            <a:avLst>
              <a:gd name="adj1" fmla="val 2291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endParaRPr lang="en-US" altLang="en-US" sz="1800">
              <a:latin typeface="Garamond" panose="02020404030301010803" pitchFamily="18" charset="0"/>
            </a:endParaRPr>
          </a:p>
        </p:txBody>
      </p:sp>
      <p:sp>
        <p:nvSpPr>
          <p:cNvPr id="176136" name="Text Box 9"/>
          <p:cNvSpPr txBox="1">
            <a:spLocks noChangeArrowheads="1"/>
          </p:cNvSpPr>
          <p:nvPr/>
        </p:nvSpPr>
        <p:spPr bwMode="auto">
          <a:xfrm>
            <a:off x="1752601" y="3048000"/>
            <a:ext cx="26447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a:r>
              <a:rPr lang="en-US" altLang="en-US" sz="1800" u="sng">
                <a:latin typeface="Times New Roman" panose="02020603050405020304" pitchFamily="18" charset="0"/>
              </a:rPr>
              <a:t>Tier I Interventions</a:t>
            </a:r>
            <a:endParaRPr lang="en-US" altLang="en-US" sz="1800">
              <a:latin typeface="Times New Roman" panose="02020603050405020304" pitchFamily="18" charset="0"/>
            </a:endParaRPr>
          </a:p>
          <a:p>
            <a:pPr algn="ctr" defTabSz="914400"/>
            <a:r>
              <a:rPr lang="en-US" altLang="en-US" sz="1800">
                <a:latin typeface="Times New Roman" panose="02020603050405020304" pitchFamily="18" charset="0"/>
              </a:rPr>
              <a:t>School-/Classroom-</a:t>
            </a:r>
          </a:p>
          <a:p>
            <a:pPr algn="ctr" defTabSz="914400"/>
            <a:r>
              <a:rPr lang="en-US" altLang="en-US" sz="1800">
                <a:latin typeface="Times New Roman" panose="02020603050405020304" pitchFamily="18" charset="0"/>
              </a:rPr>
              <a:t>Wide Systems and Instruction for</a:t>
            </a:r>
          </a:p>
          <a:p>
            <a:pPr algn="ctr" defTabSz="914400"/>
            <a:r>
              <a:rPr lang="en-US" altLang="en-US" sz="1800">
                <a:latin typeface="Times New Roman" panose="02020603050405020304" pitchFamily="18" charset="0"/>
              </a:rPr>
              <a:t>All Students,</a:t>
            </a:r>
          </a:p>
          <a:p>
            <a:pPr algn="ctr" defTabSz="914400"/>
            <a:r>
              <a:rPr lang="en-US" altLang="en-US" sz="1800">
                <a:latin typeface="Times New Roman" panose="02020603050405020304" pitchFamily="18" charset="0"/>
              </a:rPr>
              <a:t>Staff, &amp; Settings</a:t>
            </a:r>
            <a:endParaRPr lang="en-US" altLang="en-US" sz="1800">
              <a:latin typeface="Garamond" panose="02020404030301010803" pitchFamily="18" charset="0"/>
            </a:endParaRPr>
          </a:p>
        </p:txBody>
      </p:sp>
      <p:sp>
        <p:nvSpPr>
          <p:cNvPr id="176137" name="AutoShape 13"/>
          <p:cNvSpPr>
            <a:spLocks/>
          </p:cNvSpPr>
          <p:nvPr/>
        </p:nvSpPr>
        <p:spPr bwMode="auto">
          <a:xfrm rot="1068829">
            <a:off x="4262438" y="762001"/>
            <a:ext cx="609600" cy="5978525"/>
          </a:xfrm>
          <a:prstGeom prst="leftBrace">
            <a:avLst>
              <a:gd name="adj1" fmla="val 81727"/>
              <a:gd name="adj2" fmla="val 6058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endParaRPr lang="en-US" altLang="en-US" sz="1800">
              <a:latin typeface="Garamond" panose="02020404030301010803" pitchFamily="18" charset="0"/>
            </a:endParaRPr>
          </a:p>
        </p:txBody>
      </p:sp>
      <p:sp>
        <p:nvSpPr>
          <p:cNvPr id="176138" name="Text Box 14"/>
          <p:cNvSpPr txBox="1">
            <a:spLocks noChangeArrowheads="1"/>
          </p:cNvSpPr>
          <p:nvPr/>
        </p:nvSpPr>
        <p:spPr bwMode="auto">
          <a:xfrm>
            <a:off x="1676400" y="228600"/>
            <a:ext cx="3429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a:r>
              <a:rPr lang="en-US" altLang="en-US" sz="3200">
                <a:latin typeface="Garamond" panose="02020404030301010803" pitchFamily="18" charset="0"/>
              </a:rPr>
              <a:t>Multi Tiered Instruction</a:t>
            </a:r>
          </a:p>
          <a:p>
            <a:pPr algn="ctr" defTabSz="914400"/>
            <a:r>
              <a:rPr lang="en-US" altLang="en-US" sz="3200">
                <a:latin typeface="Garamond" panose="02020404030301010803" pitchFamily="18" charset="0"/>
              </a:rPr>
              <a:t> </a:t>
            </a:r>
          </a:p>
          <a:p>
            <a:pPr algn="ctr" defTabSz="914400"/>
            <a:r>
              <a:rPr lang="en-US" altLang="en-US">
                <a:latin typeface="Garamond" panose="02020404030301010803" pitchFamily="18" charset="0"/>
              </a:rPr>
              <a:t>Positive Behavior</a:t>
            </a:r>
          </a:p>
          <a:p>
            <a:pPr algn="ctr" defTabSz="914400"/>
            <a:r>
              <a:rPr lang="en-US" altLang="en-US">
                <a:latin typeface="Garamond" panose="02020404030301010803" pitchFamily="18" charset="0"/>
              </a:rPr>
              <a:t>Interventions and Support</a:t>
            </a:r>
            <a:endParaRPr lang="en-US" altLang="en-US" sz="1800">
              <a:latin typeface="Garamond" panose="02020404030301010803" pitchFamily="18" charset="0"/>
            </a:endParaRPr>
          </a:p>
        </p:txBody>
      </p:sp>
      <p:sp>
        <p:nvSpPr>
          <p:cNvPr id="176139" name="Oval 11"/>
          <p:cNvSpPr>
            <a:spLocks noChangeArrowheads="1"/>
          </p:cNvSpPr>
          <p:nvPr/>
        </p:nvSpPr>
        <p:spPr bwMode="auto">
          <a:xfrm>
            <a:off x="4627564" y="844551"/>
            <a:ext cx="2687637" cy="1668463"/>
          </a:xfrm>
          <a:prstGeom prst="ellipse">
            <a:avLst/>
          </a:prstGeom>
          <a:solidFill>
            <a:schemeClr val="accent1">
              <a:alpha val="0"/>
            </a:schemeClr>
          </a:solidFill>
          <a:ln w="63500">
            <a:solidFill>
              <a:srgbClr val="FF0000"/>
            </a:solidFill>
            <a:round/>
            <a:headEnd/>
            <a:tailEnd/>
          </a:ln>
        </p:spPr>
        <p:txBody>
          <a:bodyPr wrap="none" anchor="ctr"/>
          <a:lstStyle/>
          <a:p>
            <a:pPr algn="ctr"/>
            <a:r>
              <a:rPr lang="en-US" altLang="en-US" sz="4400">
                <a:latin typeface="Arial" panose="020B0604020202020204" pitchFamily="34" charset="0"/>
              </a:rPr>
              <a:t>FBA</a:t>
            </a:r>
            <a:endParaRPr lang="en-US" altLang="en-US">
              <a:latin typeface="Arial" panose="020B0604020202020204" pitchFamily="34" charset="0"/>
            </a:endParaRPr>
          </a:p>
        </p:txBody>
      </p:sp>
    </p:spTree>
    <p:extLst>
      <p:ext uri="{BB962C8B-B14F-4D97-AF65-F5344CB8AC3E}">
        <p14:creationId xmlns:p14="http://schemas.microsoft.com/office/powerpoint/2010/main" val="772751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368301"/>
            <a:ext cx="8534400" cy="758825"/>
          </a:xfrm>
        </p:spPr>
        <p:txBody>
          <a:bodyPr>
            <a:noAutofit/>
          </a:bodyPr>
          <a:lstStyle/>
          <a:p>
            <a:pPr eaLnBrk="1" hangingPunct="1"/>
            <a:r>
              <a:rPr lang="en-US" altLang="en-US" dirty="0">
                <a:solidFill>
                  <a:srgbClr val="7B9899"/>
                </a:solidFill>
                <a:ea typeface="ＭＳ Ｐゴシック" panose="020B0600070205080204" pitchFamily="34" charset="-128"/>
              </a:rPr>
              <a:t>Understanding Chronic Misbehavior</a:t>
            </a:r>
            <a:br>
              <a:rPr lang="en-US" altLang="en-US" dirty="0">
                <a:solidFill>
                  <a:srgbClr val="7B9899"/>
                </a:solidFill>
                <a:ea typeface="ＭＳ Ｐゴシック" panose="020B0600070205080204" pitchFamily="34" charset="-128"/>
              </a:rPr>
            </a:br>
            <a:br>
              <a:rPr lang="en-US" altLang="en-US" dirty="0">
                <a:solidFill>
                  <a:srgbClr val="7B9899"/>
                </a:solidFill>
                <a:ea typeface="ＭＳ Ｐゴシック" panose="020B0600070205080204" pitchFamily="34" charset="-128"/>
              </a:rPr>
            </a:br>
            <a:endParaRPr lang="en-US" altLang="en-US" dirty="0">
              <a:solidFill>
                <a:srgbClr val="7B9899"/>
              </a:solidFill>
              <a:ea typeface="ＭＳ Ｐゴシック" panose="020B0600070205080204" pitchFamily="34" charset="-128"/>
            </a:endParaRPr>
          </a:p>
        </p:txBody>
      </p:sp>
      <p:sp>
        <p:nvSpPr>
          <p:cNvPr id="18435" name="Content Placeholder 2"/>
          <p:cNvSpPr>
            <a:spLocks noGrp="1"/>
          </p:cNvSpPr>
          <p:nvPr>
            <p:ph sz="quarter" idx="1"/>
          </p:nvPr>
        </p:nvSpPr>
        <p:spPr>
          <a:xfrm>
            <a:off x="1825625" y="1527176"/>
            <a:ext cx="8504238" cy="5114925"/>
          </a:xfrm>
        </p:spPr>
        <p:txBody>
          <a:bodyPr/>
          <a:lstStyle/>
          <a:p>
            <a:pPr eaLnBrk="1" hangingPunct="1">
              <a:lnSpc>
                <a:spcPct val="80000"/>
              </a:lnSpc>
            </a:pPr>
            <a:r>
              <a:rPr lang="en-US" altLang="en-US" sz="2800" dirty="0">
                <a:ea typeface="ＭＳ Ｐゴシック" panose="020B0600070205080204" pitchFamily="34" charset="-128"/>
              </a:rPr>
              <a:t>If a student </a:t>
            </a:r>
            <a:r>
              <a:rPr lang="en-US" altLang="en-US" sz="2800" u="sng" dirty="0">
                <a:ea typeface="ＭＳ Ｐゴシック" panose="020B0600070205080204" pitchFamily="34" charset="-128"/>
              </a:rPr>
              <a:t>repeatedly</a:t>
            </a:r>
            <a:r>
              <a:rPr lang="en-US" altLang="en-US" sz="2800" dirty="0">
                <a:ea typeface="ＭＳ Ｐゴシック" panose="020B0600070205080204" pitchFamily="34" charset="-128"/>
              </a:rPr>
              <a:t> engages in a </a:t>
            </a:r>
            <a:r>
              <a:rPr lang="en-US" altLang="en-US" sz="2800" dirty="0">
                <a:solidFill>
                  <a:srgbClr val="FF0000"/>
                </a:solidFill>
                <a:ea typeface="ＭＳ Ｐゴシック" panose="020B0600070205080204" pitchFamily="34" charset="-128"/>
              </a:rPr>
              <a:t>problem behavior, </a:t>
            </a:r>
            <a:r>
              <a:rPr lang="en-US" altLang="en-US" sz="2800" dirty="0">
                <a:ea typeface="ＭＳ Ｐゴシック" panose="020B0600070205080204" pitchFamily="34" charset="-128"/>
              </a:rPr>
              <a:t>he/she is most likely doing it for a reason, because it is </a:t>
            </a:r>
            <a:r>
              <a:rPr lang="en-US" altLang="en-US" sz="2800" dirty="0">
                <a:solidFill>
                  <a:srgbClr val="00FF00"/>
                </a:solidFill>
                <a:highlight>
                  <a:srgbClr val="000000"/>
                </a:highlight>
                <a:ea typeface="ＭＳ Ｐゴシック" panose="020B0600070205080204" pitchFamily="34" charset="-128"/>
              </a:rPr>
              <a:t>paying off </a:t>
            </a:r>
            <a:r>
              <a:rPr lang="en-US" altLang="en-US" sz="2800" dirty="0">
                <a:ea typeface="ＭＳ Ｐゴシック" panose="020B0600070205080204" pitchFamily="34" charset="-128"/>
              </a:rPr>
              <a:t>for the student</a:t>
            </a:r>
          </a:p>
          <a:p>
            <a:pPr lvl="1" eaLnBrk="1" hangingPunct="1">
              <a:lnSpc>
                <a:spcPct val="80000"/>
              </a:lnSpc>
            </a:pPr>
            <a:endParaRPr lang="en-US" altLang="en-US" sz="2400" dirty="0">
              <a:ea typeface="ＭＳ Ｐゴシック" panose="020B0600070205080204" pitchFamily="34" charset="-128"/>
            </a:endParaRPr>
          </a:p>
          <a:p>
            <a:pPr lvl="1" eaLnBrk="1" hangingPunct="1">
              <a:lnSpc>
                <a:spcPct val="80000"/>
              </a:lnSpc>
            </a:pPr>
            <a:r>
              <a:rPr lang="en-US" altLang="en-US" sz="2400" dirty="0">
                <a:ea typeface="ＭＳ Ｐゴシック" panose="020B0600070205080204" pitchFamily="34" charset="-128"/>
              </a:rPr>
              <a:t>The behavior is </a:t>
            </a:r>
            <a:r>
              <a:rPr lang="en-US" altLang="en-US" sz="2400" dirty="0">
                <a:solidFill>
                  <a:srgbClr val="00FF00"/>
                </a:solidFill>
                <a:highlight>
                  <a:srgbClr val="000000"/>
                </a:highlight>
                <a:ea typeface="ＭＳ Ｐゴシック" panose="020B0600070205080204" pitchFamily="34" charset="-128"/>
              </a:rPr>
              <a:t>functional</a:t>
            </a:r>
            <a:r>
              <a:rPr lang="en-US" altLang="en-US" sz="2400" dirty="0">
                <a:solidFill>
                  <a:srgbClr val="00FF00"/>
                </a:solidFill>
                <a:ea typeface="ＭＳ Ｐゴシック" panose="020B0600070205080204" pitchFamily="34" charset="-128"/>
              </a:rPr>
              <a:t> </a:t>
            </a:r>
            <a:r>
              <a:rPr lang="en-US" altLang="en-US" sz="2400" dirty="0">
                <a:solidFill>
                  <a:schemeClr val="tx1"/>
                </a:solidFill>
                <a:ea typeface="ＭＳ Ｐゴシック" panose="020B0600070205080204" pitchFamily="34" charset="-128"/>
              </a:rPr>
              <a:t>or </a:t>
            </a:r>
            <a:r>
              <a:rPr lang="en-US" altLang="en-US" sz="2400" dirty="0">
                <a:solidFill>
                  <a:srgbClr val="00FF00"/>
                </a:solidFill>
                <a:highlight>
                  <a:srgbClr val="000000"/>
                </a:highlight>
                <a:ea typeface="ＭＳ Ｐゴシック" panose="020B0600070205080204" pitchFamily="34" charset="-128"/>
              </a:rPr>
              <a:t>serves a purpose</a:t>
            </a:r>
          </a:p>
          <a:p>
            <a:pPr lvl="1" eaLnBrk="1" hangingPunct="1">
              <a:lnSpc>
                <a:spcPct val="80000"/>
              </a:lnSpc>
            </a:pPr>
            <a:endParaRPr lang="en-US" altLang="en-US" sz="2400" dirty="0">
              <a:solidFill>
                <a:srgbClr val="00FF00"/>
              </a:solidFill>
              <a:ea typeface="ＭＳ Ｐゴシック" panose="020B0600070205080204" pitchFamily="34" charset="-128"/>
            </a:endParaRPr>
          </a:p>
          <a:p>
            <a:pPr eaLnBrk="1" hangingPunct="1">
              <a:lnSpc>
                <a:spcPct val="80000"/>
              </a:lnSpc>
            </a:pPr>
            <a:r>
              <a:rPr lang="en-US" altLang="en-US" sz="2800" dirty="0">
                <a:ea typeface="ＭＳ Ｐゴシック" panose="020B0600070205080204" pitchFamily="34" charset="-128"/>
              </a:rPr>
              <a:t>Behavior is a form of communication, unfortunately some students learn that problem behavior is the best way for them to get their needs met</a:t>
            </a:r>
          </a:p>
          <a:p>
            <a:pPr lvl="1" eaLnBrk="1" hangingPunct="1">
              <a:lnSpc>
                <a:spcPct val="80000"/>
              </a:lnSpc>
            </a:pPr>
            <a:endParaRPr lang="en-US" altLang="en-US" sz="2400" dirty="0">
              <a:ea typeface="ＭＳ Ｐゴシック" panose="020B0600070205080204" pitchFamily="34" charset="-128"/>
            </a:endParaRPr>
          </a:p>
        </p:txBody>
      </p:sp>
      <p:pic>
        <p:nvPicPr>
          <p:cNvPr id="4" name="Picture 7" descr="st_girl4">
            <a:hlinkClick r:id="rId3"/>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571471" y="4694985"/>
            <a:ext cx="1862071" cy="180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51359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C9693990E684CB25E24C0476E73F6" ma:contentTypeVersion="16" ma:contentTypeDescription="Create a new document." ma:contentTypeScope="" ma:versionID="c787e8558b9fd2652e6232487cbd29b0">
  <xsd:schema xmlns:xsd="http://www.w3.org/2001/XMLSchema" xmlns:xs="http://www.w3.org/2001/XMLSchema" xmlns:p="http://schemas.microsoft.com/office/2006/metadata/properties" xmlns:ns2="a6fb3132-2a12-489d-b27d-81c9ba699cc1" xmlns:ns3="8851f2c7-eccf-41dd-8b49-7404b349b09c" targetNamespace="http://schemas.microsoft.com/office/2006/metadata/properties" ma:root="true" ma:fieldsID="86cfa9c665311902b97101fcda0674ef" ns2:_="" ns3:_="">
    <xsd:import namespace="a6fb3132-2a12-489d-b27d-81c9ba699cc1"/>
    <xsd:import namespace="8851f2c7-eccf-41dd-8b49-7404b349b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b3132-2a12-489d-b27d-81c9ba699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6257d-7176-48e0-8b40-523761a9cd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51f2c7-eccf-41dd-8b49-7404b349b0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8a28d9-d8be-41a8-872f-a191d799db73}" ma:internalName="TaxCatchAll" ma:showField="CatchAllData" ma:web="8851f2c7-eccf-41dd-8b49-7404b349b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fb3132-2a12-489d-b27d-81c9ba699cc1">
      <Terms xmlns="http://schemas.microsoft.com/office/infopath/2007/PartnerControls"/>
    </lcf76f155ced4ddcb4097134ff3c332f>
    <TaxCatchAll xmlns="8851f2c7-eccf-41dd-8b49-7404b349b09c" xsi:nil="true"/>
  </documentManagement>
</p:properties>
</file>

<file path=customXml/itemProps1.xml><?xml version="1.0" encoding="utf-8"?>
<ds:datastoreItem xmlns:ds="http://schemas.openxmlformats.org/officeDocument/2006/customXml" ds:itemID="{2603E350-5D4E-49C9-80AF-AC8CAB51E9B4}"/>
</file>

<file path=customXml/itemProps2.xml><?xml version="1.0" encoding="utf-8"?>
<ds:datastoreItem xmlns:ds="http://schemas.openxmlformats.org/officeDocument/2006/customXml" ds:itemID="{28FDB090-2846-40F2-A378-3B357A895113}"/>
</file>

<file path=customXml/itemProps3.xml><?xml version="1.0" encoding="utf-8"?>
<ds:datastoreItem xmlns:ds="http://schemas.openxmlformats.org/officeDocument/2006/customXml" ds:itemID="{F7E57689-6B6C-4417-83FB-7A4C1D26C6FC}"/>
</file>

<file path=docProps/app.xml><?xml version="1.0" encoding="utf-8"?>
<Properties xmlns="http://schemas.openxmlformats.org/officeDocument/2006/extended-properties" xmlns:vt="http://schemas.openxmlformats.org/officeDocument/2006/docPropsVTypes">
  <Template>TM10001105[[fn=Crop]]</Template>
  <TotalTime>154</TotalTime>
  <Words>2438</Words>
  <Application>Microsoft Office PowerPoint</Application>
  <PresentationFormat>Widescreen</PresentationFormat>
  <Paragraphs>300</Paragraphs>
  <Slides>45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Franklin Gothic Book</vt:lpstr>
      <vt:lpstr>Garamond</vt:lpstr>
      <vt:lpstr>Times New Roman</vt:lpstr>
      <vt:lpstr>Verdana</vt:lpstr>
      <vt:lpstr>Wingdings</vt:lpstr>
      <vt:lpstr>Wingdings 2</vt:lpstr>
      <vt:lpstr>Crop</vt:lpstr>
      <vt:lpstr>Intro to FBA</vt:lpstr>
      <vt:lpstr>A Little History</vt:lpstr>
      <vt:lpstr>Behaviorism</vt:lpstr>
      <vt:lpstr>Applied Behavior Analysis</vt:lpstr>
      <vt:lpstr>Applied Behavior Analysis</vt:lpstr>
      <vt:lpstr>Applied Behavior Analysis</vt:lpstr>
      <vt:lpstr>PowerPoint Presentation</vt:lpstr>
      <vt:lpstr>PowerPoint Presentation</vt:lpstr>
      <vt:lpstr>Understanding Chronic Misbehavior  </vt:lpstr>
      <vt:lpstr>PowerPoint Presentation</vt:lpstr>
      <vt:lpstr>So, it’s a process…</vt:lpstr>
      <vt:lpstr>How do we collect data?</vt:lpstr>
      <vt:lpstr>PowerPoint Presentation</vt:lpstr>
      <vt:lpstr>Example Interview</vt:lpstr>
      <vt:lpstr>Part A</vt:lpstr>
      <vt:lpstr>Example: Routines</vt:lpstr>
      <vt:lpstr>Description of Problem Behavior</vt:lpstr>
      <vt:lpstr>Example: Problem Behavior Description</vt:lpstr>
      <vt:lpstr>Data Collection </vt:lpstr>
      <vt:lpstr>Data Collection </vt:lpstr>
      <vt:lpstr>Summary of Data Collection Systems</vt:lpstr>
      <vt:lpstr>Data Analysis</vt:lpstr>
      <vt:lpstr>Direct Observation</vt:lpstr>
      <vt:lpstr>Conduct “ABC” Observation(s)</vt:lpstr>
      <vt:lpstr>Example: Antecedents</vt:lpstr>
      <vt:lpstr>PowerPoint Presentation</vt:lpstr>
      <vt:lpstr>Example: Consequences</vt:lpstr>
      <vt:lpstr>Critical Features</vt:lpstr>
      <vt:lpstr>Target Behavior</vt:lpstr>
      <vt:lpstr>Operationally Defining Behavior</vt:lpstr>
      <vt:lpstr>PowerPoint Presentation</vt:lpstr>
      <vt:lpstr>Understanding Antecedents</vt:lpstr>
      <vt:lpstr>Understanding Antecedents</vt:lpstr>
      <vt:lpstr>Understanding Consequences and Function</vt:lpstr>
      <vt:lpstr>Understanding Consequences and Function</vt:lpstr>
      <vt:lpstr>Understanding Consequences and Function</vt:lpstr>
      <vt:lpstr>What is a “Setting Event”?</vt:lpstr>
      <vt:lpstr>Summary Statement</vt:lpstr>
      <vt:lpstr>PowerPoint Presentation</vt:lpstr>
      <vt:lpstr>PowerPoint Presentation</vt:lpstr>
      <vt:lpstr>The FBA is only useful if it is used to develop a Behavior Plan (BIP/BSP)</vt:lpstr>
      <vt:lpstr>Example Replacement Behaviors</vt:lpstr>
      <vt:lpstr>Behavior Strategies Based on Function</vt:lpstr>
      <vt:lpstr>Remember, it’s a process…</vt:lpstr>
      <vt:lpstr>Ooops….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Assessment</dc:title>
  <dc:creator>Casey Brasher</dc:creator>
  <cp:lastModifiedBy>Casey F. Brasher</cp:lastModifiedBy>
  <cp:revision>12</cp:revision>
  <dcterms:created xsi:type="dcterms:W3CDTF">2016-06-16T03:48:07Z</dcterms:created>
  <dcterms:modified xsi:type="dcterms:W3CDTF">2023-06-26T18:44:54Z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0x010100F78C9693990E684CB25E24C0476E73F6</vt:lpwstr>
  </property>
</Properties>
</file>