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diagrams/data6.xml" ContentType="application/vnd.openxmlformats-officedocument.drawingml.diagramData+xml"/>
  <Override PartName="/ppt/diagrams/data7.xml" ContentType="application/vnd.openxmlformats-officedocument.drawingml.diagramData+xml"/>
  <Override PartName="/ppt/diagrams/data1.xml" ContentType="application/vnd.openxmlformats-officedocument.drawingml.diagramData+xml"/>
  <Override PartName="/ppt/diagrams/data8.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1.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colors8.xml" ContentType="application/vnd.openxmlformats-officedocument.drawingml.diagramColors+xml"/>
  <Override PartName="/ppt/diagrams/drawing8.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8.xml" ContentType="application/vnd.openxmlformats-officedocument.drawingml.diagramLayout+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colors5.xml" ContentType="application/vnd.openxmlformats-officedocument.drawingml.diagramColors+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8.xml" ContentType="application/vnd.openxmlformats-officedocument.drawingml.diagramStyle+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drawing5.xml" ContentType="application/vnd.ms-office.drawingml.diagramDrawing+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2" r:id="rId1"/>
  </p:sldMasterIdLst>
  <p:notesMasterIdLst>
    <p:notesMasterId r:id="rId51"/>
  </p:notesMasterIdLst>
  <p:sldIdLst>
    <p:sldId id="317" r:id="rId2"/>
    <p:sldId id="2179" r:id="rId3"/>
    <p:sldId id="281" r:id="rId4"/>
    <p:sldId id="373" r:id="rId5"/>
    <p:sldId id="372" r:id="rId6"/>
    <p:sldId id="371" r:id="rId7"/>
    <p:sldId id="358" r:id="rId8"/>
    <p:sldId id="360" r:id="rId9"/>
    <p:sldId id="361" r:id="rId10"/>
    <p:sldId id="362" r:id="rId11"/>
    <p:sldId id="363" r:id="rId12"/>
    <p:sldId id="364" r:id="rId13"/>
    <p:sldId id="365" r:id="rId14"/>
    <p:sldId id="366" r:id="rId15"/>
    <p:sldId id="367" r:id="rId16"/>
    <p:sldId id="368" r:id="rId17"/>
    <p:sldId id="369" r:id="rId18"/>
    <p:sldId id="370" r:id="rId19"/>
    <p:sldId id="338" r:id="rId20"/>
    <p:sldId id="339" r:id="rId21"/>
    <p:sldId id="340" r:id="rId22"/>
    <p:sldId id="341" r:id="rId23"/>
    <p:sldId id="342" r:id="rId24"/>
    <p:sldId id="343" r:id="rId25"/>
    <p:sldId id="266" r:id="rId26"/>
    <p:sldId id="265" r:id="rId27"/>
    <p:sldId id="264" r:id="rId28"/>
    <p:sldId id="374" r:id="rId29"/>
    <p:sldId id="2180" r:id="rId30"/>
    <p:sldId id="263" r:id="rId31"/>
    <p:sldId id="262" r:id="rId32"/>
    <p:sldId id="261" r:id="rId33"/>
    <p:sldId id="260" r:id="rId34"/>
    <p:sldId id="259" r:id="rId35"/>
    <p:sldId id="258" r:id="rId36"/>
    <p:sldId id="257" r:id="rId37"/>
    <p:sldId id="344" r:id="rId38"/>
    <p:sldId id="345" r:id="rId39"/>
    <p:sldId id="346" r:id="rId40"/>
    <p:sldId id="347" r:id="rId41"/>
    <p:sldId id="348" r:id="rId42"/>
    <p:sldId id="349" r:id="rId43"/>
    <p:sldId id="350" r:id="rId44"/>
    <p:sldId id="351" r:id="rId45"/>
    <p:sldId id="352" r:id="rId46"/>
    <p:sldId id="353" r:id="rId47"/>
    <p:sldId id="354" r:id="rId48"/>
    <p:sldId id="355" r:id="rId49"/>
    <p:sldId id="37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61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6638AB-3989-9532-A86E-CDB41814D510}" v="2" dt="2023-06-27T17:48:37.175"/>
    <p1510:client id="{3B23DC75-0978-2D2F-3CE0-4C8C4C7D5806}" v="69" dt="2023-06-27T15:28:41.391"/>
    <p1510:client id="{3D727C48-9FDC-2475-1CF1-D1ED5B79640F}" v="23" dt="2023-06-27T15:23:23.993"/>
    <p1510:client id="{4D9C9070-6D49-09F2-E30B-B00E94751AE8}" v="342" dt="2023-06-27T15:14:43.223"/>
    <p1510:client id="{FF38DCE7-C548-466B-B5A1-87675EEF3E66}" v="2479" dt="2023-06-27T18:11:21.0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8" Type="http://schemas.openxmlformats.org/officeDocument/2006/relationships/customXml" Target="../customXml/item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diagrams/_rels/data3.xml.rels><?xml version="1.0" encoding="UTF-8" standalone="yes"?>
<Relationships xmlns="http://schemas.openxmlformats.org/package/2006/relationships"><Relationship Id="rId3" Type="http://schemas.openxmlformats.org/officeDocument/2006/relationships/hyperlink" Target="https://www.nasbe.org/advancing-school-discipline-reform/" TargetMode="External"/><Relationship Id="rId2" Type="http://schemas.openxmlformats.org/officeDocument/2006/relationships/hyperlink" Target="http://www.air.org/" TargetMode="External"/><Relationship Id="rId1" Type="http://schemas.openxmlformats.org/officeDocument/2006/relationships/hyperlink" Target="http://www.nasbe.org/" TargetMode="External"/><Relationship Id="rId4" Type="http://schemas.openxmlformats.org/officeDocument/2006/relationships/hyperlink" Target="http://www.nasbe.org/our-resources/publications/education-leaders-report/" TargetMode="External"/></Relationships>
</file>

<file path=ppt/diagrams/_rels/data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ata7.xml.rels><?xml version="1.0" encoding="UTF-8" standalone="yes"?>
<Relationships xmlns="http://schemas.openxmlformats.org/package/2006/relationships"><Relationship Id="rId1" Type="http://schemas.openxmlformats.org/officeDocument/2006/relationships/hyperlink" Target="https://www.nasbe.org/advancing-school-discipline-reform/" TargetMode="External"/></Relationships>
</file>

<file path=ppt/diagrams/_rels/drawing3.xml.rels><?xml version="1.0" encoding="UTF-8" standalone="yes"?>
<Relationships xmlns="http://schemas.openxmlformats.org/package/2006/relationships"><Relationship Id="rId3" Type="http://schemas.openxmlformats.org/officeDocument/2006/relationships/hyperlink" Target="https://www.nasbe.org/advancing-school-discipline-reform/" TargetMode="External"/><Relationship Id="rId2" Type="http://schemas.openxmlformats.org/officeDocument/2006/relationships/hyperlink" Target="http://www.air.org/" TargetMode="External"/><Relationship Id="rId1" Type="http://schemas.openxmlformats.org/officeDocument/2006/relationships/hyperlink" Target="http://www.nasbe.org/" TargetMode="External"/><Relationship Id="rId4" Type="http://schemas.openxmlformats.org/officeDocument/2006/relationships/hyperlink" Target="http://www.nasbe.org/our-resources/publications/education-leaders-report/" TargetMode="External"/></Relationships>
</file>

<file path=ppt/diagrams/_rels/drawing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7.xml.rels><?xml version="1.0" encoding="UTF-8" standalone="yes"?>
<Relationships xmlns="http://schemas.openxmlformats.org/package/2006/relationships"><Relationship Id="rId1" Type="http://schemas.openxmlformats.org/officeDocument/2006/relationships/hyperlink" Target="https://www.nasbe.org/advancing-school-discipline-reform/"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E69AB4-20D5-4A65-A695-9AC3224F82FF}" type="doc">
      <dgm:prSet loTypeId="urn:microsoft.com/office/officeart/2016/7/layout/VerticalDownArrowProcess" loCatId="process" qsTypeId="urn:microsoft.com/office/officeart/2005/8/quickstyle/simple1" qsCatId="simple" csTypeId="urn:microsoft.com/office/officeart/2005/8/colors/accent0_3" csCatId="mainScheme" phldr="1"/>
      <dgm:spPr/>
      <dgm:t>
        <a:bodyPr/>
        <a:lstStyle/>
        <a:p>
          <a:endParaRPr lang="en-US"/>
        </a:p>
      </dgm:t>
    </dgm:pt>
    <dgm:pt modelId="{1206E84F-AD89-401A-B73B-B1957079978B}">
      <dgm:prSet/>
      <dgm:spPr/>
      <dgm:t>
        <a:bodyPr/>
        <a:lstStyle/>
        <a:p>
          <a:r>
            <a:rPr lang="en-US"/>
            <a:t>Distinguish</a:t>
          </a:r>
        </a:p>
      </dgm:t>
    </dgm:pt>
    <dgm:pt modelId="{58653F93-4E4E-4A5F-83B2-1F4BA0D88CCB}" type="parTrans" cxnId="{EA0F5074-D708-4428-A60F-E3404264F406}">
      <dgm:prSet/>
      <dgm:spPr/>
      <dgm:t>
        <a:bodyPr/>
        <a:lstStyle/>
        <a:p>
          <a:endParaRPr lang="en-US"/>
        </a:p>
      </dgm:t>
    </dgm:pt>
    <dgm:pt modelId="{9BBD16DF-9AD0-4D36-B795-0F33DAD6AC18}" type="sibTrans" cxnId="{EA0F5074-D708-4428-A60F-E3404264F406}">
      <dgm:prSet/>
      <dgm:spPr/>
      <dgm:t>
        <a:bodyPr/>
        <a:lstStyle/>
        <a:p>
          <a:endParaRPr lang="en-US"/>
        </a:p>
      </dgm:t>
    </dgm:pt>
    <dgm:pt modelId="{8105FAB3-8FA5-4DFB-A394-D45A670D1A7D}">
      <dgm:prSet custT="1"/>
      <dgm:spPr/>
      <dgm:t>
        <a:bodyPr/>
        <a:lstStyle/>
        <a:p>
          <a:r>
            <a:rPr lang="en-US" sz="2400"/>
            <a:t>Distinguish between inclusive and exclusionary practices in behavior managing behavior</a:t>
          </a:r>
        </a:p>
      </dgm:t>
    </dgm:pt>
    <dgm:pt modelId="{8CB64EA5-430C-46E7-B270-E24A95735595}" type="parTrans" cxnId="{E6441249-B4A7-438F-B626-8FFB7A9AFDCA}">
      <dgm:prSet/>
      <dgm:spPr/>
      <dgm:t>
        <a:bodyPr/>
        <a:lstStyle/>
        <a:p>
          <a:endParaRPr lang="en-US"/>
        </a:p>
      </dgm:t>
    </dgm:pt>
    <dgm:pt modelId="{9269F6A6-45F2-486B-A96D-0CF7DF669D55}" type="sibTrans" cxnId="{E6441249-B4A7-438F-B626-8FFB7A9AFDCA}">
      <dgm:prSet/>
      <dgm:spPr/>
      <dgm:t>
        <a:bodyPr/>
        <a:lstStyle/>
        <a:p>
          <a:endParaRPr lang="en-US"/>
        </a:p>
      </dgm:t>
    </dgm:pt>
    <dgm:pt modelId="{5B90BE32-8700-48A5-A79F-69A52E177DC2}">
      <dgm:prSet/>
      <dgm:spPr/>
      <dgm:t>
        <a:bodyPr/>
        <a:lstStyle/>
        <a:p>
          <a:r>
            <a:rPr lang="en-US"/>
            <a:t>Explain</a:t>
          </a:r>
        </a:p>
      </dgm:t>
    </dgm:pt>
    <dgm:pt modelId="{06D4980C-D0E6-41A1-8553-AC88A134698A}" type="parTrans" cxnId="{1C656F36-D7F3-4290-8DDD-C60D4CD5B1E0}">
      <dgm:prSet/>
      <dgm:spPr/>
      <dgm:t>
        <a:bodyPr/>
        <a:lstStyle/>
        <a:p>
          <a:endParaRPr lang="en-US"/>
        </a:p>
      </dgm:t>
    </dgm:pt>
    <dgm:pt modelId="{455AD57F-0595-46F9-AFCF-C49276B4AB19}" type="sibTrans" cxnId="{1C656F36-D7F3-4290-8DDD-C60D4CD5B1E0}">
      <dgm:prSet/>
      <dgm:spPr/>
      <dgm:t>
        <a:bodyPr/>
        <a:lstStyle/>
        <a:p>
          <a:endParaRPr lang="en-US"/>
        </a:p>
      </dgm:t>
    </dgm:pt>
    <dgm:pt modelId="{52345911-136B-4801-B681-50A396DBA1D1}">
      <dgm:prSet custT="1"/>
      <dgm:spPr/>
      <dgm:t>
        <a:bodyPr/>
        <a:lstStyle/>
        <a:p>
          <a:r>
            <a:rPr lang="en-US" sz="2400"/>
            <a:t>Explain the function and consequences of exclusionary practices</a:t>
          </a:r>
        </a:p>
      </dgm:t>
    </dgm:pt>
    <dgm:pt modelId="{25A2A8C4-2F50-4D9E-B82B-731BFAB27E46}" type="parTrans" cxnId="{7070D1F6-FB79-4FC8-A8B2-509380509D8B}">
      <dgm:prSet/>
      <dgm:spPr/>
      <dgm:t>
        <a:bodyPr/>
        <a:lstStyle/>
        <a:p>
          <a:endParaRPr lang="en-US"/>
        </a:p>
      </dgm:t>
    </dgm:pt>
    <dgm:pt modelId="{FC7025BE-8290-45F3-9020-3B0FF01F69FC}" type="sibTrans" cxnId="{7070D1F6-FB79-4FC8-A8B2-509380509D8B}">
      <dgm:prSet/>
      <dgm:spPr/>
      <dgm:t>
        <a:bodyPr/>
        <a:lstStyle/>
        <a:p>
          <a:endParaRPr lang="en-US"/>
        </a:p>
      </dgm:t>
    </dgm:pt>
    <dgm:pt modelId="{0288AC09-766C-477D-93D1-49B0CC636877}">
      <dgm:prSet/>
      <dgm:spPr/>
      <dgm:t>
        <a:bodyPr/>
        <a:lstStyle/>
        <a:p>
          <a:r>
            <a:rPr lang="en-US"/>
            <a:t>Identify</a:t>
          </a:r>
        </a:p>
      </dgm:t>
    </dgm:pt>
    <dgm:pt modelId="{8314A419-1100-4A15-B85F-832AAD12A46B}" type="parTrans" cxnId="{70E939BA-6D22-492A-94A7-A741BBE7FBC4}">
      <dgm:prSet/>
      <dgm:spPr/>
      <dgm:t>
        <a:bodyPr/>
        <a:lstStyle/>
        <a:p>
          <a:endParaRPr lang="en-US"/>
        </a:p>
      </dgm:t>
    </dgm:pt>
    <dgm:pt modelId="{3324EAA3-D097-4A0E-9A71-CA505A8B21A8}" type="sibTrans" cxnId="{70E939BA-6D22-492A-94A7-A741BBE7FBC4}">
      <dgm:prSet/>
      <dgm:spPr/>
      <dgm:t>
        <a:bodyPr/>
        <a:lstStyle/>
        <a:p>
          <a:endParaRPr lang="en-US"/>
        </a:p>
      </dgm:t>
    </dgm:pt>
    <dgm:pt modelId="{B1B194BD-79D1-4F9E-B620-C6E0768D4E53}">
      <dgm:prSet custT="1"/>
      <dgm:spPr/>
      <dgm:t>
        <a:bodyPr/>
        <a:lstStyle/>
        <a:p>
          <a:pPr rtl="0"/>
          <a:r>
            <a:rPr lang="en-US" sz="2400"/>
            <a:t>Identify the supports needed to keep students in the Least Restrictive Environment</a:t>
          </a:r>
          <a:r>
            <a:rPr lang="en-US" sz="2400">
              <a:latin typeface="Calibri Light" panose="020F0302020204030204"/>
            </a:rPr>
            <a:t> </a:t>
          </a:r>
          <a:endParaRPr lang="en-US" sz="2400"/>
        </a:p>
      </dgm:t>
    </dgm:pt>
    <dgm:pt modelId="{876734DB-2852-4CAC-A864-5035A82D8909}" type="parTrans" cxnId="{C52AB529-AF12-4FE1-B13A-159E52BB7EF0}">
      <dgm:prSet/>
      <dgm:spPr/>
      <dgm:t>
        <a:bodyPr/>
        <a:lstStyle/>
        <a:p>
          <a:endParaRPr lang="en-US"/>
        </a:p>
      </dgm:t>
    </dgm:pt>
    <dgm:pt modelId="{3C32050F-A1CA-4A69-A533-7D6AC2208B37}" type="sibTrans" cxnId="{C52AB529-AF12-4FE1-B13A-159E52BB7EF0}">
      <dgm:prSet/>
      <dgm:spPr/>
      <dgm:t>
        <a:bodyPr/>
        <a:lstStyle/>
        <a:p>
          <a:endParaRPr lang="en-US"/>
        </a:p>
      </dgm:t>
    </dgm:pt>
    <dgm:pt modelId="{DEAFB6E7-D754-42BF-A5C3-A0FEB5FB195F}">
      <dgm:prSet/>
      <dgm:spPr/>
      <dgm:t>
        <a:bodyPr/>
        <a:lstStyle/>
        <a:p>
          <a:r>
            <a:rPr lang="en-US"/>
            <a:t>Define</a:t>
          </a:r>
        </a:p>
      </dgm:t>
    </dgm:pt>
    <dgm:pt modelId="{80601CDC-00EF-4CC0-85DC-283724053D70}" type="parTrans" cxnId="{21E1415B-872B-4976-9CE3-03891BDEE473}">
      <dgm:prSet/>
      <dgm:spPr/>
      <dgm:t>
        <a:bodyPr/>
        <a:lstStyle/>
        <a:p>
          <a:endParaRPr lang="en-US"/>
        </a:p>
      </dgm:t>
    </dgm:pt>
    <dgm:pt modelId="{2C77EEB9-A9EB-4B13-B596-C13C8327E1D7}" type="sibTrans" cxnId="{21E1415B-872B-4976-9CE3-03891BDEE473}">
      <dgm:prSet/>
      <dgm:spPr/>
      <dgm:t>
        <a:bodyPr/>
        <a:lstStyle/>
        <a:p>
          <a:endParaRPr lang="en-US"/>
        </a:p>
      </dgm:t>
    </dgm:pt>
    <dgm:pt modelId="{47E83274-1450-4564-9BD1-B9F30B888FA0}">
      <dgm:prSet custT="1"/>
      <dgm:spPr/>
      <dgm:t>
        <a:bodyPr/>
        <a:lstStyle/>
        <a:p>
          <a:r>
            <a:rPr lang="en-US" sz="2400"/>
            <a:t>Define disproportionality and explain the data behind it.  </a:t>
          </a:r>
        </a:p>
      </dgm:t>
    </dgm:pt>
    <dgm:pt modelId="{F6448055-4721-4457-A2F7-41F9387C9040}" type="parTrans" cxnId="{014DA027-5DA7-4152-963C-4EBD319D31AE}">
      <dgm:prSet/>
      <dgm:spPr/>
      <dgm:t>
        <a:bodyPr/>
        <a:lstStyle/>
        <a:p>
          <a:endParaRPr lang="en-US"/>
        </a:p>
      </dgm:t>
    </dgm:pt>
    <dgm:pt modelId="{16B4A412-2531-4F61-825B-7DF3C636D780}" type="sibTrans" cxnId="{014DA027-5DA7-4152-963C-4EBD319D31AE}">
      <dgm:prSet/>
      <dgm:spPr/>
      <dgm:t>
        <a:bodyPr/>
        <a:lstStyle/>
        <a:p>
          <a:endParaRPr lang="en-US"/>
        </a:p>
      </dgm:t>
    </dgm:pt>
    <dgm:pt modelId="{E4EA49F5-4713-4E95-89BA-F0E700C207E1}">
      <dgm:prSet phldr="0"/>
      <dgm:spPr/>
      <dgm:t>
        <a:bodyPr/>
        <a:lstStyle/>
        <a:p>
          <a:pPr rtl="0"/>
          <a:r>
            <a:rPr lang="en-US">
              <a:latin typeface="Calibri Light" panose="020F0302020204030204"/>
            </a:rPr>
            <a:t>Define</a:t>
          </a:r>
        </a:p>
      </dgm:t>
    </dgm:pt>
    <dgm:pt modelId="{FB051F84-E49B-4806-AF1A-D19360AEA71A}" type="parTrans" cxnId="{386CB512-9E34-4FAB-8AB5-B72B9E1750BD}">
      <dgm:prSet/>
      <dgm:spPr/>
      <dgm:t>
        <a:bodyPr/>
        <a:lstStyle/>
        <a:p>
          <a:endParaRPr lang="en-US"/>
        </a:p>
      </dgm:t>
    </dgm:pt>
    <dgm:pt modelId="{86418CCD-5E28-48ED-A747-CFFB2ADC6F4F}" type="sibTrans" cxnId="{386CB512-9E34-4FAB-8AB5-B72B9E1750BD}">
      <dgm:prSet/>
      <dgm:spPr/>
      <dgm:t>
        <a:bodyPr/>
        <a:lstStyle/>
        <a:p>
          <a:endParaRPr lang="en-US"/>
        </a:p>
      </dgm:t>
    </dgm:pt>
    <dgm:pt modelId="{17D81B1D-8277-4558-B628-4F5B66F1ED62}">
      <dgm:prSet phldr="0" custT="1"/>
      <dgm:spPr/>
      <dgm:t>
        <a:bodyPr/>
        <a:lstStyle/>
        <a:p>
          <a:pPr rtl="0"/>
          <a:r>
            <a:rPr lang="en-US" sz="2400" b="1">
              <a:latin typeface="Calibri Light" panose="020F0302020204030204"/>
            </a:rPr>
            <a:t>Define Exclusionary Practices</a:t>
          </a:r>
        </a:p>
      </dgm:t>
    </dgm:pt>
    <dgm:pt modelId="{0231AA01-3C0C-43C0-AEC2-CB7FA9EB5B15}" type="parTrans" cxnId="{65305200-C8E0-4172-B007-E364DA8AAB33}">
      <dgm:prSet/>
      <dgm:spPr/>
      <dgm:t>
        <a:bodyPr/>
        <a:lstStyle/>
        <a:p>
          <a:endParaRPr lang="en-US"/>
        </a:p>
      </dgm:t>
    </dgm:pt>
    <dgm:pt modelId="{0EF5DA86-D353-466F-8D9E-4316438EAE8A}" type="sibTrans" cxnId="{65305200-C8E0-4172-B007-E364DA8AAB33}">
      <dgm:prSet/>
      <dgm:spPr/>
      <dgm:t>
        <a:bodyPr/>
        <a:lstStyle/>
        <a:p>
          <a:endParaRPr lang="en-US"/>
        </a:p>
      </dgm:t>
    </dgm:pt>
    <dgm:pt modelId="{99B93924-BD36-495E-BE4B-2FD4C2A61BC8}" type="pres">
      <dgm:prSet presAssocID="{0DE69AB4-20D5-4A65-A695-9AC3224F82FF}" presName="Name0" presStyleCnt="0">
        <dgm:presLayoutVars>
          <dgm:dir/>
          <dgm:animLvl val="lvl"/>
          <dgm:resizeHandles val="exact"/>
        </dgm:presLayoutVars>
      </dgm:prSet>
      <dgm:spPr/>
    </dgm:pt>
    <dgm:pt modelId="{D7A3B2B5-6BA0-401C-8266-876D7A022AF0}" type="pres">
      <dgm:prSet presAssocID="{DEAFB6E7-D754-42BF-A5C3-A0FEB5FB195F}" presName="boxAndChildren" presStyleCnt="0"/>
      <dgm:spPr/>
    </dgm:pt>
    <dgm:pt modelId="{CDAFEFF4-F578-4A5D-B948-9A9C85E4BB4D}" type="pres">
      <dgm:prSet presAssocID="{DEAFB6E7-D754-42BF-A5C3-A0FEB5FB195F}" presName="parentTextBox" presStyleLbl="alignNode1" presStyleIdx="0" presStyleCnt="5"/>
      <dgm:spPr/>
    </dgm:pt>
    <dgm:pt modelId="{AB808446-3526-4F5D-B0C4-6333E41B99D8}" type="pres">
      <dgm:prSet presAssocID="{DEAFB6E7-D754-42BF-A5C3-A0FEB5FB195F}" presName="descendantBox" presStyleLbl="bgAccFollowNode1" presStyleIdx="0" presStyleCnt="5"/>
      <dgm:spPr/>
    </dgm:pt>
    <dgm:pt modelId="{97C7D236-BB5A-4DB6-ABD6-6CB251015E0F}" type="pres">
      <dgm:prSet presAssocID="{3324EAA3-D097-4A0E-9A71-CA505A8B21A8}" presName="sp" presStyleCnt="0"/>
      <dgm:spPr/>
    </dgm:pt>
    <dgm:pt modelId="{4DD37315-15F8-42EC-A239-506361763802}" type="pres">
      <dgm:prSet presAssocID="{0288AC09-766C-477D-93D1-49B0CC636877}" presName="arrowAndChildren" presStyleCnt="0"/>
      <dgm:spPr/>
    </dgm:pt>
    <dgm:pt modelId="{6A7301A6-2260-47C7-9EED-B0EAA8644D34}" type="pres">
      <dgm:prSet presAssocID="{0288AC09-766C-477D-93D1-49B0CC636877}" presName="parentTextArrow" presStyleLbl="node1" presStyleIdx="0" presStyleCnt="0"/>
      <dgm:spPr/>
    </dgm:pt>
    <dgm:pt modelId="{2760FBD7-D504-4A5A-AA59-16B34A05C0BB}" type="pres">
      <dgm:prSet presAssocID="{0288AC09-766C-477D-93D1-49B0CC636877}" presName="arrow" presStyleLbl="alignNode1" presStyleIdx="1" presStyleCnt="5"/>
      <dgm:spPr/>
    </dgm:pt>
    <dgm:pt modelId="{E4B8BCC4-07EF-40DA-AB36-28E7368D987C}" type="pres">
      <dgm:prSet presAssocID="{0288AC09-766C-477D-93D1-49B0CC636877}" presName="descendantArrow" presStyleLbl="bgAccFollowNode1" presStyleIdx="1" presStyleCnt="5"/>
      <dgm:spPr/>
    </dgm:pt>
    <dgm:pt modelId="{2A4677D8-C837-485B-843F-2DC52F81D472}" type="pres">
      <dgm:prSet presAssocID="{455AD57F-0595-46F9-AFCF-C49276B4AB19}" presName="sp" presStyleCnt="0"/>
      <dgm:spPr/>
    </dgm:pt>
    <dgm:pt modelId="{57AB3C57-9D69-4696-9FD8-0EF50D6BC9BE}" type="pres">
      <dgm:prSet presAssocID="{5B90BE32-8700-48A5-A79F-69A52E177DC2}" presName="arrowAndChildren" presStyleCnt="0"/>
      <dgm:spPr/>
    </dgm:pt>
    <dgm:pt modelId="{4562849A-91BC-4CE4-8BDB-1A9D057FCC4D}" type="pres">
      <dgm:prSet presAssocID="{5B90BE32-8700-48A5-A79F-69A52E177DC2}" presName="parentTextArrow" presStyleLbl="node1" presStyleIdx="0" presStyleCnt="0"/>
      <dgm:spPr/>
    </dgm:pt>
    <dgm:pt modelId="{40EE23D5-3204-4FA8-BAF1-DCDB57E918E8}" type="pres">
      <dgm:prSet presAssocID="{5B90BE32-8700-48A5-A79F-69A52E177DC2}" presName="arrow" presStyleLbl="alignNode1" presStyleIdx="2" presStyleCnt="5"/>
      <dgm:spPr/>
    </dgm:pt>
    <dgm:pt modelId="{48EB1971-9CF2-4C75-B0D2-D735C7639934}" type="pres">
      <dgm:prSet presAssocID="{5B90BE32-8700-48A5-A79F-69A52E177DC2}" presName="descendantArrow" presStyleLbl="bgAccFollowNode1" presStyleIdx="2" presStyleCnt="5"/>
      <dgm:spPr/>
    </dgm:pt>
    <dgm:pt modelId="{8D77D839-9F44-4006-9B03-F685AACB84B2}" type="pres">
      <dgm:prSet presAssocID="{9BBD16DF-9AD0-4D36-B795-0F33DAD6AC18}" presName="sp" presStyleCnt="0"/>
      <dgm:spPr/>
    </dgm:pt>
    <dgm:pt modelId="{7B8A2928-3B08-4D27-A32A-39C6F2D565C9}" type="pres">
      <dgm:prSet presAssocID="{1206E84F-AD89-401A-B73B-B1957079978B}" presName="arrowAndChildren" presStyleCnt="0"/>
      <dgm:spPr/>
    </dgm:pt>
    <dgm:pt modelId="{EFEC5D2F-03B0-4920-AD9C-164C19A7D94C}" type="pres">
      <dgm:prSet presAssocID="{1206E84F-AD89-401A-B73B-B1957079978B}" presName="parentTextArrow" presStyleLbl="node1" presStyleIdx="0" presStyleCnt="0"/>
      <dgm:spPr/>
    </dgm:pt>
    <dgm:pt modelId="{877AF9BB-E4CB-4290-B77C-E069CC6B8C8A}" type="pres">
      <dgm:prSet presAssocID="{1206E84F-AD89-401A-B73B-B1957079978B}" presName="arrow" presStyleLbl="alignNode1" presStyleIdx="3" presStyleCnt="5"/>
      <dgm:spPr/>
    </dgm:pt>
    <dgm:pt modelId="{7C62D89A-F9E2-44A1-A974-5AA2B852691B}" type="pres">
      <dgm:prSet presAssocID="{1206E84F-AD89-401A-B73B-B1957079978B}" presName="descendantArrow" presStyleLbl="bgAccFollowNode1" presStyleIdx="3" presStyleCnt="5"/>
      <dgm:spPr/>
    </dgm:pt>
    <dgm:pt modelId="{6DE5E33D-C516-4E41-94AD-29D5AFBAE44E}" type="pres">
      <dgm:prSet presAssocID="{86418CCD-5E28-48ED-A747-CFFB2ADC6F4F}" presName="sp" presStyleCnt="0"/>
      <dgm:spPr/>
    </dgm:pt>
    <dgm:pt modelId="{D48892A9-5C3A-44A0-8753-5C01BA426AA8}" type="pres">
      <dgm:prSet presAssocID="{E4EA49F5-4713-4E95-89BA-F0E700C207E1}" presName="arrowAndChildren" presStyleCnt="0"/>
      <dgm:spPr/>
    </dgm:pt>
    <dgm:pt modelId="{31A9BF33-3615-48FE-845B-36E0252FD884}" type="pres">
      <dgm:prSet presAssocID="{E4EA49F5-4713-4E95-89BA-F0E700C207E1}" presName="parentTextArrow" presStyleLbl="node1" presStyleIdx="0" presStyleCnt="0"/>
      <dgm:spPr/>
    </dgm:pt>
    <dgm:pt modelId="{25798FD4-3F05-4D22-BB57-E2904535C05A}" type="pres">
      <dgm:prSet presAssocID="{E4EA49F5-4713-4E95-89BA-F0E700C207E1}" presName="arrow" presStyleLbl="alignNode1" presStyleIdx="4" presStyleCnt="5"/>
      <dgm:spPr/>
    </dgm:pt>
    <dgm:pt modelId="{C6C0A55B-18D5-4C7E-B180-3C990A9D440D}" type="pres">
      <dgm:prSet presAssocID="{E4EA49F5-4713-4E95-89BA-F0E700C207E1}" presName="descendantArrow" presStyleLbl="bgAccFollowNode1" presStyleIdx="4" presStyleCnt="5"/>
      <dgm:spPr/>
    </dgm:pt>
  </dgm:ptLst>
  <dgm:cxnLst>
    <dgm:cxn modelId="{65305200-C8E0-4172-B007-E364DA8AAB33}" srcId="{E4EA49F5-4713-4E95-89BA-F0E700C207E1}" destId="{17D81B1D-8277-4558-B628-4F5B66F1ED62}" srcOrd="0" destOrd="0" parTransId="{0231AA01-3C0C-43C0-AEC2-CB7FA9EB5B15}" sibTransId="{0EF5DA86-D353-466F-8D9E-4316438EAE8A}"/>
    <dgm:cxn modelId="{386CB512-9E34-4FAB-8AB5-B72B9E1750BD}" srcId="{0DE69AB4-20D5-4A65-A695-9AC3224F82FF}" destId="{E4EA49F5-4713-4E95-89BA-F0E700C207E1}" srcOrd="0" destOrd="0" parTransId="{FB051F84-E49B-4806-AF1A-D19360AEA71A}" sibTransId="{86418CCD-5E28-48ED-A747-CFFB2ADC6F4F}"/>
    <dgm:cxn modelId="{F0AC9F18-38B6-4BF3-81CC-50F987EC8F9B}" type="presOf" srcId="{17D81B1D-8277-4558-B628-4F5B66F1ED62}" destId="{C6C0A55B-18D5-4C7E-B180-3C990A9D440D}" srcOrd="0" destOrd="0" presId="urn:microsoft.com/office/officeart/2016/7/layout/VerticalDownArrowProcess"/>
    <dgm:cxn modelId="{014DA027-5DA7-4152-963C-4EBD319D31AE}" srcId="{DEAFB6E7-D754-42BF-A5C3-A0FEB5FB195F}" destId="{47E83274-1450-4564-9BD1-B9F30B888FA0}" srcOrd="0" destOrd="0" parTransId="{F6448055-4721-4457-A2F7-41F9387C9040}" sibTransId="{16B4A412-2531-4F61-825B-7DF3C636D780}"/>
    <dgm:cxn modelId="{C52AB529-AF12-4FE1-B13A-159E52BB7EF0}" srcId="{0288AC09-766C-477D-93D1-49B0CC636877}" destId="{B1B194BD-79D1-4F9E-B620-C6E0768D4E53}" srcOrd="0" destOrd="0" parTransId="{876734DB-2852-4CAC-A864-5035A82D8909}" sibTransId="{3C32050F-A1CA-4A69-A533-7D6AC2208B37}"/>
    <dgm:cxn modelId="{EDECC531-073F-49CA-AE62-634E221B18C8}" type="presOf" srcId="{0DE69AB4-20D5-4A65-A695-9AC3224F82FF}" destId="{99B93924-BD36-495E-BE4B-2FD4C2A61BC8}" srcOrd="0" destOrd="0" presId="urn:microsoft.com/office/officeart/2016/7/layout/VerticalDownArrowProcess"/>
    <dgm:cxn modelId="{1C656F36-D7F3-4290-8DDD-C60D4CD5B1E0}" srcId="{0DE69AB4-20D5-4A65-A695-9AC3224F82FF}" destId="{5B90BE32-8700-48A5-A79F-69A52E177DC2}" srcOrd="2" destOrd="0" parTransId="{06D4980C-D0E6-41A1-8553-AC88A134698A}" sibTransId="{455AD57F-0595-46F9-AFCF-C49276B4AB19}"/>
    <dgm:cxn modelId="{FDC1413C-EA1F-49DC-8F3D-DA64979A8666}" type="presOf" srcId="{E4EA49F5-4713-4E95-89BA-F0E700C207E1}" destId="{31A9BF33-3615-48FE-845B-36E0252FD884}" srcOrd="0" destOrd="0" presId="urn:microsoft.com/office/officeart/2016/7/layout/VerticalDownArrowProcess"/>
    <dgm:cxn modelId="{21E1415B-872B-4976-9CE3-03891BDEE473}" srcId="{0DE69AB4-20D5-4A65-A695-9AC3224F82FF}" destId="{DEAFB6E7-D754-42BF-A5C3-A0FEB5FB195F}" srcOrd="4" destOrd="0" parTransId="{80601CDC-00EF-4CC0-85DC-283724053D70}" sibTransId="{2C77EEB9-A9EB-4B13-B596-C13C8327E1D7}"/>
    <dgm:cxn modelId="{2C5FD15F-209A-4002-B171-8E3ACC7C276C}" type="presOf" srcId="{DEAFB6E7-D754-42BF-A5C3-A0FEB5FB195F}" destId="{CDAFEFF4-F578-4A5D-B948-9A9C85E4BB4D}" srcOrd="0" destOrd="0" presId="urn:microsoft.com/office/officeart/2016/7/layout/VerticalDownArrowProcess"/>
    <dgm:cxn modelId="{308A6961-FD1A-46E8-8BCE-6B6E29EA9E53}" type="presOf" srcId="{E4EA49F5-4713-4E95-89BA-F0E700C207E1}" destId="{25798FD4-3F05-4D22-BB57-E2904535C05A}" srcOrd="1" destOrd="0" presId="urn:microsoft.com/office/officeart/2016/7/layout/VerticalDownArrowProcess"/>
    <dgm:cxn modelId="{1AA07362-0D2A-4A16-A241-A7B068E1DD6F}" type="presOf" srcId="{8105FAB3-8FA5-4DFB-A394-D45A670D1A7D}" destId="{7C62D89A-F9E2-44A1-A974-5AA2B852691B}" srcOrd="0" destOrd="0" presId="urn:microsoft.com/office/officeart/2016/7/layout/VerticalDownArrowProcess"/>
    <dgm:cxn modelId="{85BCF967-193F-44C2-92AC-05C98AE6CB7C}" type="presOf" srcId="{1206E84F-AD89-401A-B73B-B1957079978B}" destId="{877AF9BB-E4CB-4290-B77C-E069CC6B8C8A}" srcOrd="1" destOrd="0" presId="urn:microsoft.com/office/officeart/2016/7/layout/VerticalDownArrowProcess"/>
    <dgm:cxn modelId="{E6441249-B4A7-438F-B626-8FFB7A9AFDCA}" srcId="{1206E84F-AD89-401A-B73B-B1957079978B}" destId="{8105FAB3-8FA5-4DFB-A394-D45A670D1A7D}" srcOrd="0" destOrd="0" parTransId="{8CB64EA5-430C-46E7-B270-E24A95735595}" sibTransId="{9269F6A6-45F2-486B-A96D-0CF7DF669D55}"/>
    <dgm:cxn modelId="{D785EB51-A0F7-41AD-8221-B1BC7CD02908}" type="presOf" srcId="{5B90BE32-8700-48A5-A79F-69A52E177DC2}" destId="{40EE23D5-3204-4FA8-BAF1-DCDB57E918E8}" srcOrd="1" destOrd="0" presId="urn:microsoft.com/office/officeart/2016/7/layout/VerticalDownArrowProcess"/>
    <dgm:cxn modelId="{B36D0772-4EF7-4A17-8F48-AC43E64DAE50}" type="presOf" srcId="{B1B194BD-79D1-4F9E-B620-C6E0768D4E53}" destId="{E4B8BCC4-07EF-40DA-AB36-28E7368D987C}" srcOrd="0" destOrd="0" presId="urn:microsoft.com/office/officeart/2016/7/layout/VerticalDownArrowProcess"/>
    <dgm:cxn modelId="{EA0F5074-D708-4428-A60F-E3404264F406}" srcId="{0DE69AB4-20D5-4A65-A695-9AC3224F82FF}" destId="{1206E84F-AD89-401A-B73B-B1957079978B}" srcOrd="1" destOrd="0" parTransId="{58653F93-4E4E-4A5F-83B2-1F4BA0D88CCB}" sibTransId="{9BBD16DF-9AD0-4D36-B795-0F33DAD6AC18}"/>
    <dgm:cxn modelId="{4FA4CE7B-4EFC-4A18-980C-B6349C2ADFB0}" type="presOf" srcId="{47E83274-1450-4564-9BD1-B9F30B888FA0}" destId="{AB808446-3526-4F5D-B0C4-6333E41B99D8}" srcOrd="0" destOrd="0" presId="urn:microsoft.com/office/officeart/2016/7/layout/VerticalDownArrowProcess"/>
    <dgm:cxn modelId="{6A520584-6896-486F-9FBA-BC08220ADD12}" type="presOf" srcId="{1206E84F-AD89-401A-B73B-B1957079978B}" destId="{EFEC5D2F-03B0-4920-AD9C-164C19A7D94C}" srcOrd="0" destOrd="0" presId="urn:microsoft.com/office/officeart/2016/7/layout/VerticalDownArrowProcess"/>
    <dgm:cxn modelId="{393869B4-4D05-4850-93C6-548BBB782F22}" type="presOf" srcId="{0288AC09-766C-477D-93D1-49B0CC636877}" destId="{2760FBD7-D504-4A5A-AA59-16B34A05C0BB}" srcOrd="1" destOrd="0" presId="urn:microsoft.com/office/officeart/2016/7/layout/VerticalDownArrowProcess"/>
    <dgm:cxn modelId="{70E939BA-6D22-492A-94A7-A741BBE7FBC4}" srcId="{0DE69AB4-20D5-4A65-A695-9AC3224F82FF}" destId="{0288AC09-766C-477D-93D1-49B0CC636877}" srcOrd="3" destOrd="0" parTransId="{8314A419-1100-4A15-B85F-832AAD12A46B}" sibTransId="{3324EAA3-D097-4A0E-9A71-CA505A8B21A8}"/>
    <dgm:cxn modelId="{C29F6DC1-E86A-4A30-9D6E-6F763CC1E3F2}" type="presOf" srcId="{5B90BE32-8700-48A5-A79F-69A52E177DC2}" destId="{4562849A-91BC-4CE4-8BDB-1A9D057FCC4D}" srcOrd="0" destOrd="0" presId="urn:microsoft.com/office/officeart/2016/7/layout/VerticalDownArrowProcess"/>
    <dgm:cxn modelId="{7C6D01CB-BFD5-4DF7-8C6A-F7F17BCA01A4}" type="presOf" srcId="{52345911-136B-4801-B681-50A396DBA1D1}" destId="{48EB1971-9CF2-4C75-B0D2-D735C7639934}" srcOrd="0" destOrd="0" presId="urn:microsoft.com/office/officeart/2016/7/layout/VerticalDownArrowProcess"/>
    <dgm:cxn modelId="{F64663D2-2520-4E58-B32F-AE600E01C921}" type="presOf" srcId="{0288AC09-766C-477D-93D1-49B0CC636877}" destId="{6A7301A6-2260-47C7-9EED-B0EAA8644D34}" srcOrd="0" destOrd="0" presId="urn:microsoft.com/office/officeart/2016/7/layout/VerticalDownArrowProcess"/>
    <dgm:cxn modelId="{7070D1F6-FB79-4FC8-A8B2-509380509D8B}" srcId="{5B90BE32-8700-48A5-A79F-69A52E177DC2}" destId="{52345911-136B-4801-B681-50A396DBA1D1}" srcOrd="0" destOrd="0" parTransId="{25A2A8C4-2F50-4D9E-B82B-731BFAB27E46}" sibTransId="{FC7025BE-8290-45F3-9020-3B0FF01F69FC}"/>
    <dgm:cxn modelId="{CF643414-0C8A-4250-97C2-77147A552AF2}" type="presParOf" srcId="{99B93924-BD36-495E-BE4B-2FD4C2A61BC8}" destId="{D7A3B2B5-6BA0-401C-8266-876D7A022AF0}" srcOrd="0" destOrd="0" presId="urn:microsoft.com/office/officeart/2016/7/layout/VerticalDownArrowProcess"/>
    <dgm:cxn modelId="{6849B2FD-7E06-4193-9EA2-2C349A9058D4}" type="presParOf" srcId="{D7A3B2B5-6BA0-401C-8266-876D7A022AF0}" destId="{CDAFEFF4-F578-4A5D-B948-9A9C85E4BB4D}" srcOrd="0" destOrd="0" presId="urn:microsoft.com/office/officeart/2016/7/layout/VerticalDownArrowProcess"/>
    <dgm:cxn modelId="{49867D16-CCE6-4271-9372-E5692D25D1E5}" type="presParOf" srcId="{D7A3B2B5-6BA0-401C-8266-876D7A022AF0}" destId="{AB808446-3526-4F5D-B0C4-6333E41B99D8}" srcOrd="1" destOrd="0" presId="urn:microsoft.com/office/officeart/2016/7/layout/VerticalDownArrowProcess"/>
    <dgm:cxn modelId="{BB2AEA3E-D78E-421A-BB6A-05DA4E44C641}" type="presParOf" srcId="{99B93924-BD36-495E-BE4B-2FD4C2A61BC8}" destId="{97C7D236-BB5A-4DB6-ABD6-6CB251015E0F}" srcOrd="1" destOrd="0" presId="urn:microsoft.com/office/officeart/2016/7/layout/VerticalDownArrowProcess"/>
    <dgm:cxn modelId="{BF665678-2F3A-4754-A7F9-5C2659F9C578}" type="presParOf" srcId="{99B93924-BD36-495E-BE4B-2FD4C2A61BC8}" destId="{4DD37315-15F8-42EC-A239-506361763802}" srcOrd="2" destOrd="0" presId="urn:microsoft.com/office/officeart/2016/7/layout/VerticalDownArrowProcess"/>
    <dgm:cxn modelId="{471EE966-0FD3-4224-B5BD-A434984CD9E2}" type="presParOf" srcId="{4DD37315-15F8-42EC-A239-506361763802}" destId="{6A7301A6-2260-47C7-9EED-B0EAA8644D34}" srcOrd="0" destOrd="0" presId="urn:microsoft.com/office/officeart/2016/7/layout/VerticalDownArrowProcess"/>
    <dgm:cxn modelId="{F1CDA23B-9AC5-4547-9705-24FAF0BFCC0B}" type="presParOf" srcId="{4DD37315-15F8-42EC-A239-506361763802}" destId="{2760FBD7-D504-4A5A-AA59-16B34A05C0BB}" srcOrd="1" destOrd="0" presId="urn:microsoft.com/office/officeart/2016/7/layout/VerticalDownArrowProcess"/>
    <dgm:cxn modelId="{42BED4FA-450D-4B88-8F91-4D5451D7468C}" type="presParOf" srcId="{4DD37315-15F8-42EC-A239-506361763802}" destId="{E4B8BCC4-07EF-40DA-AB36-28E7368D987C}" srcOrd="2" destOrd="0" presId="urn:microsoft.com/office/officeart/2016/7/layout/VerticalDownArrowProcess"/>
    <dgm:cxn modelId="{2D6224A5-FB8E-4E91-B9D4-2BC00338B975}" type="presParOf" srcId="{99B93924-BD36-495E-BE4B-2FD4C2A61BC8}" destId="{2A4677D8-C837-485B-843F-2DC52F81D472}" srcOrd="3" destOrd="0" presId="urn:microsoft.com/office/officeart/2016/7/layout/VerticalDownArrowProcess"/>
    <dgm:cxn modelId="{67CA7376-6D30-4B97-908F-054234AADB04}" type="presParOf" srcId="{99B93924-BD36-495E-BE4B-2FD4C2A61BC8}" destId="{57AB3C57-9D69-4696-9FD8-0EF50D6BC9BE}" srcOrd="4" destOrd="0" presId="urn:microsoft.com/office/officeart/2016/7/layout/VerticalDownArrowProcess"/>
    <dgm:cxn modelId="{E118429B-D064-4992-AC1B-CA05C70079B8}" type="presParOf" srcId="{57AB3C57-9D69-4696-9FD8-0EF50D6BC9BE}" destId="{4562849A-91BC-4CE4-8BDB-1A9D057FCC4D}" srcOrd="0" destOrd="0" presId="urn:microsoft.com/office/officeart/2016/7/layout/VerticalDownArrowProcess"/>
    <dgm:cxn modelId="{29576F2B-D6DD-4DFC-9E84-1A80838229F0}" type="presParOf" srcId="{57AB3C57-9D69-4696-9FD8-0EF50D6BC9BE}" destId="{40EE23D5-3204-4FA8-BAF1-DCDB57E918E8}" srcOrd="1" destOrd="0" presId="urn:microsoft.com/office/officeart/2016/7/layout/VerticalDownArrowProcess"/>
    <dgm:cxn modelId="{BFCB1CFA-A89F-4DC3-8143-4780E00F20C7}" type="presParOf" srcId="{57AB3C57-9D69-4696-9FD8-0EF50D6BC9BE}" destId="{48EB1971-9CF2-4C75-B0D2-D735C7639934}" srcOrd="2" destOrd="0" presId="urn:microsoft.com/office/officeart/2016/7/layout/VerticalDownArrowProcess"/>
    <dgm:cxn modelId="{D392D6D3-4DE9-4D59-90DE-E8EA820E86CF}" type="presParOf" srcId="{99B93924-BD36-495E-BE4B-2FD4C2A61BC8}" destId="{8D77D839-9F44-4006-9B03-F685AACB84B2}" srcOrd="5" destOrd="0" presId="urn:microsoft.com/office/officeart/2016/7/layout/VerticalDownArrowProcess"/>
    <dgm:cxn modelId="{CEAFD66B-F04A-4922-A845-C9EC6CCF6AAB}" type="presParOf" srcId="{99B93924-BD36-495E-BE4B-2FD4C2A61BC8}" destId="{7B8A2928-3B08-4D27-A32A-39C6F2D565C9}" srcOrd="6" destOrd="0" presId="urn:microsoft.com/office/officeart/2016/7/layout/VerticalDownArrowProcess"/>
    <dgm:cxn modelId="{49D20F98-5AA1-4EB9-90C2-EFA84AB87A88}" type="presParOf" srcId="{7B8A2928-3B08-4D27-A32A-39C6F2D565C9}" destId="{EFEC5D2F-03B0-4920-AD9C-164C19A7D94C}" srcOrd="0" destOrd="0" presId="urn:microsoft.com/office/officeart/2016/7/layout/VerticalDownArrowProcess"/>
    <dgm:cxn modelId="{5D2A2B53-8B0D-4880-ADEF-8FC223517F68}" type="presParOf" srcId="{7B8A2928-3B08-4D27-A32A-39C6F2D565C9}" destId="{877AF9BB-E4CB-4290-B77C-E069CC6B8C8A}" srcOrd="1" destOrd="0" presId="urn:microsoft.com/office/officeart/2016/7/layout/VerticalDownArrowProcess"/>
    <dgm:cxn modelId="{A3BCE689-4C34-4F31-8728-D6CD50F3BDAA}" type="presParOf" srcId="{7B8A2928-3B08-4D27-A32A-39C6F2D565C9}" destId="{7C62D89A-F9E2-44A1-A974-5AA2B852691B}" srcOrd="2" destOrd="0" presId="urn:microsoft.com/office/officeart/2016/7/layout/VerticalDownArrowProcess"/>
    <dgm:cxn modelId="{68B9D24A-E61E-4C34-AC48-1A144C58BCE2}" type="presParOf" srcId="{99B93924-BD36-495E-BE4B-2FD4C2A61BC8}" destId="{6DE5E33D-C516-4E41-94AD-29D5AFBAE44E}" srcOrd="7" destOrd="0" presId="urn:microsoft.com/office/officeart/2016/7/layout/VerticalDownArrowProcess"/>
    <dgm:cxn modelId="{54A16774-8B40-4555-A684-B2215DFB073E}" type="presParOf" srcId="{99B93924-BD36-495E-BE4B-2FD4C2A61BC8}" destId="{D48892A9-5C3A-44A0-8753-5C01BA426AA8}" srcOrd="8" destOrd="0" presId="urn:microsoft.com/office/officeart/2016/7/layout/VerticalDownArrowProcess"/>
    <dgm:cxn modelId="{B11EFAA5-E98F-4347-88F1-C9AAD76BF0B4}" type="presParOf" srcId="{D48892A9-5C3A-44A0-8753-5C01BA426AA8}" destId="{31A9BF33-3615-48FE-845B-36E0252FD884}" srcOrd="0" destOrd="0" presId="urn:microsoft.com/office/officeart/2016/7/layout/VerticalDownArrowProcess"/>
    <dgm:cxn modelId="{6F2DDF04-63CE-4913-9418-56BAEB5D1222}" type="presParOf" srcId="{D48892A9-5C3A-44A0-8753-5C01BA426AA8}" destId="{25798FD4-3F05-4D22-BB57-E2904535C05A}" srcOrd="1" destOrd="0" presId="urn:microsoft.com/office/officeart/2016/7/layout/VerticalDownArrowProcess"/>
    <dgm:cxn modelId="{B19832E2-8ECD-4FE5-A689-BD1AA03A8425}" type="presParOf" srcId="{D48892A9-5C3A-44A0-8753-5C01BA426AA8}" destId="{C6C0A55B-18D5-4C7E-B180-3C990A9D440D}"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7E4BA3-5F1F-4C45-8419-A1F867F3E001}"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US"/>
        </a:p>
      </dgm:t>
    </dgm:pt>
    <dgm:pt modelId="{2DFAD36E-A47B-4C4E-942C-B92DFD4DB135}">
      <dgm:prSet phldrT="[Text]" phldr="0" custT="1"/>
      <dgm:spPr/>
      <dgm:t>
        <a:bodyPr/>
        <a:lstStyle/>
        <a:p>
          <a:pPr rtl="0"/>
          <a:r>
            <a:rPr lang="en-US" sz="1800">
              <a:solidFill>
                <a:schemeClr val="bg1"/>
              </a:solidFill>
              <a:latin typeface="Arial"/>
              <a:cs typeface="Arial"/>
            </a:rPr>
            <a:t>Behavior Exhibited</a:t>
          </a:r>
        </a:p>
      </dgm:t>
    </dgm:pt>
    <dgm:pt modelId="{921F76F3-5DC1-4460-AEA4-A04CEC27856E}" type="parTrans" cxnId="{07D47AAD-4402-44B8-92FE-647ED0C87802}">
      <dgm:prSet/>
      <dgm:spPr/>
      <dgm:t>
        <a:bodyPr/>
        <a:lstStyle/>
        <a:p>
          <a:endParaRPr lang="en-US"/>
        </a:p>
      </dgm:t>
    </dgm:pt>
    <dgm:pt modelId="{664FDB2D-B4EE-4CBC-930C-88A0BD23893B}" type="sibTrans" cxnId="{07D47AAD-4402-44B8-92FE-647ED0C87802}">
      <dgm:prSet/>
      <dgm:spPr/>
      <dgm:t>
        <a:bodyPr/>
        <a:lstStyle/>
        <a:p>
          <a:endParaRPr lang="en-US"/>
        </a:p>
      </dgm:t>
    </dgm:pt>
    <dgm:pt modelId="{9DF89D6E-1193-47DB-ADE0-AB726B5A39C1}">
      <dgm:prSet phldrT="[Text]" phldr="0" custT="1"/>
      <dgm:spPr/>
      <dgm:t>
        <a:bodyPr/>
        <a:lstStyle/>
        <a:p>
          <a:r>
            <a:rPr lang="en-US" sz="1800">
              <a:solidFill>
                <a:schemeClr val="bg1"/>
              </a:solidFill>
              <a:latin typeface="Arial"/>
              <a:cs typeface="Arial"/>
            </a:rPr>
            <a:t>Exclusion</a:t>
          </a:r>
        </a:p>
      </dgm:t>
    </dgm:pt>
    <dgm:pt modelId="{04A4AFB2-BE53-4FFF-923E-0EDA27DE9221}" type="parTrans" cxnId="{850529BC-3318-4B91-9B40-0F88FFE94E22}">
      <dgm:prSet/>
      <dgm:spPr/>
      <dgm:t>
        <a:bodyPr/>
        <a:lstStyle/>
        <a:p>
          <a:endParaRPr lang="en-US"/>
        </a:p>
      </dgm:t>
    </dgm:pt>
    <dgm:pt modelId="{C3764481-0A22-4E35-8A1F-735046950373}" type="sibTrans" cxnId="{850529BC-3318-4B91-9B40-0F88FFE94E22}">
      <dgm:prSet/>
      <dgm:spPr/>
      <dgm:t>
        <a:bodyPr/>
        <a:lstStyle/>
        <a:p>
          <a:endParaRPr lang="en-US"/>
        </a:p>
      </dgm:t>
    </dgm:pt>
    <dgm:pt modelId="{D6681CE5-B901-4720-A057-6C4765CD225E}">
      <dgm:prSet phldrT="[Text]" phldr="0" custT="1"/>
      <dgm:spPr/>
      <dgm:t>
        <a:bodyPr/>
        <a:lstStyle/>
        <a:p>
          <a:pPr rtl="0"/>
          <a:r>
            <a:rPr lang="en-US" sz="1800">
              <a:solidFill>
                <a:schemeClr val="bg1"/>
              </a:solidFill>
              <a:latin typeface="Arial"/>
              <a:cs typeface="Arial"/>
            </a:rPr>
            <a:t>Increase in Deficits</a:t>
          </a:r>
        </a:p>
      </dgm:t>
    </dgm:pt>
    <dgm:pt modelId="{A329A1F2-3FBA-4A1B-95B5-67251C6F1F6F}" type="parTrans" cxnId="{E8E2BCA3-AB8B-4762-9FE7-9CBE1E4239AA}">
      <dgm:prSet/>
      <dgm:spPr/>
      <dgm:t>
        <a:bodyPr/>
        <a:lstStyle/>
        <a:p>
          <a:endParaRPr lang="en-US"/>
        </a:p>
      </dgm:t>
    </dgm:pt>
    <dgm:pt modelId="{6BB71A45-B581-4292-B3A2-DFF0A81C6CF7}" type="sibTrans" cxnId="{E8E2BCA3-AB8B-4762-9FE7-9CBE1E4239AA}">
      <dgm:prSet/>
      <dgm:spPr/>
      <dgm:t>
        <a:bodyPr/>
        <a:lstStyle/>
        <a:p>
          <a:endParaRPr lang="en-US"/>
        </a:p>
      </dgm:t>
    </dgm:pt>
    <dgm:pt modelId="{C6894CE4-B05B-492F-B9D7-AB0C28CA28A0}">
      <dgm:prSet phldr="0" custT="1"/>
      <dgm:spPr/>
      <dgm:t>
        <a:bodyPr/>
        <a:lstStyle/>
        <a:p>
          <a:pPr rtl="0"/>
          <a:r>
            <a:rPr lang="en-US" sz="1800">
              <a:solidFill>
                <a:schemeClr val="bg1"/>
              </a:solidFill>
              <a:latin typeface="Arial"/>
              <a:cs typeface="Arial"/>
            </a:rPr>
            <a:t>Gaps Widen</a:t>
          </a:r>
        </a:p>
      </dgm:t>
    </dgm:pt>
    <dgm:pt modelId="{8EB273A6-6F15-4814-B683-F8AA868DD5B9}" type="parTrans" cxnId="{80549DB1-8850-46E2-8206-BF815DA953F2}">
      <dgm:prSet/>
      <dgm:spPr/>
      <dgm:t>
        <a:bodyPr/>
        <a:lstStyle/>
        <a:p>
          <a:endParaRPr lang="en-US"/>
        </a:p>
      </dgm:t>
    </dgm:pt>
    <dgm:pt modelId="{DC3C7C82-CDB5-401E-8645-EA8A337F6F57}" type="sibTrans" cxnId="{80549DB1-8850-46E2-8206-BF815DA953F2}">
      <dgm:prSet/>
      <dgm:spPr/>
      <dgm:t>
        <a:bodyPr/>
        <a:lstStyle/>
        <a:p>
          <a:endParaRPr lang="en-US"/>
        </a:p>
      </dgm:t>
    </dgm:pt>
    <dgm:pt modelId="{7CF4DD60-5721-429E-A12D-EE456E61A7FD}">
      <dgm:prSet phldr="0" custT="1"/>
      <dgm:spPr/>
      <dgm:t>
        <a:bodyPr/>
        <a:lstStyle/>
        <a:p>
          <a:pPr rtl="0"/>
          <a:r>
            <a:rPr lang="en-US" sz="1800">
              <a:solidFill>
                <a:schemeClr val="bg1"/>
              </a:solidFill>
              <a:latin typeface="Arial"/>
              <a:cs typeface="Arial"/>
            </a:rPr>
            <a:t>Intensity of behavior Increases</a:t>
          </a:r>
        </a:p>
      </dgm:t>
    </dgm:pt>
    <dgm:pt modelId="{D7D9E392-C837-4259-80F5-39B6BBF036A8}" type="parTrans" cxnId="{2A173E99-A424-4676-88D2-796E0088CB23}">
      <dgm:prSet/>
      <dgm:spPr/>
      <dgm:t>
        <a:bodyPr/>
        <a:lstStyle/>
        <a:p>
          <a:endParaRPr lang="en-US"/>
        </a:p>
      </dgm:t>
    </dgm:pt>
    <dgm:pt modelId="{AB852556-F785-4FFC-B121-FAFB2557042B}" type="sibTrans" cxnId="{2A173E99-A424-4676-88D2-796E0088CB23}">
      <dgm:prSet/>
      <dgm:spPr/>
      <dgm:t>
        <a:bodyPr/>
        <a:lstStyle/>
        <a:p>
          <a:endParaRPr lang="en-US"/>
        </a:p>
      </dgm:t>
    </dgm:pt>
    <dgm:pt modelId="{3C88D14A-629D-40CB-B246-C5B41607AE10}">
      <dgm:prSet phldr="0" custT="1"/>
      <dgm:spPr/>
      <dgm:t>
        <a:bodyPr/>
        <a:lstStyle/>
        <a:p>
          <a:pPr rtl="0"/>
          <a:r>
            <a:rPr lang="en-US" sz="1800">
              <a:solidFill>
                <a:schemeClr val="bg1"/>
              </a:solidFill>
              <a:latin typeface="Arial"/>
              <a:cs typeface="Arial"/>
            </a:rPr>
            <a:t>Intensity of Exclusion Increases</a:t>
          </a:r>
        </a:p>
      </dgm:t>
    </dgm:pt>
    <dgm:pt modelId="{73556D04-0FAC-405E-98DD-72E0E25C2C52}" type="parTrans" cxnId="{1EAF6035-B4AD-4107-A124-1B74943C1A53}">
      <dgm:prSet/>
      <dgm:spPr/>
      <dgm:t>
        <a:bodyPr/>
        <a:lstStyle/>
        <a:p>
          <a:endParaRPr lang="en-US"/>
        </a:p>
      </dgm:t>
    </dgm:pt>
    <dgm:pt modelId="{2F1D73B7-10BD-4DE9-A9DC-999385A82BC1}" type="sibTrans" cxnId="{1EAF6035-B4AD-4107-A124-1B74943C1A53}">
      <dgm:prSet/>
      <dgm:spPr/>
      <dgm:t>
        <a:bodyPr/>
        <a:lstStyle/>
        <a:p>
          <a:endParaRPr lang="en-US"/>
        </a:p>
      </dgm:t>
    </dgm:pt>
    <dgm:pt modelId="{D2CF520D-456C-45C1-ABB2-46A9D039C92D}" type="pres">
      <dgm:prSet presAssocID="{B57E4BA3-5F1F-4C45-8419-A1F867F3E001}" presName="cycle" presStyleCnt="0">
        <dgm:presLayoutVars>
          <dgm:dir/>
          <dgm:resizeHandles val="exact"/>
        </dgm:presLayoutVars>
      </dgm:prSet>
      <dgm:spPr/>
    </dgm:pt>
    <dgm:pt modelId="{9C87FBDC-55FF-4E8A-920C-EDCED498C59E}" type="pres">
      <dgm:prSet presAssocID="{2DFAD36E-A47B-4C4E-942C-B92DFD4DB135}" presName="node" presStyleLbl="node1" presStyleIdx="0" presStyleCnt="6">
        <dgm:presLayoutVars>
          <dgm:bulletEnabled val="1"/>
        </dgm:presLayoutVars>
      </dgm:prSet>
      <dgm:spPr/>
    </dgm:pt>
    <dgm:pt modelId="{1B9FAF4A-CA4D-4710-BA4F-89F25B06C0C3}" type="pres">
      <dgm:prSet presAssocID="{664FDB2D-B4EE-4CBC-930C-88A0BD23893B}" presName="sibTrans" presStyleLbl="sibTrans2D1" presStyleIdx="0" presStyleCnt="6"/>
      <dgm:spPr/>
    </dgm:pt>
    <dgm:pt modelId="{B3EE02A2-5782-4B27-BFCA-5C9A0A9ABEAB}" type="pres">
      <dgm:prSet presAssocID="{664FDB2D-B4EE-4CBC-930C-88A0BD23893B}" presName="connectorText" presStyleLbl="sibTrans2D1" presStyleIdx="0" presStyleCnt="6"/>
      <dgm:spPr/>
    </dgm:pt>
    <dgm:pt modelId="{4C9DE31B-7F2A-4ED7-BB1E-1F86D45FDE06}" type="pres">
      <dgm:prSet presAssocID="{9DF89D6E-1193-47DB-ADE0-AB726B5A39C1}" presName="node" presStyleLbl="node1" presStyleIdx="1" presStyleCnt="6">
        <dgm:presLayoutVars>
          <dgm:bulletEnabled val="1"/>
        </dgm:presLayoutVars>
      </dgm:prSet>
      <dgm:spPr/>
    </dgm:pt>
    <dgm:pt modelId="{C2702831-3C94-4CEB-AE10-039231950C22}" type="pres">
      <dgm:prSet presAssocID="{C3764481-0A22-4E35-8A1F-735046950373}" presName="sibTrans" presStyleLbl="sibTrans2D1" presStyleIdx="1" presStyleCnt="6"/>
      <dgm:spPr/>
    </dgm:pt>
    <dgm:pt modelId="{A163E2A3-A712-48B9-BCD0-73FBCD9F55D1}" type="pres">
      <dgm:prSet presAssocID="{C3764481-0A22-4E35-8A1F-735046950373}" presName="connectorText" presStyleLbl="sibTrans2D1" presStyleIdx="1" presStyleCnt="6"/>
      <dgm:spPr/>
    </dgm:pt>
    <dgm:pt modelId="{A4AE85D3-074F-4BA9-B2F1-8ADAA4F3F225}" type="pres">
      <dgm:prSet presAssocID="{D6681CE5-B901-4720-A057-6C4765CD225E}" presName="node" presStyleLbl="node1" presStyleIdx="2" presStyleCnt="6">
        <dgm:presLayoutVars>
          <dgm:bulletEnabled val="1"/>
        </dgm:presLayoutVars>
      </dgm:prSet>
      <dgm:spPr/>
    </dgm:pt>
    <dgm:pt modelId="{A3FC4520-83A2-4C24-A2C3-4F9FB11DFFB5}" type="pres">
      <dgm:prSet presAssocID="{6BB71A45-B581-4292-B3A2-DFF0A81C6CF7}" presName="sibTrans" presStyleLbl="sibTrans2D1" presStyleIdx="2" presStyleCnt="6"/>
      <dgm:spPr/>
    </dgm:pt>
    <dgm:pt modelId="{CAC43FEF-32E0-4184-A9C8-8530D6B1706E}" type="pres">
      <dgm:prSet presAssocID="{6BB71A45-B581-4292-B3A2-DFF0A81C6CF7}" presName="connectorText" presStyleLbl="sibTrans2D1" presStyleIdx="2" presStyleCnt="6"/>
      <dgm:spPr/>
    </dgm:pt>
    <dgm:pt modelId="{D66DEE1C-84CD-4E4C-98FE-96C789E0461B}" type="pres">
      <dgm:prSet presAssocID="{C6894CE4-B05B-492F-B9D7-AB0C28CA28A0}" presName="node" presStyleLbl="node1" presStyleIdx="3" presStyleCnt="6">
        <dgm:presLayoutVars>
          <dgm:bulletEnabled val="1"/>
        </dgm:presLayoutVars>
      </dgm:prSet>
      <dgm:spPr/>
    </dgm:pt>
    <dgm:pt modelId="{74504608-5C70-4191-B22E-969B5D9EA447}" type="pres">
      <dgm:prSet presAssocID="{DC3C7C82-CDB5-401E-8645-EA8A337F6F57}" presName="sibTrans" presStyleLbl="sibTrans2D1" presStyleIdx="3" presStyleCnt="6"/>
      <dgm:spPr/>
    </dgm:pt>
    <dgm:pt modelId="{B369B9E3-1D9F-48E7-AE93-27BFE43AC071}" type="pres">
      <dgm:prSet presAssocID="{DC3C7C82-CDB5-401E-8645-EA8A337F6F57}" presName="connectorText" presStyleLbl="sibTrans2D1" presStyleIdx="3" presStyleCnt="6"/>
      <dgm:spPr/>
    </dgm:pt>
    <dgm:pt modelId="{717EEA85-D5D5-4B43-BAE7-4D6657234869}" type="pres">
      <dgm:prSet presAssocID="{7CF4DD60-5721-429E-A12D-EE456E61A7FD}" presName="node" presStyleLbl="node1" presStyleIdx="4" presStyleCnt="6">
        <dgm:presLayoutVars>
          <dgm:bulletEnabled val="1"/>
        </dgm:presLayoutVars>
      </dgm:prSet>
      <dgm:spPr/>
    </dgm:pt>
    <dgm:pt modelId="{72705E5F-ED57-4E82-A959-93680E44FCE7}" type="pres">
      <dgm:prSet presAssocID="{AB852556-F785-4FFC-B121-FAFB2557042B}" presName="sibTrans" presStyleLbl="sibTrans2D1" presStyleIdx="4" presStyleCnt="6"/>
      <dgm:spPr/>
    </dgm:pt>
    <dgm:pt modelId="{52280191-1DE1-42AD-BF48-DA546CC3F34C}" type="pres">
      <dgm:prSet presAssocID="{AB852556-F785-4FFC-B121-FAFB2557042B}" presName="connectorText" presStyleLbl="sibTrans2D1" presStyleIdx="4" presStyleCnt="6"/>
      <dgm:spPr/>
    </dgm:pt>
    <dgm:pt modelId="{F8E838AD-C6E1-42C0-BE1E-8FC48ADFFAF8}" type="pres">
      <dgm:prSet presAssocID="{3C88D14A-629D-40CB-B246-C5B41607AE10}" presName="node" presStyleLbl="node1" presStyleIdx="5" presStyleCnt="6">
        <dgm:presLayoutVars>
          <dgm:bulletEnabled val="1"/>
        </dgm:presLayoutVars>
      </dgm:prSet>
      <dgm:spPr/>
    </dgm:pt>
    <dgm:pt modelId="{A28C94AA-1579-4C41-8AF5-65B07AB30706}" type="pres">
      <dgm:prSet presAssocID="{2F1D73B7-10BD-4DE9-A9DC-999385A82BC1}" presName="sibTrans" presStyleLbl="sibTrans2D1" presStyleIdx="5" presStyleCnt="6"/>
      <dgm:spPr/>
    </dgm:pt>
    <dgm:pt modelId="{63CAD586-9887-40F9-92A6-3747543257A7}" type="pres">
      <dgm:prSet presAssocID="{2F1D73B7-10BD-4DE9-A9DC-999385A82BC1}" presName="connectorText" presStyleLbl="sibTrans2D1" presStyleIdx="5" presStyleCnt="6"/>
      <dgm:spPr/>
    </dgm:pt>
  </dgm:ptLst>
  <dgm:cxnLst>
    <dgm:cxn modelId="{2AF95C08-1E4A-4D65-91D2-6DFF867BA082}" type="presOf" srcId="{6BB71A45-B581-4292-B3A2-DFF0A81C6CF7}" destId="{CAC43FEF-32E0-4184-A9C8-8530D6B1706E}" srcOrd="1" destOrd="0" presId="urn:microsoft.com/office/officeart/2005/8/layout/cycle2"/>
    <dgm:cxn modelId="{CCC4291F-293A-4542-87D2-055C77EE415B}" type="presOf" srcId="{3C88D14A-629D-40CB-B246-C5B41607AE10}" destId="{F8E838AD-C6E1-42C0-BE1E-8FC48ADFFAF8}" srcOrd="0" destOrd="0" presId="urn:microsoft.com/office/officeart/2005/8/layout/cycle2"/>
    <dgm:cxn modelId="{A77CA023-0EEB-4FD3-A06D-25A9D4F17E1A}" type="presOf" srcId="{2F1D73B7-10BD-4DE9-A9DC-999385A82BC1}" destId="{A28C94AA-1579-4C41-8AF5-65B07AB30706}" srcOrd="0" destOrd="0" presId="urn:microsoft.com/office/officeart/2005/8/layout/cycle2"/>
    <dgm:cxn modelId="{F43C6734-79F6-4003-AF31-D1DBF997014F}" type="presOf" srcId="{C3764481-0A22-4E35-8A1F-735046950373}" destId="{A163E2A3-A712-48B9-BCD0-73FBCD9F55D1}" srcOrd="1" destOrd="0" presId="urn:microsoft.com/office/officeart/2005/8/layout/cycle2"/>
    <dgm:cxn modelId="{1EAF6035-B4AD-4107-A124-1B74943C1A53}" srcId="{B57E4BA3-5F1F-4C45-8419-A1F867F3E001}" destId="{3C88D14A-629D-40CB-B246-C5B41607AE10}" srcOrd="5" destOrd="0" parTransId="{73556D04-0FAC-405E-98DD-72E0E25C2C52}" sibTransId="{2F1D73B7-10BD-4DE9-A9DC-999385A82BC1}"/>
    <dgm:cxn modelId="{61EBCC35-C46D-4DCA-9912-0BDD5A7BB27C}" type="presOf" srcId="{B57E4BA3-5F1F-4C45-8419-A1F867F3E001}" destId="{D2CF520D-456C-45C1-ABB2-46A9D039C92D}" srcOrd="0" destOrd="0" presId="urn:microsoft.com/office/officeart/2005/8/layout/cycle2"/>
    <dgm:cxn modelId="{9E7EE15D-E253-41FD-A6AD-BCEDA1FFDFCF}" type="presOf" srcId="{664FDB2D-B4EE-4CBC-930C-88A0BD23893B}" destId="{1B9FAF4A-CA4D-4710-BA4F-89F25B06C0C3}" srcOrd="0" destOrd="0" presId="urn:microsoft.com/office/officeart/2005/8/layout/cycle2"/>
    <dgm:cxn modelId="{4127CE6C-F911-4112-889D-2925423A6E6C}" type="presOf" srcId="{DC3C7C82-CDB5-401E-8645-EA8A337F6F57}" destId="{B369B9E3-1D9F-48E7-AE93-27BFE43AC071}" srcOrd="1" destOrd="0" presId="urn:microsoft.com/office/officeart/2005/8/layout/cycle2"/>
    <dgm:cxn modelId="{6DFB6050-B2DF-4156-A644-2CB9AF35161F}" type="presOf" srcId="{6BB71A45-B581-4292-B3A2-DFF0A81C6CF7}" destId="{A3FC4520-83A2-4C24-A2C3-4F9FB11DFFB5}" srcOrd="0" destOrd="0" presId="urn:microsoft.com/office/officeart/2005/8/layout/cycle2"/>
    <dgm:cxn modelId="{8163B670-1475-4F0B-8DBE-2BA9EF9A84CA}" type="presOf" srcId="{9DF89D6E-1193-47DB-ADE0-AB726B5A39C1}" destId="{4C9DE31B-7F2A-4ED7-BB1E-1F86D45FDE06}" srcOrd="0" destOrd="0" presId="urn:microsoft.com/office/officeart/2005/8/layout/cycle2"/>
    <dgm:cxn modelId="{AD46F57D-DC6A-4D21-A9B8-FA5DB7E4BDAB}" type="presOf" srcId="{D6681CE5-B901-4720-A057-6C4765CD225E}" destId="{A4AE85D3-074F-4BA9-B2F1-8ADAA4F3F225}" srcOrd="0" destOrd="0" presId="urn:microsoft.com/office/officeart/2005/8/layout/cycle2"/>
    <dgm:cxn modelId="{DDCD1F80-319A-425E-9B89-01B273786BD2}" type="presOf" srcId="{AB852556-F785-4FFC-B121-FAFB2557042B}" destId="{52280191-1DE1-42AD-BF48-DA546CC3F34C}" srcOrd="1" destOrd="0" presId="urn:microsoft.com/office/officeart/2005/8/layout/cycle2"/>
    <dgm:cxn modelId="{3C1E6284-B48F-4AA1-ADCC-1F64172B8ECB}" type="presOf" srcId="{C3764481-0A22-4E35-8A1F-735046950373}" destId="{C2702831-3C94-4CEB-AE10-039231950C22}" srcOrd="0" destOrd="0" presId="urn:microsoft.com/office/officeart/2005/8/layout/cycle2"/>
    <dgm:cxn modelId="{A65B178C-61B7-47D7-9DBD-6A52CAE586B2}" type="presOf" srcId="{AB852556-F785-4FFC-B121-FAFB2557042B}" destId="{72705E5F-ED57-4E82-A959-93680E44FCE7}" srcOrd="0" destOrd="0" presId="urn:microsoft.com/office/officeart/2005/8/layout/cycle2"/>
    <dgm:cxn modelId="{43470A8E-896B-412D-A051-2D6B4475C508}" type="presOf" srcId="{7CF4DD60-5721-429E-A12D-EE456E61A7FD}" destId="{717EEA85-D5D5-4B43-BAE7-4D6657234869}" srcOrd="0" destOrd="0" presId="urn:microsoft.com/office/officeart/2005/8/layout/cycle2"/>
    <dgm:cxn modelId="{D138F595-3B03-43DF-AF71-463D43B58A36}" type="presOf" srcId="{2F1D73B7-10BD-4DE9-A9DC-999385A82BC1}" destId="{63CAD586-9887-40F9-92A6-3747543257A7}" srcOrd="1" destOrd="0" presId="urn:microsoft.com/office/officeart/2005/8/layout/cycle2"/>
    <dgm:cxn modelId="{2A173E99-A424-4676-88D2-796E0088CB23}" srcId="{B57E4BA3-5F1F-4C45-8419-A1F867F3E001}" destId="{7CF4DD60-5721-429E-A12D-EE456E61A7FD}" srcOrd="4" destOrd="0" parTransId="{D7D9E392-C837-4259-80F5-39B6BBF036A8}" sibTransId="{AB852556-F785-4FFC-B121-FAFB2557042B}"/>
    <dgm:cxn modelId="{B25E729E-74A6-4DEC-B252-6565CE266A61}" type="presOf" srcId="{664FDB2D-B4EE-4CBC-930C-88A0BD23893B}" destId="{B3EE02A2-5782-4B27-BFCA-5C9A0A9ABEAB}" srcOrd="1" destOrd="0" presId="urn:microsoft.com/office/officeart/2005/8/layout/cycle2"/>
    <dgm:cxn modelId="{E8E2BCA3-AB8B-4762-9FE7-9CBE1E4239AA}" srcId="{B57E4BA3-5F1F-4C45-8419-A1F867F3E001}" destId="{D6681CE5-B901-4720-A057-6C4765CD225E}" srcOrd="2" destOrd="0" parTransId="{A329A1F2-3FBA-4A1B-95B5-67251C6F1F6F}" sibTransId="{6BB71A45-B581-4292-B3A2-DFF0A81C6CF7}"/>
    <dgm:cxn modelId="{07D47AAD-4402-44B8-92FE-647ED0C87802}" srcId="{B57E4BA3-5F1F-4C45-8419-A1F867F3E001}" destId="{2DFAD36E-A47B-4C4E-942C-B92DFD4DB135}" srcOrd="0" destOrd="0" parTransId="{921F76F3-5DC1-4460-AEA4-A04CEC27856E}" sibTransId="{664FDB2D-B4EE-4CBC-930C-88A0BD23893B}"/>
    <dgm:cxn modelId="{88799EB0-FE81-4654-84E3-634D986B59DD}" type="presOf" srcId="{2DFAD36E-A47B-4C4E-942C-B92DFD4DB135}" destId="{9C87FBDC-55FF-4E8A-920C-EDCED498C59E}" srcOrd="0" destOrd="0" presId="urn:microsoft.com/office/officeart/2005/8/layout/cycle2"/>
    <dgm:cxn modelId="{80549DB1-8850-46E2-8206-BF815DA953F2}" srcId="{B57E4BA3-5F1F-4C45-8419-A1F867F3E001}" destId="{C6894CE4-B05B-492F-B9D7-AB0C28CA28A0}" srcOrd="3" destOrd="0" parTransId="{8EB273A6-6F15-4814-B683-F8AA868DD5B9}" sibTransId="{DC3C7C82-CDB5-401E-8645-EA8A337F6F57}"/>
    <dgm:cxn modelId="{850529BC-3318-4B91-9B40-0F88FFE94E22}" srcId="{B57E4BA3-5F1F-4C45-8419-A1F867F3E001}" destId="{9DF89D6E-1193-47DB-ADE0-AB726B5A39C1}" srcOrd="1" destOrd="0" parTransId="{04A4AFB2-BE53-4FFF-923E-0EDA27DE9221}" sibTransId="{C3764481-0A22-4E35-8A1F-735046950373}"/>
    <dgm:cxn modelId="{7C877AD7-3B52-493C-BBFE-30BC43218C49}" type="presOf" srcId="{C6894CE4-B05B-492F-B9D7-AB0C28CA28A0}" destId="{D66DEE1C-84CD-4E4C-98FE-96C789E0461B}" srcOrd="0" destOrd="0" presId="urn:microsoft.com/office/officeart/2005/8/layout/cycle2"/>
    <dgm:cxn modelId="{50DA94DD-7465-45BC-AB0D-B49F53CD0000}" type="presOf" srcId="{DC3C7C82-CDB5-401E-8645-EA8A337F6F57}" destId="{74504608-5C70-4191-B22E-969B5D9EA447}" srcOrd="0" destOrd="0" presId="urn:microsoft.com/office/officeart/2005/8/layout/cycle2"/>
    <dgm:cxn modelId="{7DD33BB4-9793-47DD-B32C-3425F1B53548}" type="presParOf" srcId="{D2CF520D-456C-45C1-ABB2-46A9D039C92D}" destId="{9C87FBDC-55FF-4E8A-920C-EDCED498C59E}" srcOrd="0" destOrd="0" presId="urn:microsoft.com/office/officeart/2005/8/layout/cycle2"/>
    <dgm:cxn modelId="{1E816989-5D97-4E56-B267-A2E6EEE95452}" type="presParOf" srcId="{D2CF520D-456C-45C1-ABB2-46A9D039C92D}" destId="{1B9FAF4A-CA4D-4710-BA4F-89F25B06C0C3}" srcOrd="1" destOrd="0" presId="urn:microsoft.com/office/officeart/2005/8/layout/cycle2"/>
    <dgm:cxn modelId="{168A0878-EFBA-4077-8467-5598ABE4F5D1}" type="presParOf" srcId="{1B9FAF4A-CA4D-4710-BA4F-89F25B06C0C3}" destId="{B3EE02A2-5782-4B27-BFCA-5C9A0A9ABEAB}" srcOrd="0" destOrd="0" presId="urn:microsoft.com/office/officeart/2005/8/layout/cycle2"/>
    <dgm:cxn modelId="{AF7403CD-ACD1-4F3F-8DA4-70BA5F663F53}" type="presParOf" srcId="{D2CF520D-456C-45C1-ABB2-46A9D039C92D}" destId="{4C9DE31B-7F2A-4ED7-BB1E-1F86D45FDE06}" srcOrd="2" destOrd="0" presId="urn:microsoft.com/office/officeart/2005/8/layout/cycle2"/>
    <dgm:cxn modelId="{92C8ECF3-AD4B-427C-953F-57665A6CE96B}" type="presParOf" srcId="{D2CF520D-456C-45C1-ABB2-46A9D039C92D}" destId="{C2702831-3C94-4CEB-AE10-039231950C22}" srcOrd="3" destOrd="0" presId="urn:microsoft.com/office/officeart/2005/8/layout/cycle2"/>
    <dgm:cxn modelId="{E0477E83-9F66-4E90-B324-9E51A4FAF5E3}" type="presParOf" srcId="{C2702831-3C94-4CEB-AE10-039231950C22}" destId="{A163E2A3-A712-48B9-BCD0-73FBCD9F55D1}" srcOrd="0" destOrd="0" presId="urn:microsoft.com/office/officeart/2005/8/layout/cycle2"/>
    <dgm:cxn modelId="{D5517245-0956-46A4-95F9-33FBE9905C5B}" type="presParOf" srcId="{D2CF520D-456C-45C1-ABB2-46A9D039C92D}" destId="{A4AE85D3-074F-4BA9-B2F1-8ADAA4F3F225}" srcOrd="4" destOrd="0" presId="urn:microsoft.com/office/officeart/2005/8/layout/cycle2"/>
    <dgm:cxn modelId="{F2CA3761-4C07-477B-9F4D-189F813DBD66}" type="presParOf" srcId="{D2CF520D-456C-45C1-ABB2-46A9D039C92D}" destId="{A3FC4520-83A2-4C24-A2C3-4F9FB11DFFB5}" srcOrd="5" destOrd="0" presId="urn:microsoft.com/office/officeart/2005/8/layout/cycle2"/>
    <dgm:cxn modelId="{D30C9131-0D90-4EBD-B821-99F76D49FD4E}" type="presParOf" srcId="{A3FC4520-83A2-4C24-A2C3-4F9FB11DFFB5}" destId="{CAC43FEF-32E0-4184-A9C8-8530D6B1706E}" srcOrd="0" destOrd="0" presId="urn:microsoft.com/office/officeart/2005/8/layout/cycle2"/>
    <dgm:cxn modelId="{CE862FE3-A090-4327-B45F-78459DA35F4F}" type="presParOf" srcId="{D2CF520D-456C-45C1-ABB2-46A9D039C92D}" destId="{D66DEE1C-84CD-4E4C-98FE-96C789E0461B}" srcOrd="6" destOrd="0" presId="urn:microsoft.com/office/officeart/2005/8/layout/cycle2"/>
    <dgm:cxn modelId="{789218EE-DD93-4687-A774-6534DEC96535}" type="presParOf" srcId="{D2CF520D-456C-45C1-ABB2-46A9D039C92D}" destId="{74504608-5C70-4191-B22E-969B5D9EA447}" srcOrd="7" destOrd="0" presId="urn:microsoft.com/office/officeart/2005/8/layout/cycle2"/>
    <dgm:cxn modelId="{4FFD7D8B-2BDF-428A-BB75-677094584051}" type="presParOf" srcId="{74504608-5C70-4191-B22E-969B5D9EA447}" destId="{B369B9E3-1D9F-48E7-AE93-27BFE43AC071}" srcOrd="0" destOrd="0" presId="urn:microsoft.com/office/officeart/2005/8/layout/cycle2"/>
    <dgm:cxn modelId="{0B6ED6FE-2F03-461A-92CF-8E9916C685FC}" type="presParOf" srcId="{D2CF520D-456C-45C1-ABB2-46A9D039C92D}" destId="{717EEA85-D5D5-4B43-BAE7-4D6657234869}" srcOrd="8" destOrd="0" presId="urn:microsoft.com/office/officeart/2005/8/layout/cycle2"/>
    <dgm:cxn modelId="{6D147B48-DD55-4D18-9DA9-5EFA91FAE11D}" type="presParOf" srcId="{D2CF520D-456C-45C1-ABB2-46A9D039C92D}" destId="{72705E5F-ED57-4E82-A959-93680E44FCE7}" srcOrd="9" destOrd="0" presId="urn:microsoft.com/office/officeart/2005/8/layout/cycle2"/>
    <dgm:cxn modelId="{285EC61F-E8EF-4CC9-85CF-AA3471378D0C}" type="presParOf" srcId="{72705E5F-ED57-4E82-A959-93680E44FCE7}" destId="{52280191-1DE1-42AD-BF48-DA546CC3F34C}" srcOrd="0" destOrd="0" presId="urn:microsoft.com/office/officeart/2005/8/layout/cycle2"/>
    <dgm:cxn modelId="{7FB65D4F-3927-458B-9F61-2EDFB9DF78F1}" type="presParOf" srcId="{D2CF520D-456C-45C1-ABB2-46A9D039C92D}" destId="{F8E838AD-C6E1-42C0-BE1E-8FC48ADFFAF8}" srcOrd="10" destOrd="0" presId="urn:microsoft.com/office/officeart/2005/8/layout/cycle2"/>
    <dgm:cxn modelId="{D9EAE510-6A1F-47B1-95D4-00DC73D6F9B2}" type="presParOf" srcId="{D2CF520D-456C-45C1-ABB2-46A9D039C92D}" destId="{A28C94AA-1579-4C41-8AF5-65B07AB30706}" srcOrd="11" destOrd="0" presId="urn:microsoft.com/office/officeart/2005/8/layout/cycle2"/>
    <dgm:cxn modelId="{C84056C0-DC62-4018-98F6-8E16E5341FF9}" type="presParOf" srcId="{A28C94AA-1579-4C41-8AF5-65B07AB30706}" destId="{63CAD586-9887-40F9-92A6-3747543257A7}"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B8F4C4-19EA-4BF9-A466-FE4C0A416634}"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ED48FBBD-2113-420F-82FC-A150D239342E}">
      <dgm:prSet/>
      <dgm:spPr/>
      <dgm:t>
        <a:bodyPr/>
        <a:lstStyle/>
        <a:p>
          <a:r>
            <a:rPr lang="en-US" baseline="0"/>
            <a:t>School discipline research, policy, and practice are reviewed in a recent </a:t>
          </a:r>
          <a:r>
            <a:rPr lang="en-US" u="sng" baseline="0">
              <a:hlinkClick xmlns:r="http://schemas.openxmlformats.org/officeDocument/2006/relationships" r:id="rId1"/>
            </a:rPr>
            <a:t>National Association of State Boards of Education</a:t>
          </a:r>
          <a:r>
            <a:rPr lang="en-US" baseline="0"/>
            <a:t> report that noted "several worrisome trends" including continued reliance on exclusionary discipline that does not increase student safety, as well as disparate treatment of certain student groups. </a:t>
          </a:r>
          <a:endParaRPr lang="en-US"/>
        </a:p>
      </dgm:t>
    </dgm:pt>
    <dgm:pt modelId="{CBF176CD-870F-450D-832D-C537C582D1E9}" type="parTrans" cxnId="{E005B386-D27D-4E68-B118-722193951DB8}">
      <dgm:prSet/>
      <dgm:spPr/>
      <dgm:t>
        <a:bodyPr/>
        <a:lstStyle/>
        <a:p>
          <a:endParaRPr lang="en-US"/>
        </a:p>
      </dgm:t>
    </dgm:pt>
    <dgm:pt modelId="{1E906C88-30EC-47B0-881A-6409E9CE428D}" type="sibTrans" cxnId="{E005B386-D27D-4E68-B118-722193951DB8}">
      <dgm:prSet/>
      <dgm:spPr/>
      <dgm:t>
        <a:bodyPr/>
        <a:lstStyle/>
        <a:p>
          <a:endParaRPr lang="en-US"/>
        </a:p>
      </dgm:t>
    </dgm:pt>
    <dgm:pt modelId="{7D6B5DF6-0DBD-466B-98DF-D64C66D3D8A5}">
      <dgm:prSet/>
      <dgm:spPr/>
      <dgm:t>
        <a:bodyPr/>
        <a:lstStyle/>
        <a:p>
          <a:r>
            <a:rPr lang="en-US" baseline="0"/>
            <a:t>Authors Greta Colombi and David Osher, </a:t>
          </a:r>
          <a:r>
            <a:rPr lang="en-US" u="sng" baseline="0">
              <a:hlinkClick xmlns:r="http://schemas.openxmlformats.org/officeDocument/2006/relationships" r:id="rId2"/>
            </a:rPr>
            <a:t>American Institutes for Research</a:t>
          </a:r>
          <a:r>
            <a:rPr lang="en-US" baseline="0"/>
            <a:t> analysts, also presented promising local school disciplinary practices in </a:t>
          </a:r>
          <a:r>
            <a:rPr lang="en-US" i="1" u="sng" baseline="0">
              <a:hlinkClick xmlns:r="http://schemas.openxmlformats.org/officeDocument/2006/relationships" r:id="rId3"/>
            </a:rPr>
            <a:t>Advancing School Discipline Reform</a:t>
          </a:r>
          <a:r>
            <a:rPr lang="en-US" baseline="0">
              <a:hlinkClick xmlns:r="http://schemas.openxmlformats.org/officeDocument/2006/relationships" r:id="rId3"/>
            </a:rPr>
            <a:t>,</a:t>
          </a:r>
          <a:r>
            <a:rPr lang="en-US" baseline="0"/>
            <a:t> which appeared in the August edition of </a:t>
          </a:r>
          <a:r>
            <a:rPr lang="en-US" i="1" u="sng" baseline="0">
              <a:hlinkClick xmlns:r="http://schemas.openxmlformats.org/officeDocument/2006/relationships" r:id="rId4"/>
            </a:rPr>
            <a:t>Education Leaders Report</a:t>
          </a:r>
          <a:r>
            <a:rPr lang="en-US" baseline="0"/>
            <a:t>.</a:t>
          </a:r>
          <a:endParaRPr lang="en-US"/>
        </a:p>
      </dgm:t>
    </dgm:pt>
    <dgm:pt modelId="{C18FE8AF-6059-4B1A-9151-5C25CBF0E8D4}" type="parTrans" cxnId="{2B2B1F2A-DFBF-4AFB-9F6D-D392C970A7F9}">
      <dgm:prSet/>
      <dgm:spPr/>
      <dgm:t>
        <a:bodyPr/>
        <a:lstStyle/>
        <a:p>
          <a:endParaRPr lang="en-US"/>
        </a:p>
      </dgm:t>
    </dgm:pt>
    <dgm:pt modelId="{DBA02A89-A6A9-465B-8D4E-9BE0D4D932E5}" type="sibTrans" cxnId="{2B2B1F2A-DFBF-4AFB-9F6D-D392C970A7F9}">
      <dgm:prSet/>
      <dgm:spPr/>
      <dgm:t>
        <a:bodyPr/>
        <a:lstStyle/>
        <a:p>
          <a:endParaRPr lang="en-US"/>
        </a:p>
      </dgm:t>
    </dgm:pt>
    <dgm:pt modelId="{8AEEF2B4-4B60-4C13-8E97-B5C6434A873C}" type="pres">
      <dgm:prSet presAssocID="{83B8F4C4-19EA-4BF9-A466-FE4C0A416634}" presName="hierChild1" presStyleCnt="0">
        <dgm:presLayoutVars>
          <dgm:chPref val="1"/>
          <dgm:dir/>
          <dgm:animOne val="branch"/>
          <dgm:animLvl val="lvl"/>
          <dgm:resizeHandles/>
        </dgm:presLayoutVars>
      </dgm:prSet>
      <dgm:spPr/>
    </dgm:pt>
    <dgm:pt modelId="{040AB290-DD05-41BE-AE16-3412098187E6}" type="pres">
      <dgm:prSet presAssocID="{ED48FBBD-2113-420F-82FC-A150D239342E}" presName="hierRoot1" presStyleCnt="0"/>
      <dgm:spPr/>
    </dgm:pt>
    <dgm:pt modelId="{3E157D60-EF28-4F72-BD13-935B8E4A5F45}" type="pres">
      <dgm:prSet presAssocID="{ED48FBBD-2113-420F-82FC-A150D239342E}" presName="composite" presStyleCnt="0"/>
      <dgm:spPr/>
    </dgm:pt>
    <dgm:pt modelId="{6A0B90AC-5FDF-4508-B093-A981C6AFFF2B}" type="pres">
      <dgm:prSet presAssocID="{ED48FBBD-2113-420F-82FC-A150D239342E}" presName="background" presStyleLbl="node0" presStyleIdx="0" presStyleCnt="2"/>
      <dgm:spPr/>
    </dgm:pt>
    <dgm:pt modelId="{B410A3B7-48DE-4AA3-9CE9-9DC811FC51F8}" type="pres">
      <dgm:prSet presAssocID="{ED48FBBD-2113-420F-82FC-A150D239342E}" presName="text" presStyleLbl="fgAcc0" presStyleIdx="0" presStyleCnt="2">
        <dgm:presLayoutVars>
          <dgm:chPref val="3"/>
        </dgm:presLayoutVars>
      </dgm:prSet>
      <dgm:spPr/>
    </dgm:pt>
    <dgm:pt modelId="{4A096C76-80B9-412B-91E2-82EB484BE5DF}" type="pres">
      <dgm:prSet presAssocID="{ED48FBBD-2113-420F-82FC-A150D239342E}" presName="hierChild2" presStyleCnt="0"/>
      <dgm:spPr/>
    </dgm:pt>
    <dgm:pt modelId="{8D678C95-E7F5-4141-831D-B9EFD01F2AEE}" type="pres">
      <dgm:prSet presAssocID="{7D6B5DF6-0DBD-466B-98DF-D64C66D3D8A5}" presName="hierRoot1" presStyleCnt="0"/>
      <dgm:spPr/>
    </dgm:pt>
    <dgm:pt modelId="{859C4E4E-5C07-41D7-BC18-BFF417D06C4D}" type="pres">
      <dgm:prSet presAssocID="{7D6B5DF6-0DBD-466B-98DF-D64C66D3D8A5}" presName="composite" presStyleCnt="0"/>
      <dgm:spPr/>
    </dgm:pt>
    <dgm:pt modelId="{00CB4743-9837-41FC-BAE4-7EDDF80262B8}" type="pres">
      <dgm:prSet presAssocID="{7D6B5DF6-0DBD-466B-98DF-D64C66D3D8A5}" presName="background" presStyleLbl="node0" presStyleIdx="1" presStyleCnt="2"/>
      <dgm:spPr/>
    </dgm:pt>
    <dgm:pt modelId="{57A13C54-CACA-46E6-AC61-BB129B02D529}" type="pres">
      <dgm:prSet presAssocID="{7D6B5DF6-0DBD-466B-98DF-D64C66D3D8A5}" presName="text" presStyleLbl="fgAcc0" presStyleIdx="1" presStyleCnt="2">
        <dgm:presLayoutVars>
          <dgm:chPref val="3"/>
        </dgm:presLayoutVars>
      </dgm:prSet>
      <dgm:spPr/>
    </dgm:pt>
    <dgm:pt modelId="{96E0A845-16A5-475B-A9BD-0048F018965F}" type="pres">
      <dgm:prSet presAssocID="{7D6B5DF6-0DBD-466B-98DF-D64C66D3D8A5}" presName="hierChild2" presStyleCnt="0"/>
      <dgm:spPr/>
    </dgm:pt>
  </dgm:ptLst>
  <dgm:cxnLst>
    <dgm:cxn modelId="{2B2B1F2A-DFBF-4AFB-9F6D-D392C970A7F9}" srcId="{83B8F4C4-19EA-4BF9-A466-FE4C0A416634}" destId="{7D6B5DF6-0DBD-466B-98DF-D64C66D3D8A5}" srcOrd="1" destOrd="0" parTransId="{C18FE8AF-6059-4B1A-9151-5C25CBF0E8D4}" sibTransId="{DBA02A89-A6A9-465B-8D4E-9BE0D4D932E5}"/>
    <dgm:cxn modelId="{E42AD93C-7511-4A34-A50D-8C496B53D3ED}" type="presOf" srcId="{83B8F4C4-19EA-4BF9-A466-FE4C0A416634}" destId="{8AEEF2B4-4B60-4C13-8E97-B5C6434A873C}" srcOrd="0" destOrd="0" presId="urn:microsoft.com/office/officeart/2005/8/layout/hierarchy1"/>
    <dgm:cxn modelId="{DCB98E85-46E6-41BD-9F72-86EEE83D1584}" type="presOf" srcId="{7D6B5DF6-0DBD-466B-98DF-D64C66D3D8A5}" destId="{57A13C54-CACA-46E6-AC61-BB129B02D529}" srcOrd="0" destOrd="0" presId="urn:microsoft.com/office/officeart/2005/8/layout/hierarchy1"/>
    <dgm:cxn modelId="{E005B386-D27D-4E68-B118-722193951DB8}" srcId="{83B8F4C4-19EA-4BF9-A466-FE4C0A416634}" destId="{ED48FBBD-2113-420F-82FC-A150D239342E}" srcOrd="0" destOrd="0" parTransId="{CBF176CD-870F-450D-832D-C537C582D1E9}" sibTransId="{1E906C88-30EC-47B0-881A-6409E9CE428D}"/>
    <dgm:cxn modelId="{412856AD-EB44-486B-9F92-E9851384664E}" type="presOf" srcId="{ED48FBBD-2113-420F-82FC-A150D239342E}" destId="{B410A3B7-48DE-4AA3-9CE9-9DC811FC51F8}" srcOrd="0" destOrd="0" presId="urn:microsoft.com/office/officeart/2005/8/layout/hierarchy1"/>
    <dgm:cxn modelId="{5FF0D7AE-0445-4F52-995E-1174740F1C52}" type="presParOf" srcId="{8AEEF2B4-4B60-4C13-8E97-B5C6434A873C}" destId="{040AB290-DD05-41BE-AE16-3412098187E6}" srcOrd="0" destOrd="0" presId="urn:microsoft.com/office/officeart/2005/8/layout/hierarchy1"/>
    <dgm:cxn modelId="{E316D5BE-61BC-4B27-AE98-8262B24B7550}" type="presParOf" srcId="{040AB290-DD05-41BE-AE16-3412098187E6}" destId="{3E157D60-EF28-4F72-BD13-935B8E4A5F45}" srcOrd="0" destOrd="0" presId="urn:microsoft.com/office/officeart/2005/8/layout/hierarchy1"/>
    <dgm:cxn modelId="{DF863F98-F752-46C9-91BC-CFE0D2B063F5}" type="presParOf" srcId="{3E157D60-EF28-4F72-BD13-935B8E4A5F45}" destId="{6A0B90AC-5FDF-4508-B093-A981C6AFFF2B}" srcOrd="0" destOrd="0" presId="urn:microsoft.com/office/officeart/2005/8/layout/hierarchy1"/>
    <dgm:cxn modelId="{A3E8ADD2-0D07-47D5-9364-8E492CDF7E83}" type="presParOf" srcId="{3E157D60-EF28-4F72-BD13-935B8E4A5F45}" destId="{B410A3B7-48DE-4AA3-9CE9-9DC811FC51F8}" srcOrd="1" destOrd="0" presId="urn:microsoft.com/office/officeart/2005/8/layout/hierarchy1"/>
    <dgm:cxn modelId="{F97DDC6D-635D-4F60-A22C-07AB76CEB3C7}" type="presParOf" srcId="{040AB290-DD05-41BE-AE16-3412098187E6}" destId="{4A096C76-80B9-412B-91E2-82EB484BE5DF}" srcOrd="1" destOrd="0" presId="urn:microsoft.com/office/officeart/2005/8/layout/hierarchy1"/>
    <dgm:cxn modelId="{32858DB8-68B9-4771-940B-230B3224F832}" type="presParOf" srcId="{8AEEF2B4-4B60-4C13-8E97-B5C6434A873C}" destId="{8D678C95-E7F5-4141-831D-B9EFD01F2AEE}" srcOrd="1" destOrd="0" presId="urn:microsoft.com/office/officeart/2005/8/layout/hierarchy1"/>
    <dgm:cxn modelId="{FE98E1EA-B4DE-42DE-A78B-EF4E2558CAD0}" type="presParOf" srcId="{8D678C95-E7F5-4141-831D-B9EFD01F2AEE}" destId="{859C4E4E-5C07-41D7-BC18-BFF417D06C4D}" srcOrd="0" destOrd="0" presId="urn:microsoft.com/office/officeart/2005/8/layout/hierarchy1"/>
    <dgm:cxn modelId="{70FB63BD-DBC7-4395-9934-FEFD999ABDA8}" type="presParOf" srcId="{859C4E4E-5C07-41D7-BC18-BFF417D06C4D}" destId="{00CB4743-9837-41FC-BAE4-7EDDF80262B8}" srcOrd="0" destOrd="0" presId="urn:microsoft.com/office/officeart/2005/8/layout/hierarchy1"/>
    <dgm:cxn modelId="{C0B6F001-2F1D-44F1-BFC0-065CB15AC89B}" type="presParOf" srcId="{859C4E4E-5C07-41D7-BC18-BFF417D06C4D}" destId="{57A13C54-CACA-46E6-AC61-BB129B02D529}" srcOrd="1" destOrd="0" presId="urn:microsoft.com/office/officeart/2005/8/layout/hierarchy1"/>
    <dgm:cxn modelId="{2EECA8C9-904B-47E8-9337-6E1B25E49FDD}" type="presParOf" srcId="{8D678C95-E7F5-4141-831D-B9EFD01F2AEE}" destId="{96E0A845-16A5-475B-A9BD-0048F018965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0DAC17-A5B4-4D7C-80ED-616B9419E55C}"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F7ACC2EC-0653-4369-99E7-877C8FE553C6}">
      <dgm:prSet phldrT="[Text]"/>
      <dgm:spPr/>
      <dgm:t>
        <a:bodyPr/>
        <a:lstStyle/>
        <a:p>
          <a:r>
            <a:rPr lang="en-US"/>
            <a:t>Staff Attrition </a:t>
          </a:r>
        </a:p>
      </dgm:t>
    </dgm:pt>
    <dgm:pt modelId="{296E79CD-D957-4ADB-8E8B-ECFC432B2640}" type="parTrans" cxnId="{1425C4F0-2530-43C2-A9EA-A665D660B208}">
      <dgm:prSet/>
      <dgm:spPr/>
      <dgm:t>
        <a:bodyPr/>
        <a:lstStyle/>
        <a:p>
          <a:endParaRPr lang="en-US"/>
        </a:p>
      </dgm:t>
    </dgm:pt>
    <dgm:pt modelId="{FBB7EA45-F585-4B27-8651-9D26E15B44DD}" type="sibTrans" cxnId="{1425C4F0-2530-43C2-A9EA-A665D660B208}">
      <dgm:prSet/>
      <dgm:spPr/>
      <dgm:t>
        <a:bodyPr/>
        <a:lstStyle/>
        <a:p>
          <a:endParaRPr lang="en-US"/>
        </a:p>
      </dgm:t>
    </dgm:pt>
    <dgm:pt modelId="{2AF49A6D-A615-496D-9593-3EB5413D06ED}">
      <dgm:prSet phldrT="[Text]"/>
      <dgm:spPr/>
      <dgm:t>
        <a:bodyPr/>
        <a:lstStyle/>
        <a:p>
          <a:r>
            <a:rPr lang="en-US"/>
            <a:t>Annual Performance Measures Not Met</a:t>
          </a:r>
        </a:p>
      </dgm:t>
    </dgm:pt>
    <dgm:pt modelId="{E8D25C19-B0DE-4926-ACB0-70D5CEA46590}" type="parTrans" cxnId="{7ADE4A37-32AF-4258-A69A-89BB06B00A65}">
      <dgm:prSet/>
      <dgm:spPr/>
      <dgm:t>
        <a:bodyPr/>
        <a:lstStyle/>
        <a:p>
          <a:endParaRPr lang="en-US"/>
        </a:p>
      </dgm:t>
    </dgm:pt>
    <dgm:pt modelId="{708997D4-FD1A-4056-BD44-D0FAF7808BE1}" type="sibTrans" cxnId="{7ADE4A37-32AF-4258-A69A-89BB06B00A65}">
      <dgm:prSet/>
      <dgm:spPr/>
      <dgm:t>
        <a:bodyPr/>
        <a:lstStyle/>
        <a:p>
          <a:endParaRPr lang="en-US"/>
        </a:p>
      </dgm:t>
    </dgm:pt>
    <dgm:pt modelId="{FDE135D1-DD7A-4DB1-AE7F-73197A58EE7A}">
      <dgm:prSet phldrT="[Text]"/>
      <dgm:spPr/>
      <dgm:t>
        <a:bodyPr/>
        <a:lstStyle/>
        <a:p>
          <a:r>
            <a:rPr lang="en-US"/>
            <a:t>Disproportionality: Increased Office Referrals, Suspensions, Expulsions  </a:t>
          </a:r>
        </a:p>
      </dgm:t>
    </dgm:pt>
    <dgm:pt modelId="{08CFB26F-5C30-4F17-8E17-8D6B6881C94E}" type="parTrans" cxnId="{FA2CA0DE-7771-47AD-82EF-A9D82E863119}">
      <dgm:prSet/>
      <dgm:spPr/>
      <dgm:t>
        <a:bodyPr/>
        <a:lstStyle/>
        <a:p>
          <a:endParaRPr lang="en-US"/>
        </a:p>
      </dgm:t>
    </dgm:pt>
    <dgm:pt modelId="{E30E72A4-61AF-402E-9303-B10B215654BF}" type="sibTrans" cxnId="{FA2CA0DE-7771-47AD-82EF-A9D82E863119}">
      <dgm:prSet/>
      <dgm:spPr/>
      <dgm:t>
        <a:bodyPr/>
        <a:lstStyle/>
        <a:p>
          <a:endParaRPr lang="en-US"/>
        </a:p>
      </dgm:t>
    </dgm:pt>
    <dgm:pt modelId="{7D2697E0-32E3-4ECD-B570-7E8B59B1DC80}">
      <dgm:prSet phldrT="[Text]"/>
      <dgm:spPr/>
      <dgm:t>
        <a:bodyPr/>
        <a:lstStyle/>
        <a:p>
          <a:r>
            <a:rPr lang="en-US"/>
            <a:t>Decreased Academic and Social Engagement</a:t>
          </a:r>
        </a:p>
      </dgm:t>
    </dgm:pt>
    <dgm:pt modelId="{F48DC9B9-CBF1-4699-AE7B-0D7589F86C1C}" type="parTrans" cxnId="{5713A603-8578-42CB-802D-FEBA853F5E7E}">
      <dgm:prSet/>
      <dgm:spPr/>
      <dgm:t>
        <a:bodyPr/>
        <a:lstStyle/>
        <a:p>
          <a:endParaRPr lang="en-US"/>
        </a:p>
      </dgm:t>
    </dgm:pt>
    <dgm:pt modelId="{0F2F3F8A-486D-47F9-A351-31A8C1E870FA}" type="sibTrans" cxnId="{5713A603-8578-42CB-802D-FEBA853F5E7E}">
      <dgm:prSet/>
      <dgm:spPr/>
      <dgm:t>
        <a:bodyPr/>
        <a:lstStyle/>
        <a:p>
          <a:endParaRPr lang="en-US"/>
        </a:p>
      </dgm:t>
    </dgm:pt>
    <dgm:pt modelId="{11B7D737-7D85-4B19-9E04-5BDB76EC6EF7}">
      <dgm:prSet phldrT="[Text]"/>
      <dgm:spPr/>
      <dgm:t>
        <a:bodyPr/>
        <a:lstStyle/>
        <a:p>
          <a:r>
            <a:rPr lang="en-US"/>
            <a:t>Deteriorating school culture and climate</a:t>
          </a:r>
        </a:p>
      </dgm:t>
    </dgm:pt>
    <dgm:pt modelId="{54E5EA4F-7E55-43EE-83C2-A4033473222F}" type="parTrans" cxnId="{F724BC9B-989C-4BC7-B899-95816D284AFC}">
      <dgm:prSet/>
      <dgm:spPr/>
      <dgm:t>
        <a:bodyPr/>
        <a:lstStyle/>
        <a:p>
          <a:endParaRPr lang="en-US"/>
        </a:p>
      </dgm:t>
    </dgm:pt>
    <dgm:pt modelId="{44A10BCF-A44F-4AB5-A978-9B126E3B4223}" type="sibTrans" cxnId="{F724BC9B-989C-4BC7-B899-95816D284AFC}">
      <dgm:prSet/>
      <dgm:spPr/>
      <dgm:t>
        <a:bodyPr/>
        <a:lstStyle/>
        <a:p>
          <a:endParaRPr lang="en-US"/>
        </a:p>
      </dgm:t>
    </dgm:pt>
    <dgm:pt modelId="{DD9EB921-3BA9-4B11-9034-1645908F4D33}" type="pres">
      <dgm:prSet presAssocID="{EE0DAC17-A5B4-4D7C-80ED-616B9419E55C}" presName="diagram" presStyleCnt="0">
        <dgm:presLayoutVars>
          <dgm:dir/>
          <dgm:resizeHandles val="exact"/>
        </dgm:presLayoutVars>
      </dgm:prSet>
      <dgm:spPr/>
    </dgm:pt>
    <dgm:pt modelId="{E55B4D88-38CC-4C8C-9A81-6F57A27749BF}" type="pres">
      <dgm:prSet presAssocID="{F7ACC2EC-0653-4369-99E7-877C8FE553C6}" presName="node" presStyleLbl="node1" presStyleIdx="0" presStyleCnt="5">
        <dgm:presLayoutVars>
          <dgm:bulletEnabled val="1"/>
        </dgm:presLayoutVars>
      </dgm:prSet>
      <dgm:spPr/>
    </dgm:pt>
    <dgm:pt modelId="{27704E3C-60CF-401C-991B-20DD9DBEDEA1}" type="pres">
      <dgm:prSet presAssocID="{FBB7EA45-F585-4B27-8651-9D26E15B44DD}" presName="sibTrans" presStyleCnt="0"/>
      <dgm:spPr/>
    </dgm:pt>
    <dgm:pt modelId="{D2DBF6C9-5534-4BB8-9D9F-375F98B7B044}" type="pres">
      <dgm:prSet presAssocID="{2AF49A6D-A615-496D-9593-3EB5413D06ED}" presName="node" presStyleLbl="node1" presStyleIdx="1" presStyleCnt="5">
        <dgm:presLayoutVars>
          <dgm:bulletEnabled val="1"/>
        </dgm:presLayoutVars>
      </dgm:prSet>
      <dgm:spPr/>
    </dgm:pt>
    <dgm:pt modelId="{8D485FB5-3ACD-462E-B2F1-5D727AEBC9D8}" type="pres">
      <dgm:prSet presAssocID="{708997D4-FD1A-4056-BD44-D0FAF7808BE1}" presName="sibTrans" presStyleCnt="0"/>
      <dgm:spPr/>
    </dgm:pt>
    <dgm:pt modelId="{B5DC45F5-3B1E-4E98-8638-60DFBF5CD53D}" type="pres">
      <dgm:prSet presAssocID="{7D2697E0-32E3-4ECD-B570-7E8B59B1DC80}" presName="node" presStyleLbl="node1" presStyleIdx="2" presStyleCnt="5">
        <dgm:presLayoutVars>
          <dgm:bulletEnabled val="1"/>
        </dgm:presLayoutVars>
      </dgm:prSet>
      <dgm:spPr/>
    </dgm:pt>
    <dgm:pt modelId="{C1616982-4ABD-4F26-B66B-2E54C99240CB}" type="pres">
      <dgm:prSet presAssocID="{0F2F3F8A-486D-47F9-A351-31A8C1E870FA}" presName="sibTrans" presStyleCnt="0"/>
      <dgm:spPr/>
    </dgm:pt>
    <dgm:pt modelId="{CBDA4903-3F44-4D4D-8B7F-BC23BCEEB75E}" type="pres">
      <dgm:prSet presAssocID="{FDE135D1-DD7A-4DB1-AE7F-73197A58EE7A}" presName="node" presStyleLbl="node1" presStyleIdx="3" presStyleCnt="5">
        <dgm:presLayoutVars>
          <dgm:bulletEnabled val="1"/>
        </dgm:presLayoutVars>
      </dgm:prSet>
      <dgm:spPr/>
    </dgm:pt>
    <dgm:pt modelId="{767DA36D-99FB-4080-A93A-474E27525FD2}" type="pres">
      <dgm:prSet presAssocID="{E30E72A4-61AF-402E-9303-B10B215654BF}" presName="sibTrans" presStyleCnt="0"/>
      <dgm:spPr/>
    </dgm:pt>
    <dgm:pt modelId="{F096C58B-CF29-49BE-B54F-1B318CA786C8}" type="pres">
      <dgm:prSet presAssocID="{11B7D737-7D85-4B19-9E04-5BDB76EC6EF7}" presName="node" presStyleLbl="node1" presStyleIdx="4" presStyleCnt="5">
        <dgm:presLayoutVars>
          <dgm:bulletEnabled val="1"/>
        </dgm:presLayoutVars>
      </dgm:prSet>
      <dgm:spPr/>
    </dgm:pt>
  </dgm:ptLst>
  <dgm:cxnLst>
    <dgm:cxn modelId="{5713A603-8578-42CB-802D-FEBA853F5E7E}" srcId="{EE0DAC17-A5B4-4D7C-80ED-616B9419E55C}" destId="{7D2697E0-32E3-4ECD-B570-7E8B59B1DC80}" srcOrd="2" destOrd="0" parTransId="{F48DC9B9-CBF1-4699-AE7B-0D7589F86C1C}" sibTransId="{0F2F3F8A-486D-47F9-A351-31A8C1E870FA}"/>
    <dgm:cxn modelId="{FA274321-EB5D-43A8-AAC5-210F799187F9}" type="presOf" srcId="{FDE135D1-DD7A-4DB1-AE7F-73197A58EE7A}" destId="{CBDA4903-3F44-4D4D-8B7F-BC23BCEEB75E}" srcOrd="0" destOrd="0" presId="urn:microsoft.com/office/officeart/2005/8/layout/default"/>
    <dgm:cxn modelId="{7ADE4A37-32AF-4258-A69A-89BB06B00A65}" srcId="{EE0DAC17-A5B4-4D7C-80ED-616B9419E55C}" destId="{2AF49A6D-A615-496D-9593-3EB5413D06ED}" srcOrd="1" destOrd="0" parTransId="{E8D25C19-B0DE-4926-ACB0-70D5CEA46590}" sibTransId="{708997D4-FD1A-4056-BD44-D0FAF7808BE1}"/>
    <dgm:cxn modelId="{D46E9D6E-DFE2-4462-B6C0-C2F687E3FA90}" type="presOf" srcId="{11B7D737-7D85-4B19-9E04-5BDB76EC6EF7}" destId="{F096C58B-CF29-49BE-B54F-1B318CA786C8}" srcOrd="0" destOrd="0" presId="urn:microsoft.com/office/officeart/2005/8/layout/default"/>
    <dgm:cxn modelId="{7829C453-F41B-4BC4-A100-C1DE6FFC4ADC}" type="presOf" srcId="{7D2697E0-32E3-4ECD-B570-7E8B59B1DC80}" destId="{B5DC45F5-3B1E-4E98-8638-60DFBF5CD53D}" srcOrd="0" destOrd="0" presId="urn:microsoft.com/office/officeart/2005/8/layout/default"/>
    <dgm:cxn modelId="{F724BC9B-989C-4BC7-B899-95816D284AFC}" srcId="{EE0DAC17-A5B4-4D7C-80ED-616B9419E55C}" destId="{11B7D737-7D85-4B19-9E04-5BDB76EC6EF7}" srcOrd="4" destOrd="0" parTransId="{54E5EA4F-7E55-43EE-83C2-A4033473222F}" sibTransId="{44A10BCF-A44F-4AB5-A978-9B126E3B4223}"/>
    <dgm:cxn modelId="{08943DB4-865E-4E14-9770-0DCD12DE21A0}" type="presOf" srcId="{EE0DAC17-A5B4-4D7C-80ED-616B9419E55C}" destId="{DD9EB921-3BA9-4B11-9034-1645908F4D33}" srcOrd="0" destOrd="0" presId="urn:microsoft.com/office/officeart/2005/8/layout/default"/>
    <dgm:cxn modelId="{ECD6E0DA-2792-4491-A955-2BBBE2895A88}" type="presOf" srcId="{2AF49A6D-A615-496D-9593-3EB5413D06ED}" destId="{D2DBF6C9-5534-4BB8-9D9F-375F98B7B044}" srcOrd="0" destOrd="0" presId="urn:microsoft.com/office/officeart/2005/8/layout/default"/>
    <dgm:cxn modelId="{FA2CA0DE-7771-47AD-82EF-A9D82E863119}" srcId="{EE0DAC17-A5B4-4D7C-80ED-616B9419E55C}" destId="{FDE135D1-DD7A-4DB1-AE7F-73197A58EE7A}" srcOrd="3" destOrd="0" parTransId="{08CFB26F-5C30-4F17-8E17-8D6B6881C94E}" sibTransId="{E30E72A4-61AF-402E-9303-B10B215654BF}"/>
    <dgm:cxn modelId="{1425C4F0-2530-43C2-A9EA-A665D660B208}" srcId="{EE0DAC17-A5B4-4D7C-80ED-616B9419E55C}" destId="{F7ACC2EC-0653-4369-99E7-877C8FE553C6}" srcOrd="0" destOrd="0" parTransId="{296E79CD-D957-4ADB-8E8B-ECFC432B2640}" sibTransId="{FBB7EA45-F585-4B27-8651-9D26E15B44DD}"/>
    <dgm:cxn modelId="{9FFF58FC-68C0-4D14-BCEA-0BCF35A0FE76}" type="presOf" srcId="{F7ACC2EC-0653-4369-99E7-877C8FE553C6}" destId="{E55B4D88-38CC-4C8C-9A81-6F57A27749BF}" srcOrd="0" destOrd="0" presId="urn:microsoft.com/office/officeart/2005/8/layout/default"/>
    <dgm:cxn modelId="{BAD6AEFC-A991-4128-B575-81FB1DD87783}" type="presParOf" srcId="{DD9EB921-3BA9-4B11-9034-1645908F4D33}" destId="{E55B4D88-38CC-4C8C-9A81-6F57A27749BF}" srcOrd="0" destOrd="0" presId="urn:microsoft.com/office/officeart/2005/8/layout/default"/>
    <dgm:cxn modelId="{B5999083-47A2-483D-99BC-8BE7415CE772}" type="presParOf" srcId="{DD9EB921-3BA9-4B11-9034-1645908F4D33}" destId="{27704E3C-60CF-401C-991B-20DD9DBEDEA1}" srcOrd="1" destOrd="0" presId="urn:microsoft.com/office/officeart/2005/8/layout/default"/>
    <dgm:cxn modelId="{A5876085-1192-4CCB-92AC-394EC4350965}" type="presParOf" srcId="{DD9EB921-3BA9-4B11-9034-1645908F4D33}" destId="{D2DBF6C9-5534-4BB8-9D9F-375F98B7B044}" srcOrd="2" destOrd="0" presId="urn:microsoft.com/office/officeart/2005/8/layout/default"/>
    <dgm:cxn modelId="{59923206-D79E-44E9-B598-1E7F32405349}" type="presParOf" srcId="{DD9EB921-3BA9-4B11-9034-1645908F4D33}" destId="{8D485FB5-3ACD-462E-B2F1-5D727AEBC9D8}" srcOrd="3" destOrd="0" presId="urn:microsoft.com/office/officeart/2005/8/layout/default"/>
    <dgm:cxn modelId="{F1E00151-DC5A-404A-A9DA-662CB2D80B11}" type="presParOf" srcId="{DD9EB921-3BA9-4B11-9034-1645908F4D33}" destId="{B5DC45F5-3B1E-4E98-8638-60DFBF5CD53D}" srcOrd="4" destOrd="0" presId="urn:microsoft.com/office/officeart/2005/8/layout/default"/>
    <dgm:cxn modelId="{D843D2EB-EDC1-4797-8ACE-E41EBE1B4D72}" type="presParOf" srcId="{DD9EB921-3BA9-4B11-9034-1645908F4D33}" destId="{C1616982-4ABD-4F26-B66B-2E54C99240CB}" srcOrd="5" destOrd="0" presId="urn:microsoft.com/office/officeart/2005/8/layout/default"/>
    <dgm:cxn modelId="{CCBC4583-C492-45E2-8CC6-A9445083D692}" type="presParOf" srcId="{DD9EB921-3BA9-4B11-9034-1645908F4D33}" destId="{CBDA4903-3F44-4D4D-8B7F-BC23BCEEB75E}" srcOrd="6" destOrd="0" presId="urn:microsoft.com/office/officeart/2005/8/layout/default"/>
    <dgm:cxn modelId="{AA82BB3B-EE90-4F62-B26A-2605C95400C9}" type="presParOf" srcId="{DD9EB921-3BA9-4B11-9034-1645908F4D33}" destId="{767DA36D-99FB-4080-A93A-474E27525FD2}" srcOrd="7" destOrd="0" presId="urn:microsoft.com/office/officeart/2005/8/layout/default"/>
    <dgm:cxn modelId="{0B4ED4A6-AB67-418E-B2AF-F7DDCE8CCAD1}" type="presParOf" srcId="{DD9EB921-3BA9-4B11-9034-1645908F4D33}" destId="{F096C58B-CF29-49BE-B54F-1B318CA786C8}"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E0DAC17-A5B4-4D7C-80ED-616B9419E55C}"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7ACC2EC-0653-4369-99E7-877C8FE553C6}">
      <dgm:prSet phldrT="[Text]"/>
      <dgm:spPr/>
      <dgm:t>
        <a:bodyPr/>
        <a:lstStyle/>
        <a:p>
          <a:pPr>
            <a:lnSpc>
              <a:spcPct val="100000"/>
            </a:lnSpc>
            <a:defRPr cap="all"/>
          </a:pPr>
          <a:r>
            <a:rPr lang="en-US"/>
            <a:t>Missed Academic Content</a:t>
          </a:r>
        </a:p>
      </dgm:t>
    </dgm:pt>
    <dgm:pt modelId="{296E79CD-D957-4ADB-8E8B-ECFC432B2640}" type="parTrans" cxnId="{1425C4F0-2530-43C2-A9EA-A665D660B208}">
      <dgm:prSet/>
      <dgm:spPr/>
      <dgm:t>
        <a:bodyPr/>
        <a:lstStyle/>
        <a:p>
          <a:endParaRPr lang="en-US"/>
        </a:p>
      </dgm:t>
    </dgm:pt>
    <dgm:pt modelId="{FBB7EA45-F585-4B27-8651-9D26E15B44DD}" type="sibTrans" cxnId="{1425C4F0-2530-43C2-A9EA-A665D660B208}">
      <dgm:prSet/>
      <dgm:spPr/>
      <dgm:t>
        <a:bodyPr/>
        <a:lstStyle/>
        <a:p>
          <a:endParaRPr lang="en-US"/>
        </a:p>
      </dgm:t>
    </dgm:pt>
    <dgm:pt modelId="{2AF49A6D-A615-496D-9593-3EB5413D06ED}">
      <dgm:prSet phldrT="[Text]"/>
      <dgm:spPr/>
      <dgm:t>
        <a:bodyPr/>
        <a:lstStyle/>
        <a:p>
          <a:pPr>
            <a:lnSpc>
              <a:spcPct val="100000"/>
            </a:lnSpc>
            <a:defRPr cap="all"/>
          </a:pPr>
          <a:r>
            <a:rPr lang="en-US"/>
            <a:t>Poor Performance</a:t>
          </a:r>
        </a:p>
      </dgm:t>
    </dgm:pt>
    <dgm:pt modelId="{E8D25C19-B0DE-4926-ACB0-70D5CEA46590}" type="parTrans" cxnId="{7ADE4A37-32AF-4258-A69A-89BB06B00A65}">
      <dgm:prSet/>
      <dgm:spPr/>
      <dgm:t>
        <a:bodyPr/>
        <a:lstStyle/>
        <a:p>
          <a:endParaRPr lang="en-US"/>
        </a:p>
      </dgm:t>
    </dgm:pt>
    <dgm:pt modelId="{708997D4-FD1A-4056-BD44-D0FAF7808BE1}" type="sibTrans" cxnId="{7ADE4A37-32AF-4258-A69A-89BB06B00A65}">
      <dgm:prSet/>
      <dgm:spPr/>
      <dgm:t>
        <a:bodyPr/>
        <a:lstStyle/>
        <a:p>
          <a:endParaRPr lang="en-US"/>
        </a:p>
      </dgm:t>
    </dgm:pt>
    <dgm:pt modelId="{65F90627-B940-43F0-9029-B99DAB87223C}">
      <dgm:prSet phldrT="[Text]"/>
      <dgm:spPr/>
      <dgm:t>
        <a:bodyPr/>
        <a:lstStyle/>
        <a:p>
          <a:pPr>
            <a:lnSpc>
              <a:spcPct val="100000"/>
            </a:lnSpc>
            <a:defRPr cap="all"/>
          </a:pPr>
          <a:r>
            <a:rPr lang="en-US"/>
            <a:t>Mental health issues</a:t>
          </a:r>
        </a:p>
      </dgm:t>
    </dgm:pt>
    <dgm:pt modelId="{3042E954-A9F8-499A-9F8E-B7B43896E98F}" type="parTrans" cxnId="{007BC12F-C810-442E-8DB8-985AB8C80F0C}">
      <dgm:prSet/>
      <dgm:spPr/>
      <dgm:t>
        <a:bodyPr/>
        <a:lstStyle/>
        <a:p>
          <a:endParaRPr lang="en-US"/>
        </a:p>
      </dgm:t>
    </dgm:pt>
    <dgm:pt modelId="{710C2DBB-1674-45A2-BED6-A68BB72E7AE0}" type="sibTrans" cxnId="{007BC12F-C810-442E-8DB8-985AB8C80F0C}">
      <dgm:prSet/>
      <dgm:spPr/>
      <dgm:t>
        <a:bodyPr/>
        <a:lstStyle/>
        <a:p>
          <a:endParaRPr lang="en-US"/>
        </a:p>
      </dgm:t>
    </dgm:pt>
    <dgm:pt modelId="{743CC70A-B768-4FD7-8DF5-942399A045F5}">
      <dgm:prSet phldrT="[Text]"/>
      <dgm:spPr/>
      <dgm:t>
        <a:bodyPr/>
        <a:lstStyle/>
        <a:p>
          <a:pPr>
            <a:lnSpc>
              <a:spcPct val="100000"/>
            </a:lnSpc>
            <a:defRPr cap="all"/>
          </a:pPr>
          <a:r>
            <a:rPr lang="en-US"/>
            <a:t>Involvement in Juvenile Justice</a:t>
          </a:r>
        </a:p>
      </dgm:t>
    </dgm:pt>
    <dgm:pt modelId="{F1948A16-3FD6-4EB5-9013-94B82DAE2647}" type="parTrans" cxnId="{1639BAA3-844E-43D6-B2AE-44F2B4200424}">
      <dgm:prSet/>
      <dgm:spPr/>
      <dgm:t>
        <a:bodyPr/>
        <a:lstStyle/>
        <a:p>
          <a:endParaRPr lang="en-US"/>
        </a:p>
      </dgm:t>
    </dgm:pt>
    <dgm:pt modelId="{06EB1FB8-ACBD-48DD-B7C1-6A50A29C8D68}" type="sibTrans" cxnId="{1639BAA3-844E-43D6-B2AE-44F2B4200424}">
      <dgm:prSet/>
      <dgm:spPr/>
      <dgm:t>
        <a:bodyPr/>
        <a:lstStyle/>
        <a:p>
          <a:endParaRPr lang="en-US"/>
        </a:p>
      </dgm:t>
    </dgm:pt>
    <dgm:pt modelId="{129E2C38-EF2B-4D43-82CD-05F051C9CF2B}">
      <dgm:prSet phldrT="[Text]"/>
      <dgm:spPr/>
      <dgm:t>
        <a:bodyPr/>
        <a:lstStyle/>
        <a:p>
          <a:pPr>
            <a:lnSpc>
              <a:spcPct val="100000"/>
            </a:lnSpc>
            <a:defRPr cap="all"/>
          </a:pPr>
          <a:r>
            <a:rPr lang="en-US"/>
            <a:t>Repeated Grades / Dropping out</a:t>
          </a:r>
        </a:p>
      </dgm:t>
    </dgm:pt>
    <dgm:pt modelId="{4E01A2F2-5918-46F4-9539-2704A76164FC}" type="parTrans" cxnId="{E86AF9DD-BD49-4566-804F-43A43AC15A9E}">
      <dgm:prSet/>
      <dgm:spPr/>
      <dgm:t>
        <a:bodyPr/>
        <a:lstStyle/>
        <a:p>
          <a:endParaRPr lang="en-US"/>
        </a:p>
      </dgm:t>
    </dgm:pt>
    <dgm:pt modelId="{4B7AD0A8-EA2E-41DA-A455-AA9DE12EFC1E}" type="sibTrans" cxnId="{E86AF9DD-BD49-4566-804F-43A43AC15A9E}">
      <dgm:prSet/>
      <dgm:spPr/>
    </dgm:pt>
    <dgm:pt modelId="{D144E742-03E8-4BA7-A91F-3BD3A5FEA061}" type="pres">
      <dgm:prSet presAssocID="{EE0DAC17-A5B4-4D7C-80ED-616B9419E55C}" presName="root" presStyleCnt="0">
        <dgm:presLayoutVars>
          <dgm:dir/>
          <dgm:resizeHandles val="exact"/>
        </dgm:presLayoutVars>
      </dgm:prSet>
      <dgm:spPr/>
    </dgm:pt>
    <dgm:pt modelId="{2D9329C6-D8BA-4E12-8A53-21CD45678897}" type="pres">
      <dgm:prSet presAssocID="{F7ACC2EC-0653-4369-99E7-877C8FE553C6}" presName="compNode" presStyleCnt="0"/>
      <dgm:spPr/>
    </dgm:pt>
    <dgm:pt modelId="{1E62BD4A-FAC9-4762-8818-8F57DB1CBAD3}" type="pres">
      <dgm:prSet presAssocID="{F7ACC2EC-0653-4369-99E7-877C8FE553C6}" presName="iconBgRect" presStyleLbl="bgShp" presStyleIdx="0" presStyleCnt="5"/>
      <dgm:spPr/>
    </dgm:pt>
    <dgm:pt modelId="{DF2A3835-52C1-4463-9E08-356961C29449}" type="pres">
      <dgm:prSet presAssocID="{F7ACC2EC-0653-4369-99E7-877C8FE553C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ED7167FF-82A6-44BD-BE94-A14380EC3D22}" type="pres">
      <dgm:prSet presAssocID="{F7ACC2EC-0653-4369-99E7-877C8FE553C6}" presName="spaceRect" presStyleCnt="0"/>
      <dgm:spPr/>
    </dgm:pt>
    <dgm:pt modelId="{2C25089C-711D-41DD-92AB-460505863813}" type="pres">
      <dgm:prSet presAssocID="{F7ACC2EC-0653-4369-99E7-877C8FE553C6}" presName="textRect" presStyleLbl="revTx" presStyleIdx="0" presStyleCnt="5">
        <dgm:presLayoutVars>
          <dgm:chMax val="1"/>
          <dgm:chPref val="1"/>
        </dgm:presLayoutVars>
      </dgm:prSet>
      <dgm:spPr/>
    </dgm:pt>
    <dgm:pt modelId="{7F22FEB5-3E6E-465A-ACA7-18C18C348738}" type="pres">
      <dgm:prSet presAssocID="{FBB7EA45-F585-4B27-8651-9D26E15B44DD}" presName="sibTrans" presStyleCnt="0"/>
      <dgm:spPr/>
    </dgm:pt>
    <dgm:pt modelId="{A37A889E-4A4D-4F2D-B3ED-AC2CD6EB12EE}" type="pres">
      <dgm:prSet presAssocID="{2AF49A6D-A615-496D-9593-3EB5413D06ED}" presName="compNode" presStyleCnt="0"/>
      <dgm:spPr/>
    </dgm:pt>
    <dgm:pt modelId="{0EF5976E-D2B9-4CFB-9D2C-ADF7BEFF4425}" type="pres">
      <dgm:prSet presAssocID="{2AF49A6D-A615-496D-9593-3EB5413D06ED}" presName="iconBgRect" presStyleLbl="bgShp" presStyleIdx="1" presStyleCnt="5"/>
      <dgm:spPr/>
    </dgm:pt>
    <dgm:pt modelId="{A6202042-D57B-4BBC-BA64-DA2AE5BEB957}" type="pres">
      <dgm:prSet presAssocID="{2AF49A6D-A615-496D-9593-3EB5413D06E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ad Face with No Fill"/>
        </a:ext>
      </dgm:extLst>
    </dgm:pt>
    <dgm:pt modelId="{D987AF9B-00EB-4672-B9D4-46EF9AA69DBF}" type="pres">
      <dgm:prSet presAssocID="{2AF49A6D-A615-496D-9593-3EB5413D06ED}" presName="spaceRect" presStyleCnt="0"/>
      <dgm:spPr/>
    </dgm:pt>
    <dgm:pt modelId="{78959192-B0C2-4EFD-96D2-E4835EB0FA20}" type="pres">
      <dgm:prSet presAssocID="{2AF49A6D-A615-496D-9593-3EB5413D06ED}" presName="textRect" presStyleLbl="revTx" presStyleIdx="1" presStyleCnt="5">
        <dgm:presLayoutVars>
          <dgm:chMax val="1"/>
          <dgm:chPref val="1"/>
        </dgm:presLayoutVars>
      </dgm:prSet>
      <dgm:spPr/>
    </dgm:pt>
    <dgm:pt modelId="{B24CD46B-C7FB-4FA7-B894-51802DCFAA68}" type="pres">
      <dgm:prSet presAssocID="{708997D4-FD1A-4056-BD44-D0FAF7808BE1}" presName="sibTrans" presStyleCnt="0"/>
      <dgm:spPr/>
    </dgm:pt>
    <dgm:pt modelId="{5BA7D514-8869-43DA-BC6D-1B07C91A6DD6}" type="pres">
      <dgm:prSet presAssocID="{65F90627-B940-43F0-9029-B99DAB87223C}" presName="compNode" presStyleCnt="0"/>
      <dgm:spPr/>
    </dgm:pt>
    <dgm:pt modelId="{5E97E20F-1005-49AA-AD52-93CD3E3958C2}" type="pres">
      <dgm:prSet presAssocID="{65F90627-B940-43F0-9029-B99DAB87223C}" presName="iconBgRect" presStyleLbl="bgShp" presStyleIdx="2" presStyleCnt="5"/>
      <dgm:spPr/>
    </dgm:pt>
    <dgm:pt modelId="{38902146-0AB9-493D-B064-069A36BAF967}" type="pres">
      <dgm:prSet presAssocID="{65F90627-B940-43F0-9029-B99DAB87223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in head"/>
        </a:ext>
      </dgm:extLst>
    </dgm:pt>
    <dgm:pt modelId="{8B007222-3664-4052-9AE3-573D2A7836B7}" type="pres">
      <dgm:prSet presAssocID="{65F90627-B940-43F0-9029-B99DAB87223C}" presName="spaceRect" presStyleCnt="0"/>
      <dgm:spPr/>
    </dgm:pt>
    <dgm:pt modelId="{A4025290-2416-4A7C-94D0-3F8154BB2D62}" type="pres">
      <dgm:prSet presAssocID="{65F90627-B940-43F0-9029-B99DAB87223C}" presName="textRect" presStyleLbl="revTx" presStyleIdx="2" presStyleCnt="5">
        <dgm:presLayoutVars>
          <dgm:chMax val="1"/>
          <dgm:chPref val="1"/>
        </dgm:presLayoutVars>
      </dgm:prSet>
      <dgm:spPr/>
    </dgm:pt>
    <dgm:pt modelId="{31D6AA1E-B048-4DAE-946C-596F65F0469A}" type="pres">
      <dgm:prSet presAssocID="{710C2DBB-1674-45A2-BED6-A68BB72E7AE0}" presName="sibTrans" presStyleCnt="0"/>
      <dgm:spPr/>
    </dgm:pt>
    <dgm:pt modelId="{155A030C-0D40-41D0-B764-9340BB2BBA71}" type="pres">
      <dgm:prSet presAssocID="{129E2C38-EF2B-4D43-82CD-05F051C9CF2B}" presName="compNode" presStyleCnt="0"/>
      <dgm:spPr/>
    </dgm:pt>
    <dgm:pt modelId="{0C186AEA-5AA9-40BA-B9C1-7EB44B0E5698}" type="pres">
      <dgm:prSet presAssocID="{129E2C38-EF2B-4D43-82CD-05F051C9CF2B}" presName="iconBgRect" presStyleLbl="bgShp" presStyleIdx="3" presStyleCnt="5"/>
      <dgm:spPr/>
    </dgm:pt>
    <dgm:pt modelId="{70E81ED6-FAD4-4FBC-A4E9-E568401DE610}" type="pres">
      <dgm:prSet presAssocID="{129E2C38-EF2B-4D43-82CD-05F051C9CF2B}" presName="iconRect" presStyleLbl="node1" presStyleIdx="3" presStyleCnt="5" custLinFactX="132687" custLinFactNeighborX="200000" custLinFactNeighborY="-2632"/>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ales of Justice"/>
        </a:ext>
      </dgm:extLst>
    </dgm:pt>
    <dgm:pt modelId="{3791A931-C5C1-4EDE-8DC5-C9788BFEFE72}" type="pres">
      <dgm:prSet presAssocID="{129E2C38-EF2B-4D43-82CD-05F051C9CF2B}" presName="spaceRect" presStyleCnt="0"/>
      <dgm:spPr/>
    </dgm:pt>
    <dgm:pt modelId="{4A7A3941-5E54-4DE1-907C-1674FBEEC874}" type="pres">
      <dgm:prSet presAssocID="{129E2C38-EF2B-4D43-82CD-05F051C9CF2B}" presName="textRect" presStyleLbl="revTx" presStyleIdx="3" presStyleCnt="5">
        <dgm:presLayoutVars>
          <dgm:chMax val="1"/>
          <dgm:chPref val="1"/>
        </dgm:presLayoutVars>
      </dgm:prSet>
      <dgm:spPr/>
    </dgm:pt>
    <dgm:pt modelId="{DE02F37B-6818-4ACC-BF7A-924B9F533601}" type="pres">
      <dgm:prSet presAssocID="{4B7AD0A8-EA2E-41DA-A455-AA9DE12EFC1E}" presName="sibTrans" presStyleCnt="0"/>
      <dgm:spPr/>
    </dgm:pt>
    <dgm:pt modelId="{1CA40BC6-B73F-4BA5-89A8-A2A69B945CAD}" type="pres">
      <dgm:prSet presAssocID="{743CC70A-B768-4FD7-8DF5-942399A045F5}" presName="compNode" presStyleCnt="0"/>
      <dgm:spPr/>
    </dgm:pt>
    <dgm:pt modelId="{9F23D0A6-2799-4F69-82F9-94605FF024F7}" type="pres">
      <dgm:prSet presAssocID="{743CC70A-B768-4FD7-8DF5-942399A045F5}" presName="iconBgRect" presStyleLbl="bgShp" presStyleIdx="4" presStyleCnt="5"/>
      <dgm:spPr/>
    </dgm:pt>
    <dgm:pt modelId="{A782C1DC-F0A9-4CFE-B730-36E97C9D7C34}" type="pres">
      <dgm:prSet presAssocID="{743CC70A-B768-4FD7-8DF5-942399A045F5}" presName="iconRect" presStyleLbl="node1" presStyleIdx="4" presStyleCnt="5" custLinFactX="-132687" custLinFactNeighborX="-200000" custLinFactNeighborY="-2632"/>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ackpack"/>
        </a:ext>
      </dgm:extLst>
    </dgm:pt>
    <dgm:pt modelId="{50DC190D-9CE5-403A-878C-24CD46CD0273}" type="pres">
      <dgm:prSet presAssocID="{743CC70A-B768-4FD7-8DF5-942399A045F5}" presName="spaceRect" presStyleCnt="0"/>
      <dgm:spPr/>
    </dgm:pt>
    <dgm:pt modelId="{87900FCD-42DC-43EB-9C92-3FB3690F3AC9}" type="pres">
      <dgm:prSet presAssocID="{743CC70A-B768-4FD7-8DF5-942399A045F5}" presName="textRect" presStyleLbl="revTx" presStyleIdx="4" presStyleCnt="5">
        <dgm:presLayoutVars>
          <dgm:chMax val="1"/>
          <dgm:chPref val="1"/>
        </dgm:presLayoutVars>
      </dgm:prSet>
      <dgm:spPr/>
    </dgm:pt>
  </dgm:ptLst>
  <dgm:cxnLst>
    <dgm:cxn modelId="{9D442527-8195-43D9-8CA3-B5944EFBD2AB}" type="presOf" srcId="{65F90627-B940-43F0-9029-B99DAB87223C}" destId="{A4025290-2416-4A7C-94D0-3F8154BB2D62}" srcOrd="0" destOrd="0" presId="urn:microsoft.com/office/officeart/2018/5/layout/IconCircleLabelList"/>
    <dgm:cxn modelId="{007BC12F-C810-442E-8DB8-985AB8C80F0C}" srcId="{EE0DAC17-A5B4-4D7C-80ED-616B9419E55C}" destId="{65F90627-B940-43F0-9029-B99DAB87223C}" srcOrd="2" destOrd="0" parTransId="{3042E954-A9F8-499A-9F8E-B7B43896E98F}" sibTransId="{710C2DBB-1674-45A2-BED6-A68BB72E7AE0}"/>
    <dgm:cxn modelId="{7ADE4A37-32AF-4258-A69A-89BB06B00A65}" srcId="{EE0DAC17-A5B4-4D7C-80ED-616B9419E55C}" destId="{2AF49A6D-A615-496D-9593-3EB5413D06ED}" srcOrd="1" destOrd="0" parTransId="{E8D25C19-B0DE-4926-ACB0-70D5CEA46590}" sibTransId="{708997D4-FD1A-4056-BD44-D0FAF7808BE1}"/>
    <dgm:cxn modelId="{FC8DB068-006E-46DE-98C4-56F0AF283A84}" type="presOf" srcId="{743CC70A-B768-4FD7-8DF5-942399A045F5}" destId="{87900FCD-42DC-43EB-9C92-3FB3690F3AC9}" srcOrd="0" destOrd="0" presId="urn:microsoft.com/office/officeart/2018/5/layout/IconCircleLabelList"/>
    <dgm:cxn modelId="{8347064C-BF5B-4079-84E8-D96A3EF9BB8A}" type="presOf" srcId="{EE0DAC17-A5B4-4D7C-80ED-616B9419E55C}" destId="{D144E742-03E8-4BA7-A91F-3BD3A5FEA061}" srcOrd="0" destOrd="0" presId="urn:microsoft.com/office/officeart/2018/5/layout/IconCircleLabelList"/>
    <dgm:cxn modelId="{1639BAA3-844E-43D6-B2AE-44F2B4200424}" srcId="{EE0DAC17-A5B4-4D7C-80ED-616B9419E55C}" destId="{743CC70A-B768-4FD7-8DF5-942399A045F5}" srcOrd="4" destOrd="0" parTransId="{F1948A16-3FD6-4EB5-9013-94B82DAE2647}" sibTransId="{06EB1FB8-ACBD-48DD-B7C1-6A50A29C8D68}"/>
    <dgm:cxn modelId="{73C4D9B9-7FF5-44F5-A484-6D789DE0E967}" type="presOf" srcId="{129E2C38-EF2B-4D43-82CD-05F051C9CF2B}" destId="{4A7A3941-5E54-4DE1-907C-1674FBEEC874}" srcOrd="0" destOrd="0" presId="urn:microsoft.com/office/officeart/2018/5/layout/IconCircleLabelList"/>
    <dgm:cxn modelId="{C34206C2-BD92-4FD7-A5E1-8CF7AC5A6923}" type="presOf" srcId="{F7ACC2EC-0653-4369-99E7-877C8FE553C6}" destId="{2C25089C-711D-41DD-92AB-460505863813}" srcOrd="0" destOrd="0" presId="urn:microsoft.com/office/officeart/2018/5/layout/IconCircleLabelList"/>
    <dgm:cxn modelId="{E86AF9DD-BD49-4566-804F-43A43AC15A9E}" srcId="{EE0DAC17-A5B4-4D7C-80ED-616B9419E55C}" destId="{129E2C38-EF2B-4D43-82CD-05F051C9CF2B}" srcOrd="3" destOrd="0" parTransId="{4E01A2F2-5918-46F4-9539-2704A76164FC}" sibTransId="{4B7AD0A8-EA2E-41DA-A455-AA9DE12EFC1E}"/>
    <dgm:cxn modelId="{1425C4F0-2530-43C2-A9EA-A665D660B208}" srcId="{EE0DAC17-A5B4-4D7C-80ED-616B9419E55C}" destId="{F7ACC2EC-0653-4369-99E7-877C8FE553C6}" srcOrd="0" destOrd="0" parTransId="{296E79CD-D957-4ADB-8E8B-ECFC432B2640}" sibTransId="{FBB7EA45-F585-4B27-8651-9D26E15B44DD}"/>
    <dgm:cxn modelId="{D8E053F7-1CB0-4171-A64B-D2097C865D4C}" type="presOf" srcId="{2AF49A6D-A615-496D-9593-3EB5413D06ED}" destId="{78959192-B0C2-4EFD-96D2-E4835EB0FA20}" srcOrd="0" destOrd="0" presId="urn:microsoft.com/office/officeart/2018/5/layout/IconCircleLabelList"/>
    <dgm:cxn modelId="{5C20B03A-5DCB-4650-BAD4-B6171DC82CBE}" type="presParOf" srcId="{D144E742-03E8-4BA7-A91F-3BD3A5FEA061}" destId="{2D9329C6-D8BA-4E12-8A53-21CD45678897}" srcOrd="0" destOrd="0" presId="urn:microsoft.com/office/officeart/2018/5/layout/IconCircleLabelList"/>
    <dgm:cxn modelId="{06ACA345-3177-4970-B06F-73A1566385C9}" type="presParOf" srcId="{2D9329C6-D8BA-4E12-8A53-21CD45678897}" destId="{1E62BD4A-FAC9-4762-8818-8F57DB1CBAD3}" srcOrd="0" destOrd="0" presId="urn:microsoft.com/office/officeart/2018/5/layout/IconCircleLabelList"/>
    <dgm:cxn modelId="{85AB8F27-51E6-4ACB-8567-4D34FAA47C84}" type="presParOf" srcId="{2D9329C6-D8BA-4E12-8A53-21CD45678897}" destId="{DF2A3835-52C1-4463-9E08-356961C29449}" srcOrd="1" destOrd="0" presId="urn:microsoft.com/office/officeart/2018/5/layout/IconCircleLabelList"/>
    <dgm:cxn modelId="{F6DDA729-33EA-46D8-BD3A-F24D88928FC6}" type="presParOf" srcId="{2D9329C6-D8BA-4E12-8A53-21CD45678897}" destId="{ED7167FF-82A6-44BD-BE94-A14380EC3D22}" srcOrd="2" destOrd="0" presId="urn:microsoft.com/office/officeart/2018/5/layout/IconCircleLabelList"/>
    <dgm:cxn modelId="{4D62CAC2-4D68-4AEF-8B72-525FC7A11DFB}" type="presParOf" srcId="{2D9329C6-D8BA-4E12-8A53-21CD45678897}" destId="{2C25089C-711D-41DD-92AB-460505863813}" srcOrd="3" destOrd="0" presId="urn:microsoft.com/office/officeart/2018/5/layout/IconCircleLabelList"/>
    <dgm:cxn modelId="{5B930AAC-52D9-4EE5-A405-534202B8F43E}" type="presParOf" srcId="{D144E742-03E8-4BA7-A91F-3BD3A5FEA061}" destId="{7F22FEB5-3E6E-465A-ACA7-18C18C348738}" srcOrd="1" destOrd="0" presId="urn:microsoft.com/office/officeart/2018/5/layout/IconCircleLabelList"/>
    <dgm:cxn modelId="{B80855FE-9539-4509-B7C7-206208128E9F}" type="presParOf" srcId="{D144E742-03E8-4BA7-A91F-3BD3A5FEA061}" destId="{A37A889E-4A4D-4F2D-B3ED-AC2CD6EB12EE}" srcOrd="2" destOrd="0" presId="urn:microsoft.com/office/officeart/2018/5/layout/IconCircleLabelList"/>
    <dgm:cxn modelId="{5A21FA63-4C19-4912-80F8-C3A8238492B4}" type="presParOf" srcId="{A37A889E-4A4D-4F2D-B3ED-AC2CD6EB12EE}" destId="{0EF5976E-D2B9-4CFB-9D2C-ADF7BEFF4425}" srcOrd="0" destOrd="0" presId="urn:microsoft.com/office/officeart/2018/5/layout/IconCircleLabelList"/>
    <dgm:cxn modelId="{400EDC6B-3119-40C4-A13D-0E2395100AD7}" type="presParOf" srcId="{A37A889E-4A4D-4F2D-B3ED-AC2CD6EB12EE}" destId="{A6202042-D57B-4BBC-BA64-DA2AE5BEB957}" srcOrd="1" destOrd="0" presId="urn:microsoft.com/office/officeart/2018/5/layout/IconCircleLabelList"/>
    <dgm:cxn modelId="{105442BB-B16F-43F2-9898-9D223CFD4CF7}" type="presParOf" srcId="{A37A889E-4A4D-4F2D-B3ED-AC2CD6EB12EE}" destId="{D987AF9B-00EB-4672-B9D4-46EF9AA69DBF}" srcOrd="2" destOrd="0" presId="urn:microsoft.com/office/officeart/2018/5/layout/IconCircleLabelList"/>
    <dgm:cxn modelId="{050494F2-EAF0-4CA2-A39E-0D528AA456BF}" type="presParOf" srcId="{A37A889E-4A4D-4F2D-B3ED-AC2CD6EB12EE}" destId="{78959192-B0C2-4EFD-96D2-E4835EB0FA20}" srcOrd="3" destOrd="0" presId="urn:microsoft.com/office/officeart/2018/5/layout/IconCircleLabelList"/>
    <dgm:cxn modelId="{E56C8974-3116-47EB-9BA6-7BF5DFFC4BF5}" type="presParOf" srcId="{D144E742-03E8-4BA7-A91F-3BD3A5FEA061}" destId="{B24CD46B-C7FB-4FA7-B894-51802DCFAA68}" srcOrd="3" destOrd="0" presId="urn:microsoft.com/office/officeart/2018/5/layout/IconCircleLabelList"/>
    <dgm:cxn modelId="{17048F85-2A70-4A0F-83B3-173BD7A30AD6}" type="presParOf" srcId="{D144E742-03E8-4BA7-A91F-3BD3A5FEA061}" destId="{5BA7D514-8869-43DA-BC6D-1B07C91A6DD6}" srcOrd="4" destOrd="0" presId="urn:microsoft.com/office/officeart/2018/5/layout/IconCircleLabelList"/>
    <dgm:cxn modelId="{C2801A50-9E42-4B5E-8E39-74F972F4C087}" type="presParOf" srcId="{5BA7D514-8869-43DA-BC6D-1B07C91A6DD6}" destId="{5E97E20F-1005-49AA-AD52-93CD3E3958C2}" srcOrd="0" destOrd="0" presId="urn:microsoft.com/office/officeart/2018/5/layout/IconCircleLabelList"/>
    <dgm:cxn modelId="{F161EB6B-9DCE-4623-BEAB-34F3F6AFDB91}" type="presParOf" srcId="{5BA7D514-8869-43DA-BC6D-1B07C91A6DD6}" destId="{38902146-0AB9-493D-B064-069A36BAF967}" srcOrd="1" destOrd="0" presId="urn:microsoft.com/office/officeart/2018/5/layout/IconCircleLabelList"/>
    <dgm:cxn modelId="{85DCC562-57A3-4A7C-9297-8F8FC34C4BA1}" type="presParOf" srcId="{5BA7D514-8869-43DA-BC6D-1B07C91A6DD6}" destId="{8B007222-3664-4052-9AE3-573D2A7836B7}" srcOrd="2" destOrd="0" presId="urn:microsoft.com/office/officeart/2018/5/layout/IconCircleLabelList"/>
    <dgm:cxn modelId="{DAA0FE38-40BB-434B-9A60-E77636864EF9}" type="presParOf" srcId="{5BA7D514-8869-43DA-BC6D-1B07C91A6DD6}" destId="{A4025290-2416-4A7C-94D0-3F8154BB2D62}" srcOrd="3" destOrd="0" presId="urn:microsoft.com/office/officeart/2018/5/layout/IconCircleLabelList"/>
    <dgm:cxn modelId="{2C1A930D-4823-41DD-9D4F-B987F8063C2D}" type="presParOf" srcId="{D144E742-03E8-4BA7-A91F-3BD3A5FEA061}" destId="{31D6AA1E-B048-4DAE-946C-596F65F0469A}" srcOrd="5" destOrd="0" presId="urn:microsoft.com/office/officeart/2018/5/layout/IconCircleLabelList"/>
    <dgm:cxn modelId="{3FC1F7FE-1C82-45B7-BEBD-2E4C4A6D1287}" type="presParOf" srcId="{D144E742-03E8-4BA7-A91F-3BD3A5FEA061}" destId="{155A030C-0D40-41D0-B764-9340BB2BBA71}" srcOrd="6" destOrd="0" presId="urn:microsoft.com/office/officeart/2018/5/layout/IconCircleLabelList"/>
    <dgm:cxn modelId="{7C3B764B-EC2C-47E6-B34A-ACF4A7A293AE}" type="presParOf" srcId="{155A030C-0D40-41D0-B764-9340BB2BBA71}" destId="{0C186AEA-5AA9-40BA-B9C1-7EB44B0E5698}" srcOrd="0" destOrd="0" presId="urn:microsoft.com/office/officeart/2018/5/layout/IconCircleLabelList"/>
    <dgm:cxn modelId="{61761C70-7D52-46BC-BE09-1BC8CBA45BB0}" type="presParOf" srcId="{155A030C-0D40-41D0-B764-9340BB2BBA71}" destId="{70E81ED6-FAD4-4FBC-A4E9-E568401DE610}" srcOrd="1" destOrd="0" presId="urn:microsoft.com/office/officeart/2018/5/layout/IconCircleLabelList"/>
    <dgm:cxn modelId="{F8D5C8CD-A17B-4631-879E-21BAC2EE0BF1}" type="presParOf" srcId="{155A030C-0D40-41D0-B764-9340BB2BBA71}" destId="{3791A931-C5C1-4EDE-8DC5-C9788BFEFE72}" srcOrd="2" destOrd="0" presId="urn:microsoft.com/office/officeart/2018/5/layout/IconCircleLabelList"/>
    <dgm:cxn modelId="{286463C5-312C-46B8-A594-5A836C93720B}" type="presParOf" srcId="{155A030C-0D40-41D0-B764-9340BB2BBA71}" destId="{4A7A3941-5E54-4DE1-907C-1674FBEEC874}" srcOrd="3" destOrd="0" presId="urn:microsoft.com/office/officeart/2018/5/layout/IconCircleLabelList"/>
    <dgm:cxn modelId="{847E7AC1-F696-49B0-A8A6-38E90963715B}" type="presParOf" srcId="{D144E742-03E8-4BA7-A91F-3BD3A5FEA061}" destId="{DE02F37B-6818-4ACC-BF7A-924B9F533601}" srcOrd="7" destOrd="0" presId="urn:microsoft.com/office/officeart/2018/5/layout/IconCircleLabelList"/>
    <dgm:cxn modelId="{3E5E8EEA-9EB9-4E4C-B445-12199FE0E3B4}" type="presParOf" srcId="{D144E742-03E8-4BA7-A91F-3BD3A5FEA061}" destId="{1CA40BC6-B73F-4BA5-89A8-A2A69B945CAD}" srcOrd="8" destOrd="0" presId="urn:microsoft.com/office/officeart/2018/5/layout/IconCircleLabelList"/>
    <dgm:cxn modelId="{9BE2D9F2-8E80-4816-91ED-BD38E8535528}" type="presParOf" srcId="{1CA40BC6-B73F-4BA5-89A8-A2A69B945CAD}" destId="{9F23D0A6-2799-4F69-82F9-94605FF024F7}" srcOrd="0" destOrd="0" presId="urn:microsoft.com/office/officeart/2018/5/layout/IconCircleLabelList"/>
    <dgm:cxn modelId="{E30A9507-842A-4CCC-AAA8-6E0DA04404DF}" type="presParOf" srcId="{1CA40BC6-B73F-4BA5-89A8-A2A69B945CAD}" destId="{A782C1DC-F0A9-4CFE-B730-36E97C9D7C34}" srcOrd="1" destOrd="0" presId="urn:microsoft.com/office/officeart/2018/5/layout/IconCircleLabelList"/>
    <dgm:cxn modelId="{D2B5B774-EF07-4BE0-9E9C-3D9045D3B18A}" type="presParOf" srcId="{1CA40BC6-B73F-4BA5-89A8-A2A69B945CAD}" destId="{50DC190D-9CE5-403A-878C-24CD46CD0273}" srcOrd="2" destOrd="0" presId="urn:microsoft.com/office/officeart/2018/5/layout/IconCircleLabelList"/>
    <dgm:cxn modelId="{FC1D3949-F65D-4C68-9423-FBE1498C605E}" type="presParOf" srcId="{1CA40BC6-B73F-4BA5-89A8-A2A69B945CAD}" destId="{87900FCD-42DC-43EB-9C92-3FB3690F3AC9}"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E0DAC17-A5B4-4D7C-80ED-616B9419E55C}" type="doc">
      <dgm:prSet loTypeId="urn:microsoft.com/office/officeart/2005/8/layout/list1" loCatId="list" qsTypeId="urn:microsoft.com/office/officeart/2005/8/quickstyle/simple2" qsCatId="simple" csTypeId="urn:microsoft.com/office/officeart/2005/8/colors/colorful1" csCatId="colorful" phldr="1"/>
      <dgm:spPr/>
      <dgm:t>
        <a:bodyPr/>
        <a:lstStyle/>
        <a:p>
          <a:endParaRPr lang="en-US"/>
        </a:p>
      </dgm:t>
    </dgm:pt>
    <dgm:pt modelId="{F7ACC2EC-0653-4369-99E7-877C8FE553C6}">
      <dgm:prSet phldrT="[Text]"/>
      <dgm:spPr/>
      <dgm:t>
        <a:bodyPr/>
        <a:lstStyle/>
        <a:p>
          <a:r>
            <a:rPr lang="en-US" b="1">
              <a:solidFill>
                <a:schemeClr val="bg1"/>
              </a:solidFill>
            </a:rPr>
            <a:t>Burnout</a:t>
          </a:r>
        </a:p>
      </dgm:t>
    </dgm:pt>
    <dgm:pt modelId="{296E79CD-D957-4ADB-8E8B-ECFC432B2640}" type="parTrans" cxnId="{1425C4F0-2530-43C2-A9EA-A665D660B208}">
      <dgm:prSet/>
      <dgm:spPr/>
      <dgm:t>
        <a:bodyPr/>
        <a:lstStyle/>
        <a:p>
          <a:endParaRPr lang="en-US" b="1">
            <a:solidFill>
              <a:schemeClr val="bg1"/>
            </a:solidFill>
          </a:endParaRPr>
        </a:p>
      </dgm:t>
    </dgm:pt>
    <dgm:pt modelId="{FBB7EA45-F585-4B27-8651-9D26E15B44DD}" type="sibTrans" cxnId="{1425C4F0-2530-43C2-A9EA-A665D660B208}">
      <dgm:prSet/>
      <dgm:spPr/>
      <dgm:t>
        <a:bodyPr/>
        <a:lstStyle/>
        <a:p>
          <a:endParaRPr lang="en-US" b="1">
            <a:solidFill>
              <a:schemeClr val="bg1"/>
            </a:solidFill>
          </a:endParaRPr>
        </a:p>
      </dgm:t>
    </dgm:pt>
    <dgm:pt modelId="{743CC70A-B768-4FD7-8DF5-942399A045F5}">
      <dgm:prSet phldrT="[Text]"/>
      <dgm:spPr/>
      <dgm:t>
        <a:bodyPr/>
        <a:lstStyle/>
        <a:p>
          <a:r>
            <a:rPr lang="en-US" b="1">
              <a:solidFill>
                <a:schemeClr val="bg1"/>
              </a:solidFill>
            </a:rPr>
            <a:t>Low Morale / Increased Apathy</a:t>
          </a:r>
        </a:p>
      </dgm:t>
    </dgm:pt>
    <dgm:pt modelId="{F1948A16-3FD6-4EB5-9013-94B82DAE2647}" type="parTrans" cxnId="{1639BAA3-844E-43D6-B2AE-44F2B4200424}">
      <dgm:prSet/>
      <dgm:spPr/>
      <dgm:t>
        <a:bodyPr/>
        <a:lstStyle/>
        <a:p>
          <a:endParaRPr lang="en-US" b="1">
            <a:solidFill>
              <a:schemeClr val="bg1"/>
            </a:solidFill>
          </a:endParaRPr>
        </a:p>
      </dgm:t>
    </dgm:pt>
    <dgm:pt modelId="{06EB1FB8-ACBD-48DD-B7C1-6A50A29C8D68}" type="sibTrans" cxnId="{1639BAA3-844E-43D6-B2AE-44F2B4200424}">
      <dgm:prSet/>
      <dgm:spPr/>
      <dgm:t>
        <a:bodyPr/>
        <a:lstStyle/>
        <a:p>
          <a:endParaRPr lang="en-US" b="1">
            <a:solidFill>
              <a:schemeClr val="bg1"/>
            </a:solidFill>
          </a:endParaRPr>
        </a:p>
      </dgm:t>
    </dgm:pt>
    <dgm:pt modelId="{2D6FCAF2-2FBF-4668-90C2-6A21AD04D797}">
      <dgm:prSet phldrT="[Text]"/>
      <dgm:spPr/>
      <dgm:t>
        <a:bodyPr/>
        <a:lstStyle/>
        <a:p>
          <a:r>
            <a:rPr lang="en-US" b="1">
              <a:solidFill>
                <a:schemeClr val="bg1"/>
              </a:solidFill>
            </a:rPr>
            <a:t>Increased Absenteeism</a:t>
          </a:r>
        </a:p>
      </dgm:t>
    </dgm:pt>
    <dgm:pt modelId="{4D09DFE3-EFAC-4FFB-8BFE-BAF22179E109}" type="parTrans" cxnId="{78395F68-0287-4358-987E-A38B9C87ADCC}">
      <dgm:prSet/>
      <dgm:spPr/>
      <dgm:t>
        <a:bodyPr/>
        <a:lstStyle/>
        <a:p>
          <a:endParaRPr lang="en-US" b="1">
            <a:solidFill>
              <a:schemeClr val="bg1"/>
            </a:solidFill>
          </a:endParaRPr>
        </a:p>
      </dgm:t>
    </dgm:pt>
    <dgm:pt modelId="{E233DF02-74F9-4AAB-93DB-0383FCB3911E}" type="sibTrans" cxnId="{78395F68-0287-4358-987E-A38B9C87ADCC}">
      <dgm:prSet/>
      <dgm:spPr/>
      <dgm:t>
        <a:bodyPr/>
        <a:lstStyle/>
        <a:p>
          <a:endParaRPr lang="en-US" b="1">
            <a:solidFill>
              <a:schemeClr val="bg1"/>
            </a:solidFill>
          </a:endParaRPr>
        </a:p>
      </dgm:t>
    </dgm:pt>
    <dgm:pt modelId="{5EA1366C-299C-452C-B5E0-77F0AC777281}">
      <dgm:prSet phldrT="[Text]"/>
      <dgm:spPr/>
      <dgm:t>
        <a:bodyPr/>
        <a:lstStyle/>
        <a:p>
          <a:r>
            <a:rPr lang="en-US" b="1">
              <a:solidFill>
                <a:schemeClr val="bg1"/>
              </a:solidFill>
            </a:rPr>
            <a:t>Low Teacher Performance</a:t>
          </a:r>
        </a:p>
      </dgm:t>
    </dgm:pt>
    <dgm:pt modelId="{D3AF8C73-D91D-4711-86B2-BEA4747F4852}" type="parTrans" cxnId="{7C05C110-9EDF-493F-9287-F07658562702}">
      <dgm:prSet/>
      <dgm:spPr/>
      <dgm:t>
        <a:bodyPr/>
        <a:lstStyle/>
        <a:p>
          <a:endParaRPr lang="en-US" b="1">
            <a:solidFill>
              <a:schemeClr val="bg1"/>
            </a:solidFill>
          </a:endParaRPr>
        </a:p>
      </dgm:t>
    </dgm:pt>
    <dgm:pt modelId="{02628DF9-6D61-4DCC-86AC-491369FFE4F6}" type="sibTrans" cxnId="{7C05C110-9EDF-493F-9287-F07658562702}">
      <dgm:prSet/>
      <dgm:spPr/>
      <dgm:t>
        <a:bodyPr/>
        <a:lstStyle/>
        <a:p>
          <a:endParaRPr lang="en-US" b="1">
            <a:solidFill>
              <a:schemeClr val="bg1"/>
            </a:solidFill>
          </a:endParaRPr>
        </a:p>
      </dgm:t>
    </dgm:pt>
    <dgm:pt modelId="{E438FCCB-FC8F-4467-8602-7C4246210BA1}">
      <dgm:prSet phldrT="[Text]"/>
      <dgm:spPr/>
      <dgm:t>
        <a:bodyPr/>
        <a:lstStyle/>
        <a:p>
          <a:r>
            <a:rPr lang="en-US" b="1">
              <a:solidFill>
                <a:schemeClr val="bg1"/>
              </a:solidFill>
            </a:rPr>
            <a:t>Increased Mistrust / Loss of Confidence</a:t>
          </a:r>
        </a:p>
      </dgm:t>
    </dgm:pt>
    <dgm:pt modelId="{9048968A-3367-4B9B-8FA2-49DC30AE7CC2}" type="parTrans" cxnId="{23052822-B329-4FB3-8DD8-EE9A50EEE764}">
      <dgm:prSet/>
      <dgm:spPr/>
      <dgm:t>
        <a:bodyPr/>
        <a:lstStyle/>
        <a:p>
          <a:endParaRPr lang="en-US" b="1">
            <a:solidFill>
              <a:schemeClr val="bg1"/>
            </a:solidFill>
          </a:endParaRPr>
        </a:p>
      </dgm:t>
    </dgm:pt>
    <dgm:pt modelId="{91187890-5DAB-4D8C-A37E-8564F760DF19}" type="sibTrans" cxnId="{23052822-B329-4FB3-8DD8-EE9A50EEE764}">
      <dgm:prSet/>
      <dgm:spPr/>
      <dgm:t>
        <a:bodyPr/>
        <a:lstStyle/>
        <a:p>
          <a:endParaRPr lang="en-US" b="1">
            <a:solidFill>
              <a:schemeClr val="bg1"/>
            </a:solidFill>
          </a:endParaRPr>
        </a:p>
      </dgm:t>
    </dgm:pt>
    <dgm:pt modelId="{13DC6015-48E7-4D2B-8EB1-54C1730E56E0}" type="pres">
      <dgm:prSet presAssocID="{EE0DAC17-A5B4-4D7C-80ED-616B9419E55C}" presName="linear" presStyleCnt="0">
        <dgm:presLayoutVars>
          <dgm:dir/>
          <dgm:animLvl val="lvl"/>
          <dgm:resizeHandles val="exact"/>
        </dgm:presLayoutVars>
      </dgm:prSet>
      <dgm:spPr/>
    </dgm:pt>
    <dgm:pt modelId="{F6C2865F-BA03-4998-A71D-9D8EA12F3679}" type="pres">
      <dgm:prSet presAssocID="{F7ACC2EC-0653-4369-99E7-877C8FE553C6}" presName="parentLin" presStyleCnt="0"/>
      <dgm:spPr/>
    </dgm:pt>
    <dgm:pt modelId="{C4060023-FDF9-4D74-B440-C089691CEB1A}" type="pres">
      <dgm:prSet presAssocID="{F7ACC2EC-0653-4369-99E7-877C8FE553C6}" presName="parentLeftMargin" presStyleLbl="node1" presStyleIdx="0" presStyleCnt="5"/>
      <dgm:spPr/>
    </dgm:pt>
    <dgm:pt modelId="{FE0ACB71-D00E-422C-8BED-9666F40773D2}" type="pres">
      <dgm:prSet presAssocID="{F7ACC2EC-0653-4369-99E7-877C8FE553C6}" presName="parentText" presStyleLbl="node1" presStyleIdx="0" presStyleCnt="5">
        <dgm:presLayoutVars>
          <dgm:chMax val="0"/>
          <dgm:bulletEnabled val="1"/>
        </dgm:presLayoutVars>
      </dgm:prSet>
      <dgm:spPr/>
    </dgm:pt>
    <dgm:pt modelId="{2ED40AC5-6458-447D-8698-F235ECFD43E3}" type="pres">
      <dgm:prSet presAssocID="{F7ACC2EC-0653-4369-99E7-877C8FE553C6}" presName="negativeSpace" presStyleCnt="0"/>
      <dgm:spPr/>
    </dgm:pt>
    <dgm:pt modelId="{9E88363F-322B-408C-B041-A2DB54834822}" type="pres">
      <dgm:prSet presAssocID="{F7ACC2EC-0653-4369-99E7-877C8FE553C6}" presName="childText" presStyleLbl="conFgAcc1" presStyleIdx="0" presStyleCnt="5">
        <dgm:presLayoutVars>
          <dgm:bulletEnabled val="1"/>
        </dgm:presLayoutVars>
      </dgm:prSet>
      <dgm:spPr/>
    </dgm:pt>
    <dgm:pt modelId="{8D70F0EC-7028-4CA9-9ED5-44D48A8A422F}" type="pres">
      <dgm:prSet presAssocID="{FBB7EA45-F585-4B27-8651-9D26E15B44DD}" presName="spaceBetweenRectangles" presStyleCnt="0"/>
      <dgm:spPr/>
    </dgm:pt>
    <dgm:pt modelId="{7DC8CAAC-6DB9-43AA-B1B7-83DE3BF7C88B}" type="pres">
      <dgm:prSet presAssocID="{743CC70A-B768-4FD7-8DF5-942399A045F5}" presName="parentLin" presStyleCnt="0"/>
      <dgm:spPr/>
    </dgm:pt>
    <dgm:pt modelId="{D10A699F-EABF-42C3-BE97-532D28F63755}" type="pres">
      <dgm:prSet presAssocID="{743CC70A-B768-4FD7-8DF5-942399A045F5}" presName="parentLeftMargin" presStyleLbl="node1" presStyleIdx="0" presStyleCnt="5"/>
      <dgm:spPr/>
    </dgm:pt>
    <dgm:pt modelId="{C9033E34-6194-4702-BA1E-5E36149E510B}" type="pres">
      <dgm:prSet presAssocID="{743CC70A-B768-4FD7-8DF5-942399A045F5}" presName="parentText" presStyleLbl="node1" presStyleIdx="1" presStyleCnt="5">
        <dgm:presLayoutVars>
          <dgm:chMax val="0"/>
          <dgm:bulletEnabled val="1"/>
        </dgm:presLayoutVars>
      </dgm:prSet>
      <dgm:spPr/>
    </dgm:pt>
    <dgm:pt modelId="{BC75C013-2623-4B4B-8236-41AFF76AA1A6}" type="pres">
      <dgm:prSet presAssocID="{743CC70A-B768-4FD7-8DF5-942399A045F5}" presName="negativeSpace" presStyleCnt="0"/>
      <dgm:spPr/>
    </dgm:pt>
    <dgm:pt modelId="{2F76D448-79FB-4AAB-A112-B076E0F84345}" type="pres">
      <dgm:prSet presAssocID="{743CC70A-B768-4FD7-8DF5-942399A045F5}" presName="childText" presStyleLbl="conFgAcc1" presStyleIdx="1" presStyleCnt="5">
        <dgm:presLayoutVars>
          <dgm:bulletEnabled val="1"/>
        </dgm:presLayoutVars>
      </dgm:prSet>
      <dgm:spPr/>
    </dgm:pt>
    <dgm:pt modelId="{95E01CB4-7361-4BFF-91D4-8CE2D42AB4E8}" type="pres">
      <dgm:prSet presAssocID="{06EB1FB8-ACBD-48DD-B7C1-6A50A29C8D68}" presName="spaceBetweenRectangles" presStyleCnt="0"/>
      <dgm:spPr/>
    </dgm:pt>
    <dgm:pt modelId="{BDFC1893-4E0A-4404-B1DE-F0A283C0ABB8}" type="pres">
      <dgm:prSet presAssocID="{2D6FCAF2-2FBF-4668-90C2-6A21AD04D797}" presName="parentLin" presStyleCnt="0"/>
      <dgm:spPr/>
    </dgm:pt>
    <dgm:pt modelId="{87FF1CCE-4933-4E06-8187-682591ED3A4B}" type="pres">
      <dgm:prSet presAssocID="{2D6FCAF2-2FBF-4668-90C2-6A21AD04D797}" presName="parentLeftMargin" presStyleLbl="node1" presStyleIdx="1" presStyleCnt="5"/>
      <dgm:spPr/>
    </dgm:pt>
    <dgm:pt modelId="{B082D56E-9E13-4484-AE10-A79FA6C96521}" type="pres">
      <dgm:prSet presAssocID="{2D6FCAF2-2FBF-4668-90C2-6A21AD04D797}" presName="parentText" presStyleLbl="node1" presStyleIdx="2" presStyleCnt="5">
        <dgm:presLayoutVars>
          <dgm:chMax val="0"/>
          <dgm:bulletEnabled val="1"/>
        </dgm:presLayoutVars>
      </dgm:prSet>
      <dgm:spPr/>
    </dgm:pt>
    <dgm:pt modelId="{A8716772-AA7C-40C7-8B54-CF81F85922AF}" type="pres">
      <dgm:prSet presAssocID="{2D6FCAF2-2FBF-4668-90C2-6A21AD04D797}" presName="negativeSpace" presStyleCnt="0"/>
      <dgm:spPr/>
    </dgm:pt>
    <dgm:pt modelId="{BA2EFB69-52BB-4913-8DE6-701A418FAFCC}" type="pres">
      <dgm:prSet presAssocID="{2D6FCAF2-2FBF-4668-90C2-6A21AD04D797}" presName="childText" presStyleLbl="conFgAcc1" presStyleIdx="2" presStyleCnt="5">
        <dgm:presLayoutVars>
          <dgm:bulletEnabled val="1"/>
        </dgm:presLayoutVars>
      </dgm:prSet>
      <dgm:spPr/>
    </dgm:pt>
    <dgm:pt modelId="{49163DA4-816C-41B0-81B3-0A8F2EDE3169}" type="pres">
      <dgm:prSet presAssocID="{E233DF02-74F9-4AAB-93DB-0383FCB3911E}" presName="spaceBetweenRectangles" presStyleCnt="0"/>
      <dgm:spPr/>
    </dgm:pt>
    <dgm:pt modelId="{F6D4AF94-30E5-49F3-B791-552FF4A8DFA3}" type="pres">
      <dgm:prSet presAssocID="{5EA1366C-299C-452C-B5E0-77F0AC777281}" presName="parentLin" presStyleCnt="0"/>
      <dgm:spPr/>
    </dgm:pt>
    <dgm:pt modelId="{F7C5E61F-3AD4-45D3-B3E1-1DAD2A7BFFCB}" type="pres">
      <dgm:prSet presAssocID="{5EA1366C-299C-452C-B5E0-77F0AC777281}" presName="parentLeftMargin" presStyleLbl="node1" presStyleIdx="2" presStyleCnt="5"/>
      <dgm:spPr/>
    </dgm:pt>
    <dgm:pt modelId="{60FD6E75-65E8-41D0-BE39-B63E113A3077}" type="pres">
      <dgm:prSet presAssocID="{5EA1366C-299C-452C-B5E0-77F0AC777281}" presName="parentText" presStyleLbl="node1" presStyleIdx="3" presStyleCnt="5">
        <dgm:presLayoutVars>
          <dgm:chMax val="0"/>
          <dgm:bulletEnabled val="1"/>
        </dgm:presLayoutVars>
      </dgm:prSet>
      <dgm:spPr/>
    </dgm:pt>
    <dgm:pt modelId="{7E5DD1C9-D6B8-4E59-A9C4-A89EBEE8607A}" type="pres">
      <dgm:prSet presAssocID="{5EA1366C-299C-452C-B5E0-77F0AC777281}" presName="negativeSpace" presStyleCnt="0"/>
      <dgm:spPr/>
    </dgm:pt>
    <dgm:pt modelId="{8A18CF9C-1BD0-48E3-BD12-F34520DBFA04}" type="pres">
      <dgm:prSet presAssocID="{5EA1366C-299C-452C-B5E0-77F0AC777281}" presName="childText" presStyleLbl="conFgAcc1" presStyleIdx="3" presStyleCnt="5">
        <dgm:presLayoutVars>
          <dgm:bulletEnabled val="1"/>
        </dgm:presLayoutVars>
      </dgm:prSet>
      <dgm:spPr/>
    </dgm:pt>
    <dgm:pt modelId="{CA8FAA6E-43DE-4851-BFA1-2CC1FD4894EA}" type="pres">
      <dgm:prSet presAssocID="{02628DF9-6D61-4DCC-86AC-491369FFE4F6}" presName="spaceBetweenRectangles" presStyleCnt="0"/>
      <dgm:spPr/>
    </dgm:pt>
    <dgm:pt modelId="{A086BE95-0319-4121-BD89-E33DBF57E503}" type="pres">
      <dgm:prSet presAssocID="{E438FCCB-FC8F-4467-8602-7C4246210BA1}" presName="parentLin" presStyleCnt="0"/>
      <dgm:spPr/>
    </dgm:pt>
    <dgm:pt modelId="{DB8539E5-A513-4AEF-AE01-6A8F98BAD207}" type="pres">
      <dgm:prSet presAssocID="{E438FCCB-FC8F-4467-8602-7C4246210BA1}" presName="parentLeftMargin" presStyleLbl="node1" presStyleIdx="3" presStyleCnt="5"/>
      <dgm:spPr/>
    </dgm:pt>
    <dgm:pt modelId="{0D72BFAC-15E7-4C27-A458-F8A7F0B1A707}" type="pres">
      <dgm:prSet presAssocID="{E438FCCB-FC8F-4467-8602-7C4246210BA1}" presName="parentText" presStyleLbl="node1" presStyleIdx="4" presStyleCnt="5">
        <dgm:presLayoutVars>
          <dgm:chMax val="0"/>
          <dgm:bulletEnabled val="1"/>
        </dgm:presLayoutVars>
      </dgm:prSet>
      <dgm:spPr/>
    </dgm:pt>
    <dgm:pt modelId="{7DF6866B-9E3C-4BB3-957C-017A8460997E}" type="pres">
      <dgm:prSet presAssocID="{E438FCCB-FC8F-4467-8602-7C4246210BA1}" presName="negativeSpace" presStyleCnt="0"/>
      <dgm:spPr/>
    </dgm:pt>
    <dgm:pt modelId="{E254FF08-C60A-46F7-A550-B4A6FF25437C}" type="pres">
      <dgm:prSet presAssocID="{E438FCCB-FC8F-4467-8602-7C4246210BA1}" presName="childText" presStyleLbl="conFgAcc1" presStyleIdx="4" presStyleCnt="5">
        <dgm:presLayoutVars>
          <dgm:bulletEnabled val="1"/>
        </dgm:presLayoutVars>
      </dgm:prSet>
      <dgm:spPr/>
    </dgm:pt>
  </dgm:ptLst>
  <dgm:cxnLst>
    <dgm:cxn modelId="{7C05C110-9EDF-493F-9287-F07658562702}" srcId="{EE0DAC17-A5B4-4D7C-80ED-616B9419E55C}" destId="{5EA1366C-299C-452C-B5E0-77F0AC777281}" srcOrd="3" destOrd="0" parTransId="{D3AF8C73-D91D-4711-86B2-BEA4747F4852}" sibTransId="{02628DF9-6D61-4DCC-86AC-491369FFE4F6}"/>
    <dgm:cxn modelId="{23052822-B329-4FB3-8DD8-EE9A50EEE764}" srcId="{EE0DAC17-A5B4-4D7C-80ED-616B9419E55C}" destId="{E438FCCB-FC8F-4467-8602-7C4246210BA1}" srcOrd="4" destOrd="0" parTransId="{9048968A-3367-4B9B-8FA2-49DC30AE7CC2}" sibTransId="{91187890-5DAB-4D8C-A37E-8564F760DF19}"/>
    <dgm:cxn modelId="{B6DAAD33-EACA-41E2-BC97-E71AFA480B76}" type="presOf" srcId="{5EA1366C-299C-452C-B5E0-77F0AC777281}" destId="{60FD6E75-65E8-41D0-BE39-B63E113A3077}" srcOrd="1" destOrd="0" presId="urn:microsoft.com/office/officeart/2005/8/layout/list1"/>
    <dgm:cxn modelId="{9DE2123F-139E-41D4-8303-66110CA80AF4}" type="presOf" srcId="{F7ACC2EC-0653-4369-99E7-877C8FE553C6}" destId="{C4060023-FDF9-4D74-B440-C089691CEB1A}" srcOrd="0" destOrd="0" presId="urn:microsoft.com/office/officeart/2005/8/layout/list1"/>
    <dgm:cxn modelId="{78395F68-0287-4358-987E-A38B9C87ADCC}" srcId="{EE0DAC17-A5B4-4D7C-80ED-616B9419E55C}" destId="{2D6FCAF2-2FBF-4668-90C2-6A21AD04D797}" srcOrd="2" destOrd="0" parTransId="{4D09DFE3-EFAC-4FFB-8BFE-BAF22179E109}" sibTransId="{E233DF02-74F9-4AAB-93DB-0383FCB3911E}"/>
    <dgm:cxn modelId="{F644BB58-A7D9-4AA3-A19E-7AF9D1469EF6}" type="presOf" srcId="{E438FCCB-FC8F-4467-8602-7C4246210BA1}" destId="{0D72BFAC-15E7-4C27-A458-F8A7F0B1A707}" srcOrd="1" destOrd="0" presId="urn:microsoft.com/office/officeart/2005/8/layout/list1"/>
    <dgm:cxn modelId="{7D517A7A-B2DD-4922-AEB4-47D7C2E9D032}" type="presOf" srcId="{EE0DAC17-A5B4-4D7C-80ED-616B9419E55C}" destId="{13DC6015-48E7-4D2B-8EB1-54C1730E56E0}" srcOrd="0" destOrd="0" presId="urn:microsoft.com/office/officeart/2005/8/layout/list1"/>
    <dgm:cxn modelId="{B884E980-1DD8-4726-B2CB-17412EB4855E}" type="presOf" srcId="{2D6FCAF2-2FBF-4668-90C2-6A21AD04D797}" destId="{B082D56E-9E13-4484-AE10-A79FA6C96521}" srcOrd="1" destOrd="0" presId="urn:microsoft.com/office/officeart/2005/8/layout/list1"/>
    <dgm:cxn modelId="{BF10F493-35CE-46C8-BDDE-3FDD5734DCDF}" type="presOf" srcId="{E438FCCB-FC8F-4467-8602-7C4246210BA1}" destId="{DB8539E5-A513-4AEF-AE01-6A8F98BAD207}" srcOrd="0" destOrd="0" presId="urn:microsoft.com/office/officeart/2005/8/layout/list1"/>
    <dgm:cxn modelId="{1639BAA3-844E-43D6-B2AE-44F2B4200424}" srcId="{EE0DAC17-A5B4-4D7C-80ED-616B9419E55C}" destId="{743CC70A-B768-4FD7-8DF5-942399A045F5}" srcOrd="1" destOrd="0" parTransId="{F1948A16-3FD6-4EB5-9013-94B82DAE2647}" sibTransId="{06EB1FB8-ACBD-48DD-B7C1-6A50A29C8D68}"/>
    <dgm:cxn modelId="{9863E5BA-7D06-48C6-B47C-C375F83B176E}" type="presOf" srcId="{F7ACC2EC-0653-4369-99E7-877C8FE553C6}" destId="{FE0ACB71-D00E-422C-8BED-9666F40773D2}" srcOrd="1" destOrd="0" presId="urn:microsoft.com/office/officeart/2005/8/layout/list1"/>
    <dgm:cxn modelId="{0937DFBC-F673-4E09-BFAB-12CE47F99BB7}" type="presOf" srcId="{743CC70A-B768-4FD7-8DF5-942399A045F5}" destId="{C9033E34-6194-4702-BA1E-5E36149E510B}" srcOrd="1" destOrd="0" presId="urn:microsoft.com/office/officeart/2005/8/layout/list1"/>
    <dgm:cxn modelId="{42CB76CB-0770-4501-9D0A-C9BD85BA0D22}" type="presOf" srcId="{5EA1366C-299C-452C-B5E0-77F0AC777281}" destId="{F7C5E61F-3AD4-45D3-B3E1-1DAD2A7BFFCB}" srcOrd="0" destOrd="0" presId="urn:microsoft.com/office/officeart/2005/8/layout/list1"/>
    <dgm:cxn modelId="{CCCC83F0-A12B-4A24-8AAC-0E1DB70E52E0}" type="presOf" srcId="{743CC70A-B768-4FD7-8DF5-942399A045F5}" destId="{D10A699F-EABF-42C3-BE97-532D28F63755}" srcOrd="0" destOrd="0" presId="urn:microsoft.com/office/officeart/2005/8/layout/list1"/>
    <dgm:cxn modelId="{1425C4F0-2530-43C2-A9EA-A665D660B208}" srcId="{EE0DAC17-A5B4-4D7C-80ED-616B9419E55C}" destId="{F7ACC2EC-0653-4369-99E7-877C8FE553C6}" srcOrd="0" destOrd="0" parTransId="{296E79CD-D957-4ADB-8E8B-ECFC432B2640}" sibTransId="{FBB7EA45-F585-4B27-8651-9D26E15B44DD}"/>
    <dgm:cxn modelId="{53AE3DF2-0331-4D06-BBF5-57DC50C949A8}" type="presOf" srcId="{2D6FCAF2-2FBF-4668-90C2-6A21AD04D797}" destId="{87FF1CCE-4933-4E06-8187-682591ED3A4B}" srcOrd="0" destOrd="0" presId="urn:microsoft.com/office/officeart/2005/8/layout/list1"/>
    <dgm:cxn modelId="{45378466-830D-44C2-8468-09ADC508B4D8}" type="presParOf" srcId="{13DC6015-48E7-4D2B-8EB1-54C1730E56E0}" destId="{F6C2865F-BA03-4998-A71D-9D8EA12F3679}" srcOrd="0" destOrd="0" presId="urn:microsoft.com/office/officeart/2005/8/layout/list1"/>
    <dgm:cxn modelId="{65EDD5EA-7F3A-43BB-9BAB-3B0759144B58}" type="presParOf" srcId="{F6C2865F-BA03-4998-A71D-9D8EA12F3679}" destId="{C4060023-FDF9-4D74-B440-C089691CEB1A}" srcOrd="0" destOrd="0" presId="urn:microsoft.com/office/officeart/2005/8/layout/list1"/>
    <dgm:cxn modelId="{764DAF24-4FD8-4616-8649-54B0A112DBC7}" type="presParOf" srcId="{F6C2865F-BA03-4998-A71D-9D8EA12F3679}" destId="{FE0ACB71-D00E-422C-8BED-9666F40773D2}" srcOrd="1" destOrd="0" presId="urn:microsoft.com/office/officeart/2005/8/layout/list1"/>
    <dgm:cxn modelId="{A58CA115-52DD-484E-978F-770AA66AFB1E}" type="presParOf" srcId="{13DC6015-48E7-4D2B-8EB1-54C1730E56E0}" destId="{2ED40AC5-6458-447D-8698-F235ECFD43E3}" srcOrd="1" destOrd="0" presId="urn:microsoft.com/office/officeart/2005/8/layout/list1"/>
    <dgm:cxn modelId="{7A0D4B12-8763-43DA-8768-FD5EAE6B57AE}" type="presParOf" srcId="{13DC6015-48E7-4D2B-8EB1-54C1730E56E0}" destId="{9E88363F-322B-408C-B041-A2DB54834822}" srcOrd="2" destOrd="0" presId="urn:microsoft.com/office/officeart/2005/8/layout/list1"/>
    <dgm:cxn modelId="{E4FD77BA-656E-4FB6-B8DC-263CBF767B4C}" type="presParOf" srcId="{13DC6015-48E7-4D2B-8EB1-54C1730E56E0}" destId="{8D70F0EC-7028-4CA9-9ED5-44D48A8A422F}" srcOrd="3" destOrd="0" presId="urn:microsoft.com/office/officeart/2005/8/layout/list1"/>
    <dgm:cxn modelId="{D3CB5534-3F9D-402F-AE7F-E3F859126B5C}" type="presParOf" srcId="{13DC6015-48E7-4D2B-8EB1-54C1730E56E0}" destId="{7DC8CAAC-6DB9-43AA-B1B7-83DE3BF7C88B}" srcOrd="4" destOrd="0" presId="urn:microsoft.com/office/officeart/2005/8/layout/list1"/>
    <dgm:cxn modelId="{ACCBDB2F-A6F4-4A87-8E48-EEF90ABB36CA}" type="presParOf" srcId="{7DC8CAAC-6DB9-43AA-B1B7-83DE3BF7C88B}" destId="{D10A699F-EABF-42C3-BE97-532D28F63755}" srcOrd="0" destOrd="0" presId="urn:microsoft.com/office/officeart/2005/8/layout/list1"/>
    <dgm:cxn modelId="{2C224FDE-1586-4E03-9834-D677420F03CF}" type="presParOf" srcId="{7DC8CAAC-6DB9-43AA-B1B7-83DE3BF7C88B}" destId="{C9033E34-6194-4702-BA1E-5E36149E510B}" srcOrd="1" destOrd="0" presId="urn:microsoft.com/office/officeart/2005/8/layout/list1"/>
    <dgm:cxn modelId="{6C64BFEE-ED03-4111-93E5-4B12C7129991}" type="presParOf" srcId="{13DC6015-48E7-4D2B-8EB1-54C1730E56E0}" destId="{BC75C013-2623-4B4B-8236-41AFF76AA1A6}" srcOrd="5" destOrd="0" presId="urn:microsoft.com/office/officeart/2005/8/layout/list1"/>
    <dgm:cxn modelId="{E1859B07-62B7-49DB-A98D-B94947046632}" type="presParOf" srcId="{13DC6015-48E7-4D2B-8EB1-54C1730E56E0}" destId="{2F76D448-79FB-4AAB-A112-B076E0F84345}" srcOrd="6" destOrd="0" presId="urn:microsoft.com/office/officeart/2005/8/layout/list1"/>
    <dgm:cxn modelId="{B79152AF-F81F-46C5-BB6F-09FB781108D1}" type="presParOf" srcId="{13DC6015-48E7-4D2B-8EB1-54C1730E56E0}" destId="{95E01CB4-7361-4BFF-91D4-8CE2D42AB4E8}" srcOrd="7" destOrd="0" presId="urn:microsoft.com/office/officeart/2005/8/layout/list1"/>
    <dgm:cxn modelId="{4337A26D-8AC9-47E0-AEC8-2F8BC609B086}" type="presParOf" srcId="{13DC6015-48E7-4D2B-8EB1-54C1730E56E0}" destId="{BDFC1893-4E0A-4404-B1DE-F0A283C0ABB8}" srcOrd="8" destOrd="0" presId="urn:microsoft.com/office/officeart/2005/8/layout/list1"/>
    <dgm:cxn modelId="{3D2E9E54-ED02-4147-AC23-593869AB18BB}" type="presParOf" srcId="{BDFC1893-4E0A-4404-B1DE-F0A283C0ABB8}" destId="{87FF1CCE-4933-4E06-8187-682591ED3A4B}" srcOrd="0" destOrd="0" presId="urn:microsoft.com/office/officeart/2005/8/layout/list1"/>
    <dgm:cxn modelId="{E2D23D8E-AA93-4554-954C-D519DECCBEAE}" type="presParOf" srcId="{BDFC1893-4E0A-4404-B1DE-F0A283C0ABB8}" destId="{B082D56E-9E13-4484-AE10-A79FA6C96521}" srcOrd="1" destOrd="0" presId="urn:microsoft.com/office/officeart/2005/8/layout/list1"/>
    <dgm:cxn modelId="{9BE2652F-8FBF-4DB9-BB6B-F523E1B22DC0}" type="presParOf" srcId="{13DC6015-48E7-4D2B-8EB1-54C1730E56E0}" destId="{A8716772-AA7C-40C7-8B54-CF81F85922AF}" srcOrd="9" destOrd="0" presId="urn:microsoft.com/office/officeart/2005/8/layout/list1"/>
    <dgm:cxn modelId="{F289019A-BE40-4DD2-B1EA-189C13AF51D8}" type="presParOf" srcId="{13DC6015-48E7-4D2B-8EB1-54C1730E56E0}" destId="{BA2EFB69-52BB-4913-8DE6-701A418FAFCC}" srcOrd="10" destOrd="0" presId="urn:microsoft.com/office/officeart/2005/8/layout/list1"/>
    <dgm:cxn modelId="{8DC27F7D-582D-425B-9B25-C10D554EA4FD}" type="presParOf" srcId="{13DC6015-48E7-4D2B-8EB1-54C1730E56E0}" destId="{49163DA4-816C-41B0-81B3-0A8F2EDE3169}" srcOrd="11" destOrd="0" presId="urn:microsoft.com/office/officeart/2005/8/layout/list1"/>
    <dgm:cxn modelId="{FC099A78-C460-4527-A8AD-3A023AEDDC4D}" type="presParOf" srcId="{13DC6015-48E7-4D2B-8EB1-54C1730E56E0}" destId="{F6D4AF94-30E5-49F3-B791-552FF4A8DFA3}" srcOrd="12" destOrd="0" presId="urn:microsoft.com/office/officeart/2005/8/layout/list1"/>
    <dgm:cxn modelId="{FD44C82E-D844-4F4B-8B17-79533C24180E}" type="presParOf" srcId="{F6D4AF94-30E5-49F3-B791-552FF4A8DFA3}" destId="{F7C5E61F-3AD4-45D3-B3E1-1DAD2A7BFFCB}" srcOrd="0" destOrd="0" presId="urn:microsoft.com/office/officeart/2005/8/layout/list1"/>
    <dgm:cxn modelId="{D468A219-2458-42B6-8DB4-7DCE444161DA}" type="presParOf" srcId="{F6D4AF94-30E5-49F3-B791-552FF4A8DFA3}" destId="{60FD6E75-65E8-41D0-BE39-B63E113A3077}" srcOrd="1" destOrd="0" presId="urn:microsoft.com/office/officeart/2005/8/layout/list1"/>
    <dgm:cxn modelId="{4A0FA5D4-E145-43E8-ABF6-AA0A58517726}" type="presParOf" srcId="{13DC6015-48E7-4D2B-8EB1-54C1730E56E0}" destId="{7E5DD1C9-D6B8-4E59-A9C4-A89EBEE8607A}" srcOrd="13" destOrd="0" presId="urn:microsoft.com/office/officeart/2005/8/layout/list1"/>
    <dgm:cxn modelId="{B5EF3BF6-B332-455D-A4E1-65441C5AFD7B}" type="presParOf" srcId="{13DC6015-48E7-4D2B-8EB1-54C1730E56E0}" destId="{8A18CF9C-1BD0-48E3-BD12-F34520DBFA04}" srcOrd="14" destOrd="0" presId="urn:microsoft.com/office/officeart/2005/8/layout/list1"/>
    <dgm:cxn modelId="{F0E7C81A-C0AD-4169-AB49-60B9F8E4CDFB}" type="presParOf" srcId="{13DC6015-48E7-4D2B-8EB1-54C1730E56E0}" destId="{CA8FAA6E-43DE-4851-BFA1-2CC1FD4894EA}" srcOrd="15" destOrd="0" presId="urn:microsoft.com/office/officeart/2005/8/layout/list1"/>
    <dgm:cxn modelId="{D41E095A-653C-4D6C-87E5-FAE5D034975D}" type="presParOf" srcId="{13DC6015-48E7-4D2B-8EB1-54C1730E56E0}" destId="{A086BE95-0319-4121-BD89-E33DBF57E503}" srcOrd="16" destOrd="0" presId="urn:microsoft.com/office/officeart/2005/8/layout/list1"/>
    <dgm:cxn modelId="{326801D1-AC0B-4A01-B6FF-C163BA2FAC17}" type="presParOf" srcId="{A086BE95-0319-4121-BD89-E33DBF57E503}" destId="{DB8539E5-A513-4AEF-AE01-6A8F98BAD207}" srcOrd="0" destOrd="0" presId="urn:microsoft.com/office/officeart/2005/8/layout/list1"/>
    <dgm:cxn modelId="{3360FB70-261F-4166-932D-DBEAA6D37C68}" type="presParOf" srcId="{A086BE95-0319-4121-BD89-E33DBF57E503}" destId="{0D72BFAC-15E7-4C27-A458-F8A7F0B1A707}" srcOrd="1" destOrd="0" presId="urn:microsoft.com/office/officeart/2005/8/layout/list1"/>
    <dgm:cxn modelId="{54CF7481-8C60-4E73-A4C4-A7C0C7AD2D53}" type="presParOf" srcId="{13DC6015-48E7-4D2B-8EB1-54C1730E56E0}" destId="{7DF6866B-9E3C-4BB3-957C-017A8460997E}" srcOrd="17" destOrd="0" presId="urn:microsoft.com/office/officeart/2005/8/layout/list1"/>
    <dgm:cxn modelId="{6782E4B5-C77B-456E-8FFE-850205FDEAD5}" type="presParOf" srcId="{13DC6015-48E7-4D2B-8EB1-54C1730E56E0}" destId="{E254FF08-C60A-46F7-A550-B4A6FF25437C}"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B353999-CB3A-4A96-8AD2-8F18E5FCC07C}"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lang="en-US"/>
        </a:p>
      </dgm:t>
    </dgm:pt>
    <dgm:pt modelId="{8FA0B9A9-EB0D-47AF-BE36-4D82C9DC91DA}">
      <dgm:prSet custT="1"/>
      <dgm:spPr/>
      <dgm:t>
        <a:bodyPr/>
        <a:lstStyle/>
        <a:p>
          <a:r>
            <a:rPr lang="en-US" sz="2000"/>
            <a:t>Students must feel emotionally and physically safe, connected supported, challenged, engaged, and socially capable to succeed academically. Thus, the way students experience discipline is a condition for learning. </a:t>
          </a:r>
        </a:p>
      </dgm:t>
    </dgm:pt>
    <dgm:pt modelId="{947D8958-096D-4E6F-A93D-27B706E28CB0}" type="parTrans" cxnId="{D5DCBE77-42EA-4BA4-A85B-D23ADF9BE07F}">
      <dgm:prSet/>
      <dgm:spPr/>
      <dgm:t>
        <a:bodyPr/>
        <a:lstStyle/>
        <a:p>
          <a:endParaRPr lang="en-US"/>
        </a:p>
      </dgm:t>
    </dgm:pt>
    <dgm:pt modelId="{585E0E73-BC0B-450C-902F-CD3DAD7FA742}" type="sibTrans" cxnId="{D5DCBE77-42EA-4BA4-A85B-D23ADF9BE07F}">
      <dgm:prSet/>
      <dgm:spPr/>
      <dgm:t>
        <a:bodyPr/>
        <a:lstStyle/>
        <a:p>
          <a:endParaRPr lang="en-US"/>
        </a:p>
      </dgm:t>
    </dgm:pt>
    <dgm:pt modelId="{25720CE7-4CD5-45BD-BB9A-015539D5550C}">
      <dgm:prSet custT="1"/>
      <dgm:spPr/>
      <dgm:t>
        <a:bodyPr/>
        <a:lstStyle/>
        <a:p>
          <a:r>
            <a:rPr lang="en-US" sz="2000"/>
            <a:t>Recent years have found more LEAs relying on exclusionary measures and using them for minor or subjective infractions, "the more exclusionary discipline practices are applied, the worse students perform academically, even after controlling for poverty and other demographic factors." - </a:t>
          </a:r>
          <a:r>
            <a:rPr lang="en-US" sz="2000" i="1" u="sng" baseline="0">
              <a:hlinkClick xmlns:r="http://schemas.openxmlformats.org/officeDocument/2006/relationships" r:id="rId1"/>
            </a:rPr>
            <a:t>Advancing School Discipline Reform</a:t>
          </a:r>
          <a:endParaRPr lang="en-US" sz="2000"/>
        </a:p>
      </dgm:t>
    </dgm:pt>
    <dgm:pt modelId="{C95D9215-FD36-4F09-8798-D6D14BC02039}" type="parTrans" cxnId="{2F39AA40-4255-4F15-A342-632CC8FDE44A}">
      <dgm:prSet/>
      <dgm:spPr/>
      <dgm:t>
        <a:bodyPr/>
        <a:lstStyle/>
        <a:p>
          <a:endParaRPr lang="en-US"/>
        </a:p>
      </dgm:t>
    </dgm:pt>
    <dgm:pt modelId="{1233AF26-DD37-4B9D-8D53-1414D0774DB6}" type="sibTrans" cxnId="{2F39AA40-4255-4F15-A342-632CC8FDE44A}">
      <dgm:prSet/>
      <dgm:spPr/>
      <dgm:t>
        <a:bodyPr/>
        <a:lstStyle/>
        <a:p>
          <a:endParaRPr lang="en-US"/>
        </a:p>
      </dgm:t>
    </dgm:pt>
    <dgm:pt modelId="{35DB9B14-3A19-4148-A755-BA5C947AF8EC}" type="pres">
      <dgm:prSet presAssocID="{6B353999-CB3A-4A96-8AD2-8F18E5FCC07C}" presName="hierChild1" presStyleCnt="0">
        <dgm:presLayoutVars>
          <dgm:chPref val="1"/>
          <dgm:dir/>
          <dgm:animOne val="branch"/>
          <dgm:animLvl val="lvl"/>
          <dgm:resizeHandles/>
        </dgm:presLayoutVars>
      </dgm:prSet>
      <dgm:spPr/>
    </dgm:pt>
    <dgm:pt modelId="{2D057C17-46B3-458A-93D1-4E4EB3ADC746}" type="pres">
      <dgm:prSet presAssocID="{8FA0B9A9-EB0D-47AF-BE36-4D82C9DC91DA}" presName="hierRoot1" presStyleCnt="0"/>
      <dgm:spPr/>
    </dgm:pt>
    <dgm:pt modelId="{ADF3524B-8B6F-4045-9E6A-EFA93B3E6CB2}" type="pres">
      <dgm:prSet presAssocID="{8FA0B9A9-EB0D-47AF-BE36-4D82C9DC91DA}" presName="composite" presStyleCnt="0"/>
      <dgm:spPr/>
    </dgm:pt>
    <dgm:pt modelId="{EE6348EF-A894-40A2-9DFF-1643A9233EA0}" type="pres">
      <dgm:prSet presAssocID="{8FA0B9A9-EB0D-47AF-BE36-4D82C9DC91DA}" presName="background" presStyleLbl="node0" presStyleIdx="0" presStyleCnt="2"/>
      <dgm:spPr/>
    </dgm:pt>
    <dgm:pt modelId="{51BF07B9-DD43-40DA-905D-8446BC169391}" type="pres">
      <dgm:prSet presAssocID="{8FA0B9A9-EB0D-47AF-BE36-4D82C9DC91DA}" presName="text" presStyleLbl="fgAcc0" presStyleIdx="0" presStyleCnt="2" custScaleY="120867">
        <dgm:presLayoutVars>
          <dgm:chPref val="3"/>
        </dgm:presLayoutVars>
      </dgm:prSet>
      <dgm:spPr/>
    </dgm:pt>
    <dgm:pt modelId="{32F487DA-C37B-4C66-B7E4-82B908B7F1AC}" type="pres">
      <dgm:prSet presAssocID="{8FA0B9A9-EB0D-47AF-BE36-4D82C9DC91DA}" presName="hierChild2" presStyleCnt="0"/>
      <dgm:spPr/>
    </dgm:pt>
    <dgm:pt modelId="{D63D4B17-5097-4D1E-B670-146EF97B4DD8}" type="pres">
      <dgm:prSet presAssocID="{25720CE7-4CD5-45BD-BB9A-015539D5550C}" presName="hierRoot1" presStyleCnt="0"/>
      <dgm:spPr/>
    </dgm:pt>
    <dgm:pt modelId="{ED3BB9AE-4B67-4DDC-9E2B-5750ADD2541E}" type="pres">
      <dgm:prSet presAssocID="{25720CE7-4CD5-45BD-BB9A-015539D5550C}" presName="composite" presStyleCnt="0"/>
      <dgm:spPr/>
    </dgm:pt>
    <dgm:pt modelId="{37F44387-22D7-4738-8037-D090D5AE7467}" type="pres">
      <dgm:prSet presAssocID="{25720CE7-4CD5-45BD-BB9A-015539D5550C}" presName="background" presStyleLbl="node0" presStyleIdx="1" presStyleCnt="2"/>
      <dgm:spPr/>
    </dgm:pt>
    <dgm:pt modelId="{5F2D9DFD-ECD3-4B8D-BF2B-C829472E6C57}" type="pres">
      <dgm:prSet presAssocID="{25720CE7-4CD5-45BD-BB9A-015539D5550C}" presName="text" presStyleLbl="fgAcc0" presStyleIdx="1" presStyleCnt="2" custScaleY="120867">
        <dgm:presLayoutVars>
          <dgm:chPref val="3"/>
        </dgm:presLayoutVars>
      </dgm:prSet>
      <dgm:spPr/>
    </dgm:pt>
    <dgm:pt modelId="{A977AC8C-5115-49F4-9105-334240F3BFA9}" type="pres">
      <dgm:prSet presAssocID="{25720CE7-4CD5-45BD-BB9A-015539D5550C}" presName="hierChild2" presStyleCnt="0"/>
      <dgm:spPr/>
    </dgm:pt>
  </dgm:ptLst>
  <dgm:cxnLst>
    <dgm:cxn modelId="{4B4BD709-216B-48A3-AFD5-D55289192AF3}" type="presOf" srcId="{25720CE7-4CD5-45BD-BB9A-015539D5550C}" destId="{5F2D9DFD-ECD3-4B8D-BF2B-C829472E6C57}" srcOrd="0" destOrd="0" presId="urn:microsoft.com/office/officeart/2005/8/layout/hierarchy1"/>
    <dgm:cxn modelId="{C62BCD0F-091B-4FB9-8D12-0B919D4F74F3}" type="presOf" srcId="{8FA0B9A9-EB0D-47AF-BE36-4D82C9DC91DA}" destId="{51BF07B9-DD43-40DA-905D-8446BC169391}" srcOrd="0" destOrd="0" presId="urn:microsoft.com/office/officeart/2005/8/layout/hierarchy1"/>
    <dgm:cxn modelId="{2F39AA40-4255-4F15-A342-632CC8FDE44A}" srcId="{6B353999-CB3A-4A96-8AD2-8F18E5FCC07C}" destId="{25720CE7-4CD5-45BD-BB9A-015539D5550C}" srcOrd="1" destOrd="0" parTransId="{C95D9215-FD36-4F09-8798-D6D14BC02039}" sibTransId="{1233AF26-DD37-4B9D-8D53-1414D0774DB6}"/>
    <dgm:cxn modelId="{D5DCBE77-42EA-4BA4-A85B-D23ADF9BE07F}" srcId="{6B353999-CB3A-4A96-8AD2-8F18E5FCC07C}" destId="{8FA0B9A9-EB0D-47AF-BE36-4D82C9DC91DA}" srcOrd="0" destOrd="0" parTransId="{947D8958-096D-4E6F-A93D-27B706E28CB0}" sibTransId="{585E0E73-BC0B-450C-902F-CD3DAD7FA742}"/>
    <dgm:cxn modelId="{E61583BC-D65E-4D82-9DCB-B416665FAC22}" type="presOf" srcId="{6B353999-CB3A-4A96-8AD2-8F18E5FCC07C}" destId="{35DB9B14-3A19-4148-A755-BA5C947AF8EC}" srcOrd="0" destOrd="0" presId="urn:microsoft.com/office/officeart/2005/8/layout/hierarchy1"/>
    <dgm:cxn modelId="{4BCCB86C-B3BC-47CA-BC95-BEDFA99AEB25}" type="presParOf" srcId="{35DB9B14-3A19-4148-A755-BA5C947AF8EC}" destId="{2D057C17-46B3-458A-93D1-4E4EB3ADC746}" srcOrd="0" destOrd="0" presId="urn:microsoft.com/office/officeart/2005/8/layout/hierarchy1"/>
    <dgm:cxn modelId="{E4D3A4B8-0A0C-43CA-80D7-307E65993C41}" type="presParOf" srcId="{2D057C17-46B3-458A-93D1-4E4EB3ADC746}" destId="{ADF3524B-8B6F-4045-9E6A-EFA93B3E6CB2}" srcOrd="0" destOrd="0" presId="urn:microsoft.com/office/officeart/2005/8/layout/hierarchy1"/>
    <dgm:cxn modelId="{3B172D48-1239-4867-AD9C-6336B62B1ABC}" type="presParOf" srcId="{ADF3524B-8B6F-4045-9E6A-EFA93B3E6CB2}" destId="{EE6348EF-A894-40A2-9DFF-1643A9233EA0}" srcOrd="0" destOrd="0" presId="urn:microsoft.com/office/officeart/2005/8/layout/hierarchy1"/>
    <dgm:cxn modelId="{B036AFEB-0839-42B7-86BD-65FA6A707291}" type="presParOf" srcId="{ADF3524B-8B6F-4045-9E6A-EFA93B3E6CB2}" destId="{51BF07B9-DD43-40DA-905D-8446BC169391}" srcOrd="1" destOrd="0" presId="urn:microsoft.com/office/officeart/2005/8/layout/hierarchy1"/>
    <dgm:cxn modelId="{037A0E06-0547-4BC0-ADAA-51D0DE82308B}" type="presParOf" srcId="{2D057C17-46B3-458A-93D1-4E4EB3ADC746}" destId="{32F487DA-C37B-4C66-B7E4-82B908B7F1AC}" srcOrd="1" destOrd="0" presId="urn:microsoft.com/office/officeart/2005/8/layout/hierarchy1"/>
    <dgm:cxn modelId="{FAF519E4-4E08-4DA0-812A-E38500A08CEB}" type="presParOf" srcId="{35DB9B14-3A19-4148-A755-BA5C947AF8EC}" destId="{D63D4B17-5097-4D1E-B670-146EF97B4DD8}" srcOrd="1" destOrd="0" presId="urn:microsoft.com/office/officeart/2005/8/layout/hierarchy1"/>
    <dgm:cxn modelId="{AA7F17A9-16AA-45A9-AFDF-960155837575}" type="presParOf" srcId="{D63D4B17-5097-4D1E-B670-146EF97B4DD8}" destId="{ED3BB9AE-4B67-4DDC-9E2B-5750ADD2541E}" srcOrd="0" destOrd="0" presId="urn:microsoft.com/office/officeart/2005/8/layout/hierarchy1"/>
    <dgm:cxn modelId="{FF437437-B222-43F6-B86C-0CE9E572A1C7}" type="presParOf" srcId="{ED3BB9AE-4B67-4DDC-9E2B-5750ADD2541E}" destId="{37F44387-22D7-4738-8037-D090D5AE7467}" srcOrd="0" destOrd="0" presId="urn:microsoft.com/office/officeart/2005/8/layout/hierarchy1"/>
    <dgm:cxn modelId="{E264158A-B1E8-4BF7-A982-909C1EC97D92}" type="presParOf" srcId="{ED3BB9AE-4B67-4DDC-9E2B-5750ADD2541E}" destId="{5F2D9DFD-ECD3-4B8D-BF2B-C829472E6C57}" srcOrd="1" destOrd="0" presId="urn:microsoft.com/office/officeart/2005/8/layout/hierarchy1"/>
    <dgm:cxn modelId="{ABC0F7F8-49DD-4A28-B4A6-A4D45F014526}" type="presParOf" srcId="{D63D4B17-5097-4D1E-B670-146EF97B4DD8}" destId="{A977AC8C-5115-49F4-9105-334240F3BFA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491C3C6-D35D-4932-9D62-1B6629CDC2B8}" type="doc">
      <dgm:prSet loTypeId="urn:microsoft.com/office/officeart/2005/8/layout/arrow1" loCatId="relationship" qsTypeId="urn:microsoft.com/office/officeart/2005/8/quickstyle/simple1" qsCatId="simple" csTypeId="urn:microsoft.com/office/officeart/2005/8/colors/accent1_2" csCatId="accent1" phldr="1"/>
      <dgm:spPr/>
      <dgm:t>
        <a:bodyPr/>
        <a:lstStyle/>
        <a:p>
          <a:endParaRPr lang="en-US"/>
        </a:p>
      </dgm:t>
    </dgm:pt>
    <dgm:pt modelId="{9D3AB104-95B4-4AB8-ADFD-D85BB6F6E3D2}">
      <dgm:prSet phldrT="[Text]" phldr="0"/>
      <dgm:spPr/>
      <dgm:t>
        <a:bodyPr/>
        <a:lstStyle/>
        <a:p>
          <a:pPr rtl="0"/>
          <a:r>
            <a:rPr lang="en-US">
              <a:latin typeface="Arial"/>
              <a:cs typeface="Arial"/>
            </a:rPr>
            <a:t>Improving Behavior</a:t>
          </a:r>
        </a:p>
      </dgm:t>
    </dgm:pt>
    <dgm:pt modelId="{844D09D1-6208-4F8B-A451-CE9AEFC7012C}" type="parTrans" cxnId="{EE7E1A87-80DC-4884-85DD-9E8583AE05A5}">
      <dgm:prSet/>
      <dgm:spPr/>
      <dgm:t>
        <a:bodyPr/>
        <a:lstStyle/>
        <a:p>
          <a:endParaRPr lang="en-US"/>
        </a:p>
      </dgm:t>
    </dgm:pt>
    <dgm:pt modelId="{7B6C2D28-B2F0-4B98-B744-EDF542F02B77}" type="sibTrans" cxnId="{EE7E1A87-80DC-4884-85DD-9E8583AE05A5}">
      <dgm:prSet/>
      <dgm:spPr/>
      <dgm:t>
        <a:bodyPr/>
        <a:lstStyle/>
        <a:p>
          <a:endParaRPr lang="en-US"/>
        </a:p>
      </dgm:t>
    </dgm:pt>
    <dgm:pt modelId="{EF0AC67B-9C1F-4A44-9C58-EED7AC19819C}">
      <dgm:prSet phldrT="[Text]" phldr="0"/>
      <dgm:spPr/>
      <dgm:t>
        <a:bodyPr/>
        <a:lstStyle/>
        <a:p>
          <a:pPr rtl="0"/>
          <a:r>
            <a:rPr lang="en-US">
              <a:latin typeface="Arial"/>
              <a:cs typeface="Arial"/>
            </a:rPr>
            <a:t>Moving to a more restrictive setting</a:t>
          </a:r>
        </a:p>
      </dgm:t>
    </dgm:pt>
    <dgm:pt modelId="{D7F533ED-A3D4-4019-B0D7-6735DD0087E4}" type="parTrans" cxnId="{E54DF550-8FB1-415C-AB84-56BE91438A35}">
      <dgm:prSet/>
      <dgm:spPr/>
      <dgm:t>
        <a:bodyPr/>
        <a:lstStyle/>
        <a:p>
          <a:endParaRPr lang="en-US"/>
        </a:p>
      </dgm:t>
    </dgm:pt>
    <dgm:pt modelId="{617F7956-AB4A-4587-B118-577A3BCB3B60}" type="sibTrans" cxnId="{E54DF550-8FB1-415C-AB84-56BE91438A35}">
      <dgm:prSet/>
      <dgm:spPr/>
      <dgm:t>
        <a:bodyPr/>
        <a:lstStyle/>
        <a:p>
          <a:endParaRPr lang="en-US"/>
        </a:p>
      </dgm:t>
    </dgm:pt>
    <dgm:pt modelId="{1223BF0C-7DCE-4D3E-A07F-DE1A8BE6FB33}" type="pres">
      <dgm:prSet presAssocID="{4491C3C6-D35D-4932-9D62-1B6629CDC2B8}" presName="cycle" presStyleCnt="0">
        <dgm:presLayoutVars>
          <dgm:dir/>
          <dgm:resizeHandles val="exact"/>
        </dgm:presLayoutVars>
      </dgm:prSet>
      <dgm:spPr/>
    </dgm:pt>
    <dgm:pt modelId="{22B9EA12-500E-4717-90F9-2A517F5D4375}" type="pres">
      <dgm:prSet presAssocID="{9D3AB104-95B4-4AB8-ADFD-D85BB6F6E3D2}" presName="arrow" presStyleLbl="node1" presStyleIdx="0" presStyleCnt="2">
        <dgm:presLayoutVars>
          <dgm:bulletEnabled val="1"/>
        </dgm:presLayoutVars>
      </dgm:prSet>
      <dgm:spPr/>
    </dgm:pt>
    <dgm:pt modelId="{738A78F3-76F7-45DA-95FC-72BC84C6DBE1}" type="pres">
      <dgm:prSet presAssocID="{EF0AC67B-9C1F-4A44-9C58-EED7AC19819C}" presName="arrow" presStyleLbl="node1" presStyleIdx="1" presStyleCnt="2">
        <dgm:presLayoutVars>
          <dgm:bulletEnabled val="1"/>
        </dgm:presLayoutVars>
      </dgm:prSet>
      <dgm:spPr/>
    </dgm:pt>
  </dgm:ptLst>
  <dgm:cxnLst>
    <dgm:cxn modelId="{E113910F-67C7-4519-817E-B96CD68AE06D}" type="presOf" srcId="{9D3AB104-95B4-4AB8-ADFD-D85BB6F6E3D2}" destId="{22B9EA12-500E-4717-90F9-2A517F5D4375}" srcOrd="0" destOrd="0" presId="urn:microsoft.com/office/officeart/2005/8/layout/arrow1"/>
    <dgm:cxn modelId="{E13DD537-E7B1-4405-8C3D-0F2FA347B0D5}" type="presOf" srcId="{4491C3C6-D35D-4932-9D62-1B6629CDC2B8}" destId="{1223BF0C-7DCE-4D3E-A07F-DE1A8BE6FB33}" srcOrd="0" destOrd="0" presId="urn:microsoft.com/office/officeart/2005/8/layout/arrow1"/>
    <dgm:cxn modelId="{E54DF550-8FB1-415C-AB84-56BE91438A35}" srcId="{4491C3C6-D35D-4932-9D62-1B6629CDC2B8}" destId="{EF0AC67B-9C1F-4A44-9C58-EED7AC19819C}" srcOrd="1" destOrd="0" parTransId="{D7F533ED-A3D4-4019-B0D7-6735DD0087E4}" sibTransId="{617F7956-AB4A-4587-B118-577A3BCB3B60}"/>
    <dgm:cxn modelId="{EE7E1A87-80DC-4884-85DD-9E8583AE05A5}" srcId="{4491C3C6-D35D-4932-9D62-1B6629CDC2B8}" destId="{9D3AB104-95B4-4AB8-ADFD-D85BB6F6E3D2}" srcOrd="0" destOrd="0" parTransId="{844D09D1-6208-4F8B-A451-CE9AEFC7012C}" sibTransId="{7B6C2D28-B2F0-4B98-B744-EDF542F02B77}"/>
    <dgm:cxn modelId="{FD8091A9-F0FD-4A5C-9250-9F234BAD3F53}" type="presOf" srcId="{EF0AC67B-9C1F-4A44-9C58-EED7AC19819C}" destId="{738A78F3-76F7-45DA-95FC-72BC84C6DBE1}" srcOrd="0" destOrd="0" presId="urn:microsoft.com/office/officeart/2005/8/layout/arrow1"/>
    <dgm:cxn modelId="{3687F891-94D7-4DEC-8DDD-48935529AC9B}" type="presParOf" srcId="{1223BF0C-7DCE-4D3E-A07F-DE1A8BE6FB33}" destId="{22B9EA12-500E-4717-90F9-2A517F5D4375}" srcOrd="0" destOrd="0" presId="urn:microsoft.com/office/officeart/2005/8/layout/arrow1"/>
    <dgm:cxn modelId="{08D28B43-1A27-4635-B201-345341F98EFD}" type="presParOf" srcId="{1223BF0C-7DCE-4D3E-A07F-DE1A8BE6FB33}" destId="{738A78F3-76F7-45DA-95FC-72BC84C6DBE1}" srcOrd="1"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FEFF4-F578-4A5D-B948-9A9C85E4BB4D}">
      <dsp:nvSpPr>
        <dsp:cNvPr id="0" name=""/>
        <dsp:cNvSpPr/>
      </dsp:nvSpPr>
      <dsp:spPr>
        <a:xfrm>
          <a:off x="0" y="3736288"/>
          <a:ext cx="2628900" cy="612969"/>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967" tIns="149352" rIns="186967" bIns="149352" numCol="1" spcCol="1270" anchor="ctr" anchorCtr="0">
          <a:noAutofit/>
        </a:bodyPr>
        <a:lstStyle/>
        <a:p>
          <a:pPr marL="0" lvl="0" indent="0" algn="ctr" defTabSz="933450">
            <a:lnSpc>
              <a:spcPct val="90000"/>
            </a:lnSpc>
            <a:spcBef>
              <a:spcPct val="0"/>
            </a:spcBef>
            <a:spcAft>
              <a:spcPct val="35000"/>
            </a:spcAft>
            <a:buNone/>
          </a:pPr>
          <a:r>
            <a:rPr lang="en-US" sz="2100" kern="1200"/>
            <a:t>Define</a:t>
          </a:r>
        </a:p>
      </dsp:txBody>
      <dsp:txXfrm>
        <a:off x="0" y="3736288"/>
        <a:ext cx="2628900" cy="612969"/>
      </dsp:txXfrm>
    </dsp:sp>
    <dsp:sp modelId="{AB808446-3526-4F5D-B0C4-6333E41B99D8}">
      <dsp:nvSpPr>
        <dsp:cNvPr id="0" name=""/>
        <dsp:cNvSpPr/>
      </dsp:nvSpPr>
      <dsp:spPr>
        <a:xfrm>
          <a:off x="2628900" y="3736288"/>
          <a:ext cx="7886700" cy="612969"/>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304800" rIns="159980" bIns="304800" numCol="1" spcCol="1270" anchor="ctr" anchorCtr="0">
          <a:noAutofit/>
        </a:bodyPr>
        <a:lstStyle/>
        <a:p>
          <a:pPr marL="0" lvl="0" indent="0" algn="l" defTabSz="1066800">
            <a:lnSpc>
              <a:spcPct val="90000"/>
            </a:lnSpc>
            <a:spcBef>
              <a:spcPct val="0"/>
            </a:spcBef>
            <a:spcAft>
              <a:spcPct val="35000"/>
            </a:spcAft>
            <a:buNone/>
          </a:pPr>
          <a:r>
            <a:rPr lang="en-US" sz="2400" kern="1200"/>
            <a:t>Define disproportionality and explain the data behind it.  </a:t>
          </a:r>
        </a:p>
      </dsp:txBody>
      <dsp:txXfrm>
        <a:off x="2628900" y="3736288"/>
        <a:ext cx="7886700" cy="612969"/>
      </dsp:txXfrm>
    </dsp:sp>
    <dsp:sp modelId="{2760FBD7-D504-4A5A-AA59-16B34A05C0BB}">
      <dsp:nvSpPr>
        <dsp:cNvPr id="0" name=""/>
        <dsp:cNvSpPr/>
      </dsp:nvSpPr>
      <dsp:spPr>
        <a:xfrm rot="10800000">
          <a:off x="0" y="2802736"/>
          <a:ext cx="2628900" cy="942746"/>
        </a:xfrm>
        <a:prstGeom prst="upArrowCallout">
          <a:avLst>
            <a:gd name="adj1" fmla="val 5000"/>
            <a:gd name="adj2" fmla="val 10000"/>
            <a:gd name="adj3" fmla="val 15000"/>
            <a:gd name="adj4" fmla="val 64977"/>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967" tIns="149352" rIns="186967" bIns="149352" numCol="1" spcCol="1270" anchor="ctr" anchorCtr="0">
          <a:noAutofit/>
        </a:bodyPr>
        <a:lstStyle/>
        <a:p>
          <a:pPr marL="0" lvl="0" indent="0" algn="ctr" defTabSz="933450">
            <a:lnSpc>
              <a:spcPct val="90000"/>
            </a:lnSpc>
            <a:spcBef>
              <a:spcPct val="0"/>
            </a:spcBef>
            <a:spcAft>
              <a:spcPct val="35000"/>
            </a:spcAft>
            <a:buNone/>
          </a:pPr>
          <a:r>
            <a:rPr lang="en-US" sz="2100" kern="1200"/>
            <a:t>Identify</a:t>
          </a:r>
        </a:p>
      </dsp:txBody>
      <dsp:txXfrm rot="-10800000">
        <a:off x="0" y="2802736"/>
        <a:ext cx="2628900" cy="612785"/>
      </dsp:txXfrm>
    </dsp:sp>
    <dsp:sp modelId="{E4B8BCC4-07EF-40DA-AB36-28E7368D987C}">
      <dsp:nvSpPr>
        <dsp:cNvPr id="0" name=""/>
        <dsp:cNvSpPr/>
      </dsp:nvSpPr>
      <dsp:spPr>
        <a:xfrm>
          <a:off x="2628900" y="2802736"/>
          <a:ext cx="7886700" cy="612785"/>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304800" rIns="159980" bIns="304800" numCol="1" spcCol="1270" anchor="ctr" anchorCtr="0">
          <a:noAutofit/>
        </a:bodyPr>
        <a:lstStyle/>
        <a:p>
          <a:pPr marL="0" lvl="0" indent="0" algn="l" defTabSz="1066800" rtl="0">
            <a:lnSpc>
              <a:spcPct val="90000"/>
            </a:lnSpc>
            <a:spcBef>
              <a:spcPct val="0"/>
            </a:spcBef>
            <a:spcAft>
              <a:spcPct val="35000"/>
            </a:spcAft>
            <a:buNone/>
          </a:pPr>
          <a:r>
            <a:rPr lang="en-US" sz="2400" kern="1200"/>
            <a:t>Identify the supports needed to keep students in the Least Restrictive Environment</a:t>
          </a:r>
          <a:r>
            <a:rPr lang="en-US" sz="2400" kern="1200">
              <a:latin typeface="Calibri Light" panose="020F0302020204030204"/>
            </a:rPr>
            <a:t> </a:t>
          </a:r>
          <a:endParaRPr lang="en-US" sz="2400" kern="1200"/>
        </a:p>
      </dsp:txBody>
      <dsp:txXfrm>
        <a:off x="2628900" y="2802736"/>
        <a:ext cx="7886700" cy="612785"/>
      </dsp:txXfrm>
    </dsp:sp>
    <dsp:sp modelId="{40EE23D5-3204-4FA8-BAF1-DCDB57E918E8}">
      <dsp:nvSpPr>
        <dsp:cNvPr id="0" name=""/>
        <dsp:cNvSpPr/>
      </dsp:nvSpPr>
      <dsp:spPr>
        <a:xfrm rot="10800000">
          <a:off x="0" y="1869184"/>
          <a:ext cx="2628900" cy="942746"/>
        </a:xfrm>
        <a:prstGeom prst="upArrowCallout">
          <a:avLst>
            <a:gd name="adj1" fmla="val 5000"/>
            <a:gd name="adj2" fmla="val 10000"/>
            <a:gd name="adj3" fmla="val 15000"/>
            <a:gd name="adj4" fmla="val 64977"/>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967" tIns="149352" rIns="186967" bIns="149352" numCol="1" spcCol="1270" anchor="ctr" anchorCtr="0">
          <a:noAutofit/>
        </a:bodyPr>
        <a:lstStyle/>
        <a:p>
          <a:pPr marL="0" lvl="0" indent="0" algn="ctr" defTabSz="933450">
            <a:lnSpc>
              <a:spcPct val="90000"/>
            </a:lnSpc>
            <a:spcBef>
              <a:spcPct val="0"/>
            </a:spcBef>
            <a:spcAft>
              <a:spcPct val="35000"/>
            </a:spcAft>
            <a:buNone/>
          </a:pPr>
          <a:r>
            <a:rPr lang="en-US" sz="2100" kern="1200"/>
            <a:t>Explain</a:t>
          </a:r>
        </a:p>
      </dsp:txBody>
      <dsp:txXfrm rot="-10800000">
        <a:off x="0" y="1869184"/>
        <a:ext cx="2628900" cy="612785"/>
      </dsp:txXfrm>
    </dsp:sp>
    <dsp:sp modelId="{48EB1971-9CF2-4C75-B0D2-D735C7639934}">
      <dsp:nvSpPr>
        <dsp:cNvPr id="0" name=""/>
        <dsp:cNvSpPr/>
      </dsp:nvSpPr>
      <dsp:spPr>
        <a:xfrm>
          <a:off x="2628900" y="1869184"/>
          <a:ext cx="7886700" cy="612785"/>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304800" rIns="159980" bIns="304800" numCol="1" spcCol="1270" anchor="ctr" anchorCtr="0">
          <a:noAutofit/>
        </a:bodyPr>
        <a:lstStyle/>
        <a:p>
          <a:pPr marL="0" lvl="0" indent="0" algn="l" defTabSz="1066800">
            <a:lnSpc>
              <a:spcPct val="90000"/>
            </a:lnSpc>
            <a:spcBef>
              <a:spcPct val="0"/>
            </a:spcBef>
            <a:spcAft>
              <a:spcPct val="35000"/>
            </a:spcAft>
            <a:buNone/>
          </a:pPr>
          <a:r>
            <a:rPr lang="en-US" sz="2400" kern="1200"/>
            <a:t>Explain the function and consequences of exclusionary practices</a:t>
          </a:r>
        </a:p>
      </dsp:txBody>
      <dsp:txXfrm>
        <a:off x="2628900" y="1869184"/>
        <a:ext cx="7886700" cy="612785"/>
      </dsp:txXfrm>
    </dsp:sp>
    <dsp:sp modelId="{877AF9BB-E4CB-4290-B77C-E069CC6B8C8A}">
      <dsp:nvSpPr>
        <dsp:cNvPr id="0" name=""/>
        <dsp:cNvSpPr/>
      </dsp:nvSpPr>
      <dsp:spPr>
        <a:xfrm rot="10800000">
          <a:off x="0" y="935632"/>
          <a:ext cx="2628900" cy="942746"/>
        </a:xfrm>
        <a:prstGeom prst="upArrowCallout">
          <a:avLst>
            <a:gd name="adj1" fmla="val 5000"/>
            <a:gd name="adj2" fmla="val 10000"/>
            <a:gd name="adj3" fmla="val 15000"/>
            <a:gd name="adj4" fmla="val 64977"/>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967" tIns="149352" rIns="186967" bIns="149352" numCol="1" spcCol="1270" anchor="ctr" anchorCtr="0">
          <a:noAutofit/>
        </a:bodyPr>
        <a:lstStyle/>
        <a:p>
          <a:pPr marL="0" lvl="0" indent="0" algn="ctr" defTabSz="933450">
            <a:lnSpc>
              <a:spcPct val="90000"/>
            </a:lnSpc>
            <a:spcBef>
              <a:spcPct val="0"/>
            </a:spcBef>
            <a:spcAft>
              <a:spcPct val="35000"/>
            </a:spcAft>
            <a:buNone/>
          </a:pPr>
          <a:r>
            <a:rPr lang="en-US" sz="2100" kern="1200"/>
            <a:t>Distinguish</a:t>
          </a:r>
        </a:p>
      </dsp:txBody>
      <dsp:txXfrm rot="-10800000">
        <a:off x="0" y="935632"/>
        <a:ext cx="2628900" cy="612785"/>
      </dsp:txXfrm>
    </dsp:sp>
    <dsp:sp modelId="{7C62D89A-F9E2-44A1-A974-5AA2B852691B}">
      <dsp:nvSpPr>
        <dsp:cNvPr id="0" name=""/>
        <dsp:cNvSpPr/>
      </dsp:nvSpPr>
      <dsp:spPr>
        <a:xfrm>
          <a:off x="2628900" y="935632"/>
          <a:ext cx="7886700" cy="612785"/>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304800" rIns="159980" bIns="304800" numCol="1" spcCol="1270" anchor="ctr" anchorCtr="0">
          <a:noAutofit/>
        </a:bodyPr>
        <a:lstStyle/>
        <a:p>
          <a:pPr marL="0" lvl="0" indent="0" algn="l" defTabSz="1066800">
            <a:lnSpc>
              <a:spcPct val="90000"/>
            </a:lnSpc>
            <a:spcBef>
              <a:spcPct val="0"/>
            </a:spcBef>
            <a:spcAft>
              <a:spcPct val="35000"/>
            </a:spcAft>
            <a:buNone/>
          </a:pPr>
          <a:r>
            <a:rPr lang="en-US" sz="2400" kern="1200"/>
            <a:t>Distinguish between inclusive and exclusionary practices in behavior managing behavior</a:t>
          </a:r>
        </a:p>
      </dsp:txBody>
      <dsp:txXfrm>
        <a:off x="2628900" y="935632"/>
        <a:ext cx="7886700" cy="612785"/>
      </dsp:txXfrm>
    </dsp:sp>
    <dsp:sp modelId="{25798FD4-3F05-4D22-BB57-E2904535C05A}">
      <dsp:nvSpPr>
        <dsp:cNvPr id="0" name=""/>
        <dsp:cNvSpPr/>
      </dsp:nvSpPr>
      <dsp:spPr>
        <a:xfrm rot="10800000">
          <a:off x="0" y="2080"/>
          <a:ext cx="2628900" cy="942746"/>
        </a:xfrm>
        <a:prstGeom prst="upArrowCallout">
          <a:avLst>
            <a:gd name="adj1" fmla="val 5000"/>
            <a:gd name="adj2" fmla="val 10000"/>
            <a:gd name="adj3" fmla="val 15000"/>
            <a:gd name="adj4" fmla="val 64977"/>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967" tIns="149352" rIns="186967" bIns="149352" numCol="1" spcCol="1270" anchor="ctr" anchorCtr="0">
          <a:noAutofit/>
        </a:bodyPr>
        <a:lstStyle/>
        <a:p>
          <a:pPr marL="0" lvl="0" indent="0" algn="ctr" defTabSz="933450" rtl="0">
            <a:lnSpc>
              <a:spcPct val="90000"/>
            </a:lnSpc>
            <a:spcBef>
              <a:spcPct val="0"/>
            </a:spcBef>
            <a:spcAft>
              <a:spcPct val="35000"/>
            </a:spcAft>
            <a:buNone/>
          </a:pPr>
          <a:r>
            <a:rPr lang="en-US" sz="2100" kern="1200">
              <a:latin typeface="Calibri Light" panose="020F0302020204030204"/>
            </a:rPr>
            <a:t>Define</a:t>
          </a:r>
        </a:p>
      </dsp:txBody>
      <dsp:txXfrm rot="-10800000">
        <a:off x="0" y="2080"/>
        <a:ext cx="2628900" cy="612785"/>
      </dsp:txXfrm>
    </dsp:sp>
    <dsp:sp modelId="{C6C0A55B-18D5-4C7E-B180-3C990A9D440D}">
      <dsp:nvSpPr>
        <dsp:cNvPr id="0" name=""/>
        <dsp:cNvSpPr/>
      </dsp:nvSpPr>
      <dsp:spPr>
        <a:xfrm>
          <a:off x="2628900" y="2080"/>
          <a:ext cx="7886700" cy="612785"/>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304800" rIns="159980" bIns="304800" numCol="1" spcCol="1270" anchor="ctr" anchorCtr="0">
          <a:noAutofit/>
        </a:bodyPr>
        <a:lstStyle/>
        <a:p>
          <a:pPr marL="0" lvl="0" indent="0" algn="l" defTabSz="1066800" rtl="0">
            <a:lnSpc>
              <a:spcPct val="90000"/>
            </a:lnSpc>
            <a:spcBef>
              <a:spcPct val="0"/>
            </a:spcBef>
            <a:spcAft>
              <a:spcPct val="35000"/>
            </a:spcAft>
            <a:buNone/>
          </a:pPr>
          <a:r>
            <a:rPr lang="en-US" sz="2400" b="1" kern="1200">
              <a:latin typeface="Calibri Light" panose="020F0302020204030204"/>
            </a:rPr>
            <a:t>Define Exclusionary Practices</a:t>
          </a:r>
        </a:p>
      </dsp:txBody>
      <dsp:txXfrm>
        <a:off x="2628900" y="2080"/>
        <a:ext cx="7886700" cy="6127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7FBDC-55FF-4E8A-920C-EDCED498C59E}">
      <dsp:nvSpPr>
        <dsp:cNvPr id="0" name=""/>
        <dsp:cNvSpPr/>
      </dsp:nvSpPr>
      <dsp:spPr>
        <a:xfrm>
          <a:off x="7354729" y="2887"/>
          <a:ext cx="1528229" cy="152822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Arial"/>
              <a:cs typeface="Arial"/>
            </a:rPr>
            <a:t>Behavior Exhibited</a:t>
          </a:r>
        </a:p>
      </dsp:txBody>
      <dsp:txXfrm>
        <a:off x="7578533" y="226691"/>
        <a:ext cx="1080621" cy="1080621"/>
      </dsp:txXfrm>
    </dsp:sp>
    <dsp:sp modelId="{1B9FAF4A-CA4D-4710-BA4F-89F25B06C0C3}">
      <dsp:nvSpPr>
        <dsp:cNvPr id="0" name=""/>
        <dsp:cNvSpPr/>
      </dsp:nvSpPr>
      <dsp:spPr>
        <a:xfrm rot="1800000">
          <a:off x="8899332" y="1076923"/>
          <a:ext cx="405974" cy="51577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8907491" y="1149630"/>
        <a:ext cx="284182" cy="309467"/>
      </dsp:txXfrm>
    </dsp:sp>
    <dsp:sp modelId="{4C9DE31B-7F2A-4ED7-BB1E-1F86D45FDE06}">
      <dsp:nvSpPr>
        <dsp:cNvPr id="0" name=""/>
        <dsp:cNvSpPr/>
      </dsp:nvSpPr>
      <dsp:spPr>
        <a:xfrm>
          <a:off x="9341582" y="1149996"/>
          <a:ext cx="1528229" cy="1528229"/>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latin typeface="Arial"/>
              <a:cs typeface="Arial"/>
            </a:rPr>
            <a:t>Exclusion</a:t>
          </a:r>
        </a:p>
      </dsp:txBody>
      <dsp:txXfrm>
        <a:off x="9565386" y="1373800"/>
        <a:ext cx="1080621" cy="1080621"/>
      </dsp:txXfrm>
    </dsp:sp>
    <dsp:sp modelId="{C2702831-3C94-4CEB-AE10-039231950C22}">
      <dsp:nvSpPr>
        <dsp:cNvPr id="0" name=""/>
        <dsp:cNvSpPr/>
      </dsp:nvSpPr>
      <dsp:spPr>
        <a:xfrm rot="5400000">
          <a:off x="9902709" y="2791842"/>
          <a:ext cx="405974" cy="51577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9963605" y="2834101"/>
        <a:ext cx="284182" cy="309467"/>
      </dsp:txXfrm>
    </dsp:sp>
    <dsp:sp modelId="{A4AE85D3-074F-4BA9-B2F1-8ADAA4F3F225}">
      <dsp:nvSpPr>
        <dsp:cNvPr id="0" name=""/>
        <dsp:cNvSpPr/>
      </dsp:nvSpPr>
      <dsp:spPr>
        <a:xfrm>
          <a:off x="9341582" y="3444216"/>
          <a:ext cx="1528229" cy="152822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Arial"/>
              <a:cs typeface="Arial"/>
            </a:rPr>
            <a:t>Increase in Deficits</a:t>
          </a:r>
        </a:p>
      </dsp:txBody>
      <dsp:txXfrm>
        <a:off x="9565386" y="3668020"/>
        <a:ext cx="1080621" cy="1080621"/>
      </dsp:txXfrm>
    </dsp:sp>
    <dsp:sp modelId="{A3FC4520-83A2-4C24-A2C3-4F9FB11DFFB5}">
      <dsp:nvSpPr>
        <dsp:cNvPr id="0" name=""/>
        <dsp:cNvSpPr/>
      </dsp:nvSpPr>
      <dsp:spPr>
        <a:xfrm rot="9000000">
          <a:off x="8919233" y="4518252"/>
          <a:ext cx="405974" cy="51577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10800000">
        <a:off x="9032866" y="4590959"/>
        <a:ext cx="284182" cy="309467"/>
      </dsp:txXfrm>
    </dsp:sp>
    <dsp:sp modelId="{D66DEE1C-84CD-4E4C-98FE-96C789E0461B}">
      <dsp:nvSpPr>
        <dsp:cNvPr id="0" name=""/>
        <dsp:cNvSpPr/>
      </dsp:nvSpPr>
      <dsp:spPr>
        <a:xfrm>
          <a:off x="7354729" y="4591326"/>
          <a:ext cx="1528229" cy="1528229"/>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Arial"/>
              <a:cs typeface="Arial"/>
            </a:rPr>
            <a:t>Gaps Widen</a:t>
          </a:r>
        </a:p>
      </dsp:txBody>
      <dsp:txXfrm>
        <a:off x="7578533" y="4815130"/>
        <a:ext cx="1080621" cy="1080621"/>
      </dsp:txXfrm>
    </dsp:sp>
    <dsp:sp modelId="{74504608-5C70-4191-B22E-969B5D9EA447}">
      <dsp:nvSpPr>
        <dsp:cNvPr id="0" name=""/>
        <dsp:cNvSpPr/>
      </dsp:nvSpPr>
      <dsp:spPr>
        <a:xfrm rot="12600000">
          <a:off x="6932381" y="4529742"/>
          <a:ext cx="405974" cy="515777"/>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10800000">
        <a:off x="7046014" y="4663345"/>
        <a:ext cx="284182" cy="309467"/>
      </dsp:txXfrm>
    </dsp:sp>
    <dsp:sp modelId="{717EEA85-D5D5-4B43-BAE7-4D6657234869}">
      <dsp:nvSpPr>
        <dsp:cNvPr id="0" name=""/>
        <dsp:cNvSpPr/>
      </dsp:nvSpPr>
      <dsp:spPr>
        <a:xfrm>
          <a:off x="5367877" y="3444216"/>
          <a:ext cx="1528229" cy="1528229"/>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Arial"/>
              <a:cs typeface="Arial"/>
            </a:rPr>
            <a:t>Intensity of behavior Increases</a:t>
          </a:r>
        </a:p>
      </dsp:txBody>
      <dsp:txXfrm>
        <a:off x="5591681" y="3668020"/>
        <a:ext cx="1080621" cy="1080621"/>
      </dsp:txXfrm>
    </dsp:sp>
    <dsp:sp modelId="{72705E5F-ED57-4E82-A959-93680E44FCE7}">
      <dsp:nvSpPr>
        <dsp:cNvPr id="0" name=""/>
        <dsp:cNvSpPr/>
      </dsp:nvSpPr>
      <dsp:spPr>
        <a:xfrm rot="16200000">
          <a:off x="5929004" y="2814822"/>
          <a:ext cx="405974" cy="515777"/>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5989900" y="2978873"/>
        <a:ext cx="284182" cy="309467"/>
      </dsp:txXfrm>
    </dsp:sp>
    <dsp:sp modelId="{F8E838AD-C6E1-42C0-BE1E-8FC48ADFFAF8}">
      <dsp:nvSpPr>
        <dsp:cNvPr id="0" name=""/>
        <dsp:cNvSpPr/>
      </dsp:nvSpPr>
      <dsp:spPr>
        <a:xfrm>
          <a:off x="5367877" y="1149996"/>
          <a:ext cx="1528229" cy="152822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Arial"/>
              <a:cs typeface="Arial"/>
            </a:rPr>
            <a:t>Intensity of Exclusion Increases</a:t>
          </a:r>
        </a:p>
      </dsp:txBody>
      <dsp:txXfrm>
        <a:off x="5591681" y="1373800"/>
        <a:ext cx="1080621" cy="1080621"/>
      </dsp:txXfrm>
    </dsp:sp>
    <dsp:sp modelId="{A28C94AA-1579-4C41-8AF5-65B07AB30706}">
      <dsp:nvSpPr>
        <dsp:cNvPr id="0" name=""/>
        <dsp:cNvSpPr/>
      </dsp:nvSpPr>
      <dsp:spPr>
        <a:xfrm rot="19800000">
          <a:off x="6912480" y="1088412"/>
          <a:ext cx="405974" cy="51577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6920639" y="1222015"/>
        <a:ext cx="284182" cy="3094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0B90AC-5FDF-4508-B093-A981C6AFFF2B}">
      <dsp:nvSpPr>
        <dsp:cNvPr id="0" name=""/>
        <dsp:cNvSpPr/>
      </dsp:nvSpPr>
      <dsp:spPr>
        <a:xfrm>
          <a:off x="134291" y="612"/>
          <a:ext cx="4332795" cy="275132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10A3B7-48DE-4AA3-9CE9-9DC811FC51F8}">
      <dsp:nvSpPr>
        <dsp:cNvPr id="0" name=""/>
        <dsp:cNvSpPr/>
      </dsp:nvSpPr>
      <dsp:spPr>
        <a:xfrm>
          <a:off x="615713" y="457963"/>
          <a:ext cx="4332795" cy="275132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a:t>School discipline research, policy, and practice are reviewed in a recent </a:t>
          </a:r>
          <a:r>
            <a:rPr lang="en-US" sz="1900" u="sng" kern="1200" baseline="0">
              <a:hlinkClick xmlns:r="http://schemas.openxmlformats.org/officeDocument/2006/relationships" r:id="rId1"/>
            </a:rPr>
            <a:t>National Association of State Boards of Education</a:t>
          </a:r>
          <a:r>
            <a:rPr lang="en-US" sz="1900" kern="1200" baseline="0"/>
            <a:t> report that noted "several worrisome trends" including continued reliance on exclusionary discipline that does not increase student safety, as well as disparate treatment of certain student groups. </a:t>
          </a:r>
          <a:endParaRPr lang="en-US" sz="1900" kern="1200"/>
        </a:p>
      </dsp:txBody>
      <dsp:txXfrm>
        <a:off x="696297" y="538547"/>
        <a:ext cx="4171627" cy="2590157"/>
      </dsp:txXfrm>
    </dsp:sp>
    <dsp:sp modelId="{00CB4743-9837-41FC-BAE4-7EDDF80262B8}">
      <dsp:nvSpPr>
        <dsp:cNvPr id="0" name=""/>
        <dsp:cNvSpPr/>
      </dsp:nvSpPr>
      <dsp:spPr>
        <a:xfrm>
          <a:off x="5429930" y="612"/>
          <a:ext cx="4332795" cy="275132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A13C54-CACA-46E6-AC61-BB129B02D529}">
      <dsp:nvSpPr>
        <dsp:cNvPr id="0" name=""/>
        <dsp:cNvSpPr/>
      </dsp:nvSpPr>
      <dsp:spPr>
        <a:xfrm>
          <a:off x="5911352" y="457963"/>
          <a:ext cx="4332795" cy="275132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a:t>Authors Greta Colombi and David Osher, </a:t>
          </a:r>
          <a:r>
            <a:rPr lang="en-US" sz="1900" u="sng" kern="1200" baseline="0">
              <a:hlinkClick xmlns:r="http://schemas.openxmlformats.org/officeDocument/2006/relationships" r:id="rId2"/>
            </a:rPr>
            <a:t>American Institutes for Research</a:t>
          </a:r>
          <a:r>
            <a:rPr lang="en-US" sz="1900" kern="1200" baseline="0"/>
            <a:t> analysts, also presented promising local school disciplinary practices in </a:t>
          </a:r>
          <a:r>
            <a:rPr lang="en-US" sz="1900" i="1" u="sng" kern="1200" baseline="0">
              <a:hlinkClick xmlns:r="http://schemas.openxmlformats.org/officeDocument/2006/relationships" r:id="rId3"/>
            </a:rPr>
            <a:t>Advancing School Discipline Reform</a:t>
          </a:r>
          <a:r>
            <a:rPr lang="en-US" sz="1900" kern="1200" baseline="0">
              <a:hlinkClick xmlns:r="http://schemas.openxmlformats.org/officeDocument/2006/relationships" r:id="rId3"/>
            </a:rPr>
            <a:t>,</a:t>
          </a:r>
          <a:r>
            <a:rPr lang="en-US" sz="1900" kern="1200" baseline="0"/>
            <a:t> which appeared in the August edition of </a:t>
          </a:r>
          <a:r>
            <a:rPr lang="en-US" sz="1900" i="1" u="sng" kern="1200" baseline="0">
              <a:hlinkClick xmlns:r="http://schemas.openxmlformats.org/officeDocument/2006/relationships" r:id="rId4"/>
            </a:rPr>
            <a:t>Education Leaders Report</a:t>
          </a:r>
          <a:r>
            <a:rPr lang="en-US" sz="1900" kern="1200" baseline="0"/>
            <a:t>.</a:t>
          </a:r>
          <a:endParaRPr lang="en-US" sz="1900" kern="1200"/>
        </a:p>
      </dsp:txBody>
      <dsp:txXfrm>
        <a:off x="5991936" y="538547"/>
        <a:ext cx="4171627" cy="25901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B4D88-38CC-4C8C-9A81-6F57A27749BF}">
      <dsp:nvSpPr>
        <dsp:cNvPr id="0" name=""/>
        <dsp:cNvSpPr/>
      </dsp:nvSpPr>
      <dsp:spPr>
        <a:xfrm>
          <a:off x="0" y="39687"/>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Staff Attrition </a:t>
          </a:r>
        </a:p>
      </dsp:txBody>
      <dsp:txXfrm>
        <a:off x="0" y="39687"/>
        <a:ext cx="3286125" cy="1971675"/>
      </dsp:txXfrm>
    </dsp:sp>
    <dsp:sp modelId="{D2DBF6C9-5534-4BB8-9D9F-375F98B7B044}">
      <dsp:nvSpPr>
        <dsp:cNvPr id="0" name=""/>
        <dsp:cNvSpPr/>
      </dsp:nvSpPr>
      <dsp:spPr>
        <a:xfrm>
          <a:off x="3614737" y="39687"/>
          <a:ext cx="3286125" cy="1971675"/>
        </a:xfrm>
        <a:prstGeom prst="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Annual Performance Measures Not Met</a:t>
          </a:r>
        </a:p>
      </dsp:txBody>
      <dsp:txXfrm>
        <a:off x="3614737" y="39687"/>
        <a:ext cx="3286125" cy="1971675"/>
      </dsp:txXfrm>
    </dsp:sp>
    <dsp:sp modelId="{B5DC45F5-3B1E-4E98-8638-60DFBF5CD53D}">
      <dsp:nvSpPr>
        <dsp:cNvPr id="0" name=""/>
        <dsp:cNvSpPr/>
      </dsp:nvSpPr>
      <dsp:spPr>
        <a:xfrm>
          <a:off x="7229475" y="39687"/>
          <a:ext cx="3286125" cy="1971675"/>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Decreased Academic and Social Engagement</a:t>
          </a:r>
        </a:p>
      </dsp:txBody>
      <dsp:txXfrm>
        <a:off x="7229475" y="39687"/>
        <a:ext cx="3286125" cy="1971675"/>
      </dsp:txXfrm>
    </dsp:sp>
    <dsp:sp modelId="{CBDA4903-3F44-4D4D-8B7F-BC23BCEEB75E}">
      <dsp:nvSpPr>
        <dsp:cNvPr id="0" name=""/>
        <dsp:cNvSpPr/>
      </dsp:nvSpPr>
      <dsp:spPr>
        <a:xfrm>
          <a:off x="1807368" y="2339975"/>
          <a:ext cx="3286125" cy="1971675"/>
        </a:xfrm>
        <a:prstGeom prst="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Disproportionality: Increased Office Referrals, Suspensions, Expulsions  </a:t>
          </a:r>
        </a:p>
      </dsp:txBody>
      <dsp:txXfrm>
        <a:off x="1807368" y="2339975"/>
        <a:ext cx="3286125" cy="1971675"/>
      </dsp:txXfrm>
    </dsp:sp>
    <dsp:sp modelId="{F096C58B-CF29-49BE-B54F-1B318CA786C8}">
      <dsp:nvSpPr>
        <dsp:cNvPr id="0" name=""/>
        <dsp:cNvSpPr/>
      </dsp:nvSpPr>
      <dsp:spPr>
        <a:xfrm>
          <a:off x="5422106" y="2339975"/>
          <a:ext cx="3286125" cy="1971675"/>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Deteriorating school culture and climate</a:t>
          </a:r>
        </a:p>
      </dsp:txBody>
      <dsp:txXfrm>
        <a:off x="5422106" y="2339975"/>
        <a:ext cx="3286125" cy="19716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62BD4A-FAC9-4762-8818-8F57DB1CBAD3}">
      <dsp:nvSpPr>
        <dsp:cNvPr id="0" name=""/>
        <dsp:cNvSpPr/>
      </dsp:nvSpPr>
      <dsp:spPr>
        <a:xfrm>
          <a:off x="478800" y="1304190"/>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2A3835-52C1-4463-9E08-356961C29449}">
      <dsp:nvSpPr>
        <dsp:cNvPr id="0" name=""/>
        <dsp:cNvSpPr/>
      </dsp:nvSpPr>
      <dsp:spPr>
        <a:xfrm>
          <a:off x="712800" y="1538190"/>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25089C-711D-41DD-92AB-460505863813}">
      <dsp:nvSpPr>
        <dsp:cNvPr id="0" name=""/>
        <dsp:cNvSpPr/>
      </dsp:nvSpPr>
      <dsp:spPr>
        <a:xfrm>
          <a:off x="127800" y="274419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t>Missed Academic Content</a:t>
          </a:r>
        </a:p>
      </dsp:txBody>
      <dsp:txXfrm>
        <a:off x="127800" y="2744190"/>
        <a:ext cx="1800000" cy="720000"/>
      </dsp:txXfrm>
    </dsp:sp>
    <dsp:sp modelId="{0EF5976E-D2B9-4CFB-9D2C-ADF7BEFF4425}">
      <dsp:nvSpPr>
        <dsp:cNvPr id="0" name=""/>
        <dsp:cNvSpPr/>
      </dsp:nvSpPr>
      <dsp:spPr>
        <a:xfrm>
          <a:off x="2593800" y="1304190"/>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202042-D57B-4BBC-BA64-DA2AE5BEB957}">
      <dsp:nvSpPr>
        <dsp:cNvPr id="0" name=""/>
        <dsp:cNvSpPr/>
      </dsp:nvSpPr>
      <dsp:spPr>
        <a:xfrm>
          <a:off x="2827800" y="1538190"/>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959192-B0C2-4EFD-96D2-E4835EB0FA20}">
      <dsp:nvSpPr>
        <dsp:cNvPr id="0" name=""/>
        <dsp:cNvSpPr/>
      </dsp:nvSpPr>
      <dsp:spPr>
        <a:xfrm>
          <a:off x="2242800" y="274419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t>Poor Performance</a:t>
          </a:r>
        </a:p>
      </dsp:txBody>
      <dsp:txXfrm>
        <a:off x="2242800" y="2744190"/>
        <a:ext cx="1800000" cy="720000"/>
      </dsp:txXfrm>
    </dsp:sp>
    <dsp:sp modelId="{5E97E20F-1005-49AA-AD52-93CD3E3958C2}">
      <dsp:nvSpPr>
        <dsp:cNvPr id="0" name=""/>
        <dsp:cNvSpPr/>
      </dsp:nvSpPr>
      <dsp:spPr>
        <a:xfrm>
          <a:off x="4708800" y="1304190"/>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902146-0AB9-493D-B064-069A36BAF967}">
      <dsp:nvSpPr>
        <dsp:cNvPr id="0" name=""/>
        <dsp:cNvSpPr/>
      </dsp:nvSpPr>
      <dsp:spPr>
        <a:xfrm>
          <a:off x="4942800" y="1538190"/>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025290-2416-4A7C-94D0-3F8154BB2D62}">
      <dsp:nvSpPr>
        <dsp:cNvPr id="0" name=""/>
        <dsp:cNvSpPr/>
      </dsp:nvSpPr>
      <dsp:spPr>
        <a:xfrm>
          <a:off x="4357800" y="274419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t>Mental health issues</a:t>
          </a:r>
        </a:p>
      </dsp:txBody>
      <dsp:txXfrm>
        <a:off x="4357800" y="2744190"/>
        <a:ext cx="1800000" cy="720000"/>
      </dsp:txXfrm>
    </dsp:sp>
    <dsp:sp modelId="{0C186AEA-5AA9-40BA-B9C1-7EB44B0E5698}">
      <dsp:nvSpPr>
        <dsp:cNvPr id="0" name=""/>
        <dsp:cNvSpPr/>
      </dsp:nvSpPr>
      <dsp:spPr>
        <a:xfrm>
          <a:off x="6823800" y="1304190"/>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E81ED6-FAD4-4FBC-A4E9-E568401DE610}">
      <dsp:nvSpPr>
        <dsp:cNvPr id="0" name=""/>
        <dsp:cNvSpPr/>
      </dsp:nvSpPr>
      <dsp:spPr>
        <a:xfrm>
          <a:off x="9153728" y="1521608"/>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7A3941-5E54-4DE1-907C-1674FBEEC874}">
      <dsp:nvSpPr>
        <dsp:cNvPr id="0" name=""/>
        <dsp:cNvSpPr/>
      </dsp:nvSpPr>
      <dsp:spPr>
        <a:xfrm>
          <a:off x="6472800" y="274419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t>Repeated Grades / Dropping out</a:t>
          </a:r>
        </a:p>
      </dsp:txBody>
      <dsp:txXfrm>
        <a:off x="6472800" y="2744190"/>
        <a:ext cx="1800000" cy="720000"/>
      </dsp:txXfrm>
    </dsp:sp>
    <dsp:sp modelId="{9F23D0A6-2799-4F69-82F9-94605FF024F7}">
      <dsp:nvSpPr>
        <dsp:cNvPr id="0" name=""/>
        <dsp:cNvSpPr/>
      </dsp:nvSpPr>
      <dsp:spPr>
        <a:xfrm>
          <a:off x="8938800" y="1304190"/>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82C1DC-F0A9-4CFE-B730-36E97C9D7C34}">
      <dsp:nvSpPr>
        <dsp:cNvPr id="0" name=""/>
        <dsp:cNvSpPr/>
      </dsp:nvSpPr>
      <dsp:spPr>
        <a:xfrm>
          <a:off x="7076871" y="1521608"/>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900FCD-42DC-43EB-9C92-3FB3690F3AC9}">
      <dsp:nvSpPr>
        <dsp:cNvPr id="0" name=""/>
        <dsp:cNvSpPr/>
      </dsp:nvSpPr>
      <dsp:spPr>
        <a:xfrm>
          <a:off x="8587800" y="274419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t>Involvement in Juvenile Justice</a:t>
          </a:r>
        </a:p>
      </dsp:txBody>
      <dsp:txXfrm>
        <a:off x="8587800" y="2744190"/>
        <a:ext cx="180000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8363F-322B-408C-B041-A2DB54834822}">
      <dsp:nvSpPr>
        <dsp:cNvPr id="0" name=""/>
        <dsp:cNvSpPr/>
      </dsp:nvSpPr>
      <dsp:spPr>
        <a:xfrm>
          <a:off x="0" y="318884"/>
          <a:ext cx="10515600" cy="529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0ACB71-D00E-422C-8BED-9666F40773D2}">
      <dsp:nvSpPr>
        <dsp:cNvPr id="0" name=""/>
        <dsp:cNvSpPr/>
      </dsp:nvSpPr>
      <dsp:spPr>
        <a:xfrm>
          <a:off x="525780" y="8924"/>
          <a:ext cx="7360920" cy="61992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33450">
            <a:lnSpc>
              <a:spcPct val="90000"/>
            </a:lnSpc>
            <a:spcBef>
              <a:spcPct val="0"/>
            </a:spcBef>
            <a:spcAft>
              <a:spcPct val="35000"/>
            </a:spcAft>
            <a:buNone/>
          </a:pPr>
          <a:r>
            <a:rPr lang="en-US" sz="2100" b="1" kern="1200">
              <a:solidFill>
                <a:schemeClr val="bg1"/>
              </a:solidFill>
            </a:rPr>
            <a:t>Burnout</a:t>
          </a:r>
        </a:p>
      </dsp:txBody>
      <dsp:txXfrm>
        <a:off x="556042" y="39186"/>
        <a:ext cx="7300396" cy="559396"/>
      </dsp:txXfrm>
    </dsp:sp>
    <dsp:sp modelId="{2F76D448-79FB-4AAB-A112-B076E0F84345}">
      <dsp:nvSpPr>
        <dsp:cNvPr id="0" name=""/>
        <dsp:cNvSpPr/>
      </dsp:nvSpPr>
      <dsp:spPr>
        <a:xfrm>
          <a:off x="0" y="1271444"/>
          <a:ext cx="10515600" cy="529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033E34-6194-4702-BA1E-5E36149E510B}">
      <dsp:nvSpPr>
        <dsp:cNvPr id="0" name=""/>
        <dsp:cNvSpPr/>
      </dsp:nvSpPr>
      <dsp:spPr>
        <a:xfrm>
          <a:off x="525780" y="961484"/>
          <a:ext cx="7360920" cy="61992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33450">
            <a:lnSpc>
              <a:spcPct val="90000"/>
            </a:lnSpc>
            <a:spcBef>
              <a:spcPct val="0"/>
            </a:spcBef>
            <a:spcAft>
              <a:spcPct val="35000"/>
            </a:spcAft>
            <a:buNone/>
          </a:pPr>
          <a:r>
            <a:rPr lang="en-US" sz="2100" b="1" kern="1200">
              <a:solidFill>
                <a:schemeClr val="bg1"/>
              </a:solidFill>
            </a:rPr>
            <a:t>Low Morale / Increased Apathy</a:t>
          </a:r>
        </a:p>
      </dsp:txBody>
      <dsp:txXfrm>
        <a:off x="556042" y="991746"/>
        <a:ext cx="7300396" cy="559396"/>
      </dsp:txXfrm>
    </dsp:sp>
    <dsp:sp modelId="{BA2EFB69-52BB-4913-8DE6-701A418FAFCC}">
      <dsp:nvSpPr>
        <dsp:cNvPr id="0" name=""/>
        <dsp:cNvSpPr/>
      </dsp:nvSpPr>
      <dsp:spPr>
        <a:xfrm>
          <a:off x="0" y="2224005"/>
          <a:ext cx="10515600" cy="529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82D56E-9E13-4484-AE10-A79FA6C96521}">
      <dsp:nvSpPr>
        <dsp:cNvPr id="0" name=""/>
        <dsp:cNvSpPr/>
      </dsp:nvSpPr>
      <dsp:spPr>
        <a:xfrm>
          <a:off x="525780" y="1914045"/>
          <a:ext cx="7360920" cy="61992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33450">
            <a:lnSpc>
              <a:spcPct val="90000"/>
            </a:lnSpc>
            <a:spcBef>
              <a:spcPct val="0"/>
            </a:spcBef>
            <a:spcAft>
              <a:spcPct val="35000"/>
            </a:spcAft>
            <a:buNone/>
          </a:pPr>
          <a:r>
            <a:rPr lang="en-US" sz="2100" b="1" kern="1200">
              <a:solidFill>
                <a:schemeClr val="bg1"/>
              </a:solidFill>
            </a:rPr>
            <a:t>Increased Absenteeism</a:t>
          </a:r>
        </a:p>
      </dsp:txBody>
      <dsp:txXfrm>
        <a:off x="556042" y="1944307"/>
        <a:ext cx="7300396" cy="559396"/>
      </dsp:txXfrm>
    </dsp:sp>
    <dsp:sp modelId="{8A18CF9C-1BD0-48E3-BD12-F34520DBFA04}">
      <dsp:nvSpPr>
        <dsp:cNvPr id="0" name=""/>
        <dsp:cNvSpPr/>
      </dsp:nvSpPr>
      <dsp:spPr>
        <a:xfrm>
          <a:off x="0" y="3176565"/>
          <a:ext cx="10515600" cy="529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FD6E75-65E8-41D0-BE39-B63E113A3077}">
      <dsp:nvSpPr>
        <dsp:cNvPr id="0" name=""/>
        <dsp:cNvSpPr/>
      </dsp:nvSpPr>
      <dsp:spPr>
        <a:xfrm>
          <a:off x="525780" y="2866605"/>
          <a:ext cx="7360920" cy="61992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33450">
            <a:lnSpc>
              <a:spcPct val="90000"/>
            </a:lnSpc>
            <a:spcBef>
              <a:spcPct val="0"/>
            </a:spcBef>
            <a:spcAft>
              <a:spcPct val="35000"/>
            </a:spcAft>
            <a:buNone/>
          </a:pPr>
          <a:r>
            <a:rPr lang="en-US" sz="2100" b="1" kern="1200">
              <a:solidFill>
                <a:schemeClr val="bg1"/>
              </a:solidFill>
            </a:rPr>
            <a:t>Low Teacher Performance</a:t>
          </a:r>
        </a:p>
      </dsp:txBody>
      <dsp:txXfrm>
        <a:off x="556042" y="2896867"/>
        <a:ext cx="7300396" cy="559396"/>
      </dsp:txXfrm>
    </dsp:sp>
    <dsp:sp modelId="{E254FF08-C60A-46F7-A550-B4A6FF25437C}">
      <dsp:nvSpPr>
        <dsp:cNvPr id="0" name=""/>
        <dsp:cNvSpPr/>
      </dsp:nvSpPr>
      <dsp:spPr>
        <a:xfrm>
          <a:off x="0" y="4129125"/>
          <a:ext cx="10515600" cy="5292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72BFAC-15E7-4C27-A458-F8A7F0B1A707}">
      <dsp:nvSpPr>
        <dsp:cNvPr id="0" name=""/>
        <dsp:cNvSpPr/>
      </dsp:nvSpPr>
      <dsp:spPr>
        <a:xfrm>
          <a:off x="525780" y="3819165"/>
          <a:ext cx="7360920" cy="61992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33450">
            <a:lnSpc>
              <a:spcPct val="90000"/>
            </a:lnSpc>
            <a:spcBef>
              <a:spcPct val="0"/>
            </a:spcBef>
            <a:spcAft>
              <a:spcPct val="35000"/>
            </a:spcAft>
            <a:buNone/>
          </a:pPr>
          <a:r>
            <a:rPr lang="en-US" sz="2100" b="1" kern="1200">
              <a:solidFill>
                <a:schemeClr val="bg1"/>
              </a:solidFill>
            </a:rPr>
            <a:t>Increased Mistrust / Loss of Confidence</a:t>
          </a:r>
        </a:p>
      </dsp:txBody>
      <dsp:txXfrm>
        <a:off x="556042" y="3849427"/>
        <a:ext cx="7300396" cy="55939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6348EF-A894-40A2-9DFF-1643A9233EA0}">
      <dsp:nvSpPr>
        <dsp:cNvPr id="0" name=""/>
        <dsp:cNvSpPr/>
      </dsp:nvSpPr>
      <dsp:spPr>
        <a:xfrm>
          <a:off x="1333" y="1021171"/>
          <a:ext cx="4682211" cy="359362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BF07B9-DD43-40DA-905D-8446BC169391}">
      <dsp:nvSpPr>
        <dsp:cNvPr id="0" name=""/>
        <dsp:cNvSpPr/>
      </dsp:nvSpPr>
      <dsp:spPr>
        <a:xfrm>
          <a:off x="521579" y="1515404"/>
          <a:ext cx="4682211" cy="359362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Students must feel emotionally and physically safe, connected supported, challenged, engaged, and socially capable to succeed academically. Thus, the way students experience discipline is a condition for learning. </a:t>
          </a:r>
        </a:p>
      </dsp:txBody>
      <dsp:txXfrm>
        <a:off x="626833" y="1620658"/>
        <a:ext cx="4471703" cy="3383115"/>
      </dsp:txXfrm>
    </dsp:sp>
    <dsp:sp modelId="{37F44387-22D7-4738-8037-D090D5AE7467}">
      <dsp:nvSpPr>
        <dsp:cNvPr id="0" name=""/>
        <dsp:cNvSpPr/>
      </dsp:nvSpPr>
      <dsp:spPr>
        <a:xfrm>
          <a:off x="5724037" y="1021171"/>
          <a:ext cx="4682211" cy="359362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2D9DFD-ECD3-4B8D-BF2B-C829472E6C57}">
      <dsp:nvSpPr>
        <dsp:cNvPr id="0" name=""/>
        <dsp:cNvSpPr/>
      </dsp:nvSpPr>
      <dsp:spPr>
        <a:xfrm>
          <a:off x="6244283" y="1515404"/>
          <a:ext cx="4682211" cy="359362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Recent years have found more LEAs relying on exclusionary measures and using them for minor or subjective infractions, "the more exclusionary discipline practices are applied, the worse students perform academically, even after controlling for poverty and other demographic factors." - </a:t>
          </a:r>
          <a:r>
            <a:rPr lang="en-US" sz="2000" i="1" u="sng" kern="1200" baseline="0">
              <a:hlinkClick xmlns:r="http://schemas.openxmlformats.org/officeDocument/2006/relationships" r:id="rId1"/>
            </a:rPr>
            <a:t>Advancing School Discipline Reform</a:t>
          </a:r>
          <a:endParaRPr lang="en-US" sz="2000" kern="1200"/>
        </a:p>
      </dsp:txBody>
      <dsp:txXfrm>
        <a:off x="6349537" y="1620658"/>
        <a:ext cx="4471703" cy="338311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B9EA12-500E-4717-90F9-2A517F5D4375}">
      <dsp:nvSpPr>
        <dsp:cNvPr id="0" name=""/>
        <dsp:cNvSpPr/>
      </dsp:nvSpPr>
      <dsp:spPr>
        <a:xfrm rot="16200000">
          <a:off x="365" y="436767"/>
          <a:ext cx="4187748" cy="4187748"/>
        </a:xfrm>
        <a:prstGeom prst="up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rtl="0">
            <a:lnSpc>
              <a:spcPct val="90000"/>
            </a:lnSpc>
            <a:spcBef>
              <a:spcPct val="0"/>
            </a:spcBef>
            <a:spcAft>
              <a:spcPct val="35000"/>
            </a:spcAft>
            <a:buNone/>
          </a:pPr>
          <a:r>
            <a:rPr lang="en-US" sz="3400" kern="1200">
              <a:latin typeface="Arial"/>
              <a:cs typeface="Arial"/>
            </a:rPr>
            <a:t>Improving Behavior</a:t>
          </a:r>
        </a:p>
      </dsp:txBody>
      <dsp:txXfrm rot="5400000">
        <a:off x="733221" y="1483704"/>
        <a:ext cx="3454892" cy="2093874"/>
      </dsp:txXfrm>
    </dsp:sp>
    <dsp:sp modelId="{738A78F3-76F7-45DA-95FC-72BC84C6DBE1}">
      <dsp:nvSpPr>
        <dsp:cNvPr id="0" name=""/>
        <dsp:cNvSpPr/>
      </dsp:nvSpPr>
      <dsp:spPr>
        <a:xfrm rot="5400000">
          <a:off x="4608305" y="436767"/>
          <a:ext cx="4187748" cy="4187748"/>
        </a:xfrm>
        <a:prstGeom prst="up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rtl="0">
            <a:lnSpc>
              <a:spcPct val="90000"/>
            </a:lnSpc>
            <a:spcBef>
              <a:spcPct val="0"/>
            </a:spcBef>
            <a:spcAft>
              <a:spcPct val="35000"/>
            </a:spcAft>
            <a:buNone/>
          </a:pPr>
          <a:r>
            <a:rPr lang="en-US" sz="3400" kern="1200">
              <a:latin typeface="Arial"/>
              <a:cs typeface="Arial"/>
            </a:rPr>
            <a:t>Moving to a more restrictive setting</a:t>
          </a:r>
        </a:p>
      </dsp:txBody>
      <dsp:txXfrm rot="-5400000">
        <a:off x="4608305" y="1483704"/>
        <a:ext cx="3454892" cy="2093874"/>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6518BF-31E2-4C94-B4B6-9D9BBDEB8F93}" type="datetimeFigureOut">
              <a:t>6/27/2023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87219-B998-44AA-A565-06AAC646DA17}" type="slidenum">
              <a:t>‹#›</a:t>
            </a:fld>
            <a:endParaRPr lang="en-US"/>
          </a:p>
        </p:txBody>
      </p:sp>
    </p:spTree>
    <p:extLst>
      <p:ext uri="{BB962C8B-B14F-4D97-AF65-F5344CB8AC3E}">
        <p14:creationId xmlns:p14="http://schemas.microsoft.com/office/powerpoint/2010/main" val="2515852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morning/afternoon and welcome to The Implementation of Accommodations and Modifications in the Classroom setting.  This training has been adapted to consider both virtual and face-to-face instruction.   </a:t>
            </a:r>
          </a:p>
          <a:p>
            <a:endParaRPr lang="en-US">
              <a:cs typeface="Calibri"/>
            </a:endParaRPr>
          </a:p>
          <a:p>
            <a:r>
              <a:rPr lang="en-US" b="1">
                <a:cs typeface="Calibri"/>
              </a:rPr>
              <a:t>Determine which of the following welcoming rituals you will use: There is one for in-person and one for virtual (make sure to hide the one you are not using)</a:t>
            </a:r>
            <a:endParaRPr lang="en-US" b="1"/>
          </a:p>
        </p:txBody>
      </p:sp>
      <p:sp>
        <p:nvSpPr>
          <p:cNvPr id="4" name="Slide Number Placeholder 3"/>
          <p:cNvSpPr>
            <a:spLocks noGrp="1"/>
          </p:cNvSpPr>
          <p:nvPr>
            <p:ph type="sldNum" sz="quarter" idx="10"/>
          </p:nvPr>
        </p:nvSpPr>
        <p:spPr/>
        <p:txBody>
          <a:bodyPr/>
          <a:lstStyle/>
          <a:p>
            <a:fld id="{A124C298-A270-4A1F-AB35-14958A4D827D}" type="slidenum">
              <a:rPr lang="en-US" smtClean="0"/>
              <a:t>1</a:t>
            </a:fld>
            <a:endParaRPr lang="en-US"/>
          </a:p>
        </p:txBody>
      </p:sp>
    </p:spTree>
    <p:extLst>
      <p:ext uri="{BB962C8B-B14F-4D97-AF65-F5344CB8AC3E}">
        <p14:creationId xmlns:p14="http://schemas.microsoft.com/office/powerpoint/2010/main" val="3439896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Before we can talk about accommodations and modifications, we have to understand the laws that govern students with disabilities.  Read bold statement first “Federal and State…) </a:t>
            </a:r>
          </a:p>
          <a:p>
            <a:r>
              <a:rPr lang="en-US" altLang="en-US" i="1"/>
              <a:t>Click prior to reading each bullet to highlight the bullet you are on:</a:t>
            </a:r>
          </a:p>
          <a:p>
            <a:r>
              <a:rPr lang="en-US" altLang="en-US" b="1"/>
              <a:t>(Click) </a:t>
            </a:r>
            <a:r>
              <a:rPr lang="en-US" altLang="en-US"/>
              <a:t>“The Individuals…”</a:t>
            </a:r>
          </a:p>
          <a:p>
            <a:r>
              <a:rPr lang="en-US" altLang="en-US" b="1"/>
              <a:t>(Click) </a:t>
            </a:r>
            <a:r>
              <a:rPr lang="en-US" altLang="en-US"/>
              <a:t>“Section 504”</a:t>
            </a:r>
          </a:p>
          <a:p>
            <a:r>
              <a:rPr lang="en-US" altLang="en-US" b="1"/>
              <a:t>(Click) </a:t>
            </a:r>
            <a:r>
              <a:rPr lang="en-US" altLang="en-US"/>
              <a:t>“The Americans…” </a:t>
            </a:r>
          </a:p>
          <a:p>
            <a:endParaRPr lang="en-US" altLang="en-US"/>
          </a:p>
          <a:p>
            <a:r>
              <a:rPr lang="en-US" altLang="en-US"/>
              <a:t>ADA prohibits discrimination on the basis of disability, so schools need to accommodate for student’s disability within the general curriculum. </a:t>
            </a:r>
          </a:p>
          <a:p>
            <a:endParaRPr lang="en-US"/>
          </a:p>
        </p:txBody>
      </p:sp>
    </p:spTree>
    <p:extLst>
      <p:ext uri="{BB962C8B-B14F-4D97-AF65-F5344CB8AC3E}">
        <p14:creationId xmlns:p14="http://schemas.microsoft.com/office/powerpoint/2010/main" val="3299455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Before we can talk about accommodations and modifications, we have to understand the laws that govern students with disabilities.  Read bold statement first “Federal and State…) </a:t>
            </a:r>
          </a:p>
          <a:p>
            <a:r>
              <a:rPr lang="en-US" altLang="en-US" i="1"/>
              <a:t>Click prior to reading each bullet to highlight the bullet you are on:</a:t>
            </a:r>
          </a:p>
          <a:p>
            <a:r>
              <a:rPr lang="en-US" altLang="en-US" b="1"/>
              <a:t>(Click) </a:t>
            </a:r>
            <a:r>
              <a:rPr lang="en-US" altLang="en-US"/>
              <a:t>“The Individuals…”</a:t>
            </a:r>
          </a:p>
          <a:p>
            <a:r>
              <a:rPr lang="en-US" altLang="en-US" b="1"/>
              <a:t>(Click) </a:t>
            </a:r>
            <a:r>
              <a:rPr lang="en-US" altLang="en-US"/>
              <a:t>“Section 504”</a:t>
            </a:r>
          </a:p>
          <a:p>
            <a:r>
              <a:rPr lang="en-US" altLang="en-US" b="1"/>
              <a:t>(Click) </a:t>
            </a:r>
            <a:r>
              <a:rPr lang="en-US" altLang="en-US"/>
              <a:t>“The Americans…” </a:t>
            </a:r>
          </a:p>
          <a:p>
            <a:endParaRPr lang="en-US" altLang="en-US"/>
          </a:p>
          <a:p>
            <a:r>
              <a:rPr lang="en-US" altLang="en-US"/>
              <a:t>ADA prohibits discrimination on the basis of disability, so schools need to accommodate for student’s disability within the general curriculum. </a:t>
            </a:r>
          </a:p>
          <a:p>
            <a:endParaRPr lang="en-US"/>
          </a:p>
        </p:txBody>
      </p:sp>
    </p:spTree>
    <p:extLst>
      <p:ext uri="{BB962C8B-B14F-4D97-AF65-F5344CB8AC3E}">
        <p14:creationId xmlns:p14="http://schemas.microsoft.com/office/powerpoint/2010/main" val="4016939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Before we can talk about accommodations and modifications, we have to understand the laws that govern students with disabilities.  Read bold statement first “Federal and State…) </a:t>
            </a:r>
          </a:p>
          <a:p>
            <a:r>
              <a:rPr lang="en-US" altLang="en-US" i="1"/>
              <a:t>Click prior to reading each bullet to highlight the bullet you are on:</a:t>
            </a:r>
          </a:p>
          <a:p>
            <a:r>
              <a:rPr lang="en-US" altLang="en-US" b="1"/>
              <a:t>(Click) </a:t>
            </a:r>
            <a:r>
              <a:rPr lang="en-US" altLang="en-US"/>
              <a:t>“The Individuals…”</a:t>
            </a:r>
          </a:p>
          <a:p>
            <a:r>
              <a:rPr lang="en-US" altLang="en-US" b="1"/>
              <a:t>(Click) </a:t>
            </a:r>
            <a:r>
              <a:rPr lang="en-US" altLang="en-US"/>
              <a:t>“Section 504”</a:t>
            </a:r>
          </a:p>
          <a:p>
            <a:r>
              <a:rPr lang="en-US" altLang="en-US" b="1"/>
              <a:t>(Click) </a:t>
            </a:r>
            <a:r>
              <a:rPr lang="en-US" altLang="en-US"/>
              <a:t>“The Americans…” </a:t>
            </a:r>
          </a:p>
          <a:p>
            <a:endParaRPr lang="en-US" altLang="en-US"/>
          </a:p>
          <a:p>
            <a:r>
              <a:rPr lang="en-US" altLang="en-US"/>
              <a:t>ADA prohibits discrimination on the basis of disability, so schools need to accommodate for student’s disability within the general curriculum. </a:t>
            </a:r>
          </a:p>
          <a:p>
            <a:endParaRPr lang="en-US"/>
          </a:p>
        </p:txBody>
      </p:sp>
    </p:spTree>
    <p:extLst>
      <p:ext uri="{BB962C8B-B14F-4D97-AF65-F5344CB8AC3E}">
        <p14:creationId xmlns:p14="http://schemas.microsoft.com/office/powerpoint/2010/main" val="3153429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Before we can talk about accommodations and modifications, we have to understand the laws that govern students with disabilities.  Read bold statement first “Federal and State…) </a:t>
            </a:r>
          </a:p>
          <a:p>
            <a:r>
              <a:rPr lang="en-US" altLang="en-US" i="1"/>
              <a:t>Click prior to reading each bullet to highlight the bullet you are on:</a:t>
            </a:r>
          </a:p>
          <a:p>
            <a:r>
              <a:rPr lang="en-US" altLang="en-US" b="1"/>
              <a:t>(Click) </a:t>
            </a:r>
            <a:r>
              <a:rPr lang="en-US" altLang="en-US"/>
              <a:t>“The Individuals…”</a:t>
            </a:r>
          </a:p>
          <a:p>
            <a:r>
              <a:rPr lang="en-US" altLang="en-US" b="1"/>
              <a:t>(Click) </a:t>
            </a:r>
            <a:r>
              <a:rPr lang="en-US" altLang="en-US"/>
              <a:t>“Section 504”</a:t>
            </a:r>
          </a:p>
          <a:p>
            <a:r>
              <a:rPr lang="en-US" altLang="en-US" b="1"/>
              <a:t>(Click) </a:t>
            </a:r>
            <a:r>
              <a:rPr lang="en-US" altLang="en-US"/>
              <a:t>“The Americans…” </a:t>
            </a:r>
          </a:p>
          <a:p>
            <a:endParaRPr lang="en-US" altLang="en-US"/>
          </a:p>
          <a:p>
            <a:r>
              <a:rPr lang="en-US" altLang="en-US"/>
              <a:t>ADA prohibits discrimination on the basis of disability, so schools need to accommodate for student’s disability within the general curriculum. </a:t>
            </a:r>
          </a:p>
          <a:p>
            <a:endParaRPr lang="en-US"/>
          </a:p>
        </p:txBody>
      </p:sp>
    </p:spTree>
    <p:extLst>
      <p:ext uri="{BB962C8B-B14F-4D97-AF65-F5344CB8AC3E}">
        <p14:creationId xmlns:p14="http://schemas.microsoft.com/office/powerpoint/2010/main" val="2680198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Before we can talk about accommodations and modifications, we have to understand the laws that govern students with disabilities.  Read bold statement first “Federal and State…) </a:t>
            </a:r>
          </a:p>
          <a:p>
            <a:r>
              <a:rPr lang="en-US" altLang="en-US" i="1"/>
              <a:t>Click prior to reading each bullet to highlight the bullet you are on:</a:t>
            </a:r>
          </a:p>
          <a:p>
            <a:r>
              <a:rPr lang="en-US" altLang="en-US" b="1"/>
              <a:t>(Click) </a:t>
            </a:r>
            <a:r>
              <a:rPr lang="en-US" altLang="en-US"/>
              <a:t>“The Individuals…”</a:t>
            </a:r>
          </a:p>
          <a:p>
            <a:r>
              <a:rPr lang="en-US" altLang="en-US" b="1"/>
              <a:t>(Click) </a:t>
            </a:r>
            <a:r>
              <a:rPr lang="en-US" altLang="en-US"/>
              <a:t>“Section 504”</a:t>
            </a:r>
          </a:p>
          <a:p>
            <a:r>
              <a:rPr lang="en-US" altLang="en-US" b="1"/>
              <a:t>(Click) </a:t>
            </a:r>
            <a:r>
              <a:rPr lang="en-US" altLang="en-US"/>
              <a:t>“The Americans…” </a:t>
            </a:r>
          </a:p>
          <a:p>
            <a:endParaRPr lang="en-US" altLang="en-US"/>
          </a:p>
          <a:p>
            <a:r>
              <a:rPr lang="en-US" altLang="en-US"/>
              <a:t>ADA prohibits discrimination on the basis of disability, so schools need to accommodate for student’s disability within the general curriculum. </a:t>
            </a:r>
          </a:p>
          <a:p>
            <a:endParaRPr lang="en-US"/>
          </a:p>
        </p:txBody>
      </p:sp>
    </p:spTree>
    <p:extLst>
      <p:ext uri="{BB962C8B-B14F-4D97-AF65-F5344CB8AC3E}">
        <p14:creationId xmlns:p14="http://schemas.microsoft.com/office/powerpoint/2010/main" val="1072294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altLang="en-US"/>
              <a:t>READ THIS AND DISCUSS….what do you think about this wording in the law?  Do you agree?  </a:t>
            </a:r>
          </a:p>
          <a:p>
            <a:endParaRPr lang="en-US"/>
          </a:p>
        </p:txBody>
      </p:sp>
    </p:spTree>
    <p:extLst>
      <p:ext uri="{BB962C8B-B14F-4D97-AF65-F5344CB8AC3E}">
        <p14:creationId xmlns:p14="http://schemas.microsoft.com/office/powerpoint/2010/main" val="3598771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altLang="en-US"/>
              <a:t>READ THIS AND DISCUSS….what do you think about this wording in the law?  Do you agree?  </a:t>
            </a:r>
          </a:p>
          <a:p>
            <a:endParaRPr lang="en-US"/>
          </a:p>
        </p:txBody>
      </p:sp>
    </p:spTree>
    <p:extLst>
      <p:ext uri="{BB962C8B-B14F-4D97-AF65-F5344CB8AC3E}">
        <p14:creationId xmlns:p14="http://schemas.microsoft.com/office/powerpoint/2010/main" val="2488464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altLang="en-US"/>
              <a:t>READ THIS AND DISCUSS….what do you think about this wording in the law?  Do you agree?  </a:t>
            </a:r>
          </a:p>
          <a:p>
            <a:endParaRPr lang="en-US"/>
          </a:p>
        </p:txBody>
      </p:sp>
    </p:spTree>
    <p:extLst>
      <p:ext uri="{BB962C8B-B14F-4D97-AF65-F5344CB8AC3E}">
        <p14:creationId xmlns:p14="http://schemas.microsoft.com/office/powerpoint/2010/main" val="53410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altLang="en-US"/>
              <a:t>READ THIS AND DISCUSS….what do you think about this wording in the law?  Do you agree?  </a:t>
            </a:r>
          </a:p>
          <a:p>
            <a:endParaRPr lang="en-US"/>
          </a:p>
        </p:txBody>
      </p:sp>
    </p:spTree>
    <p:extLst>
      <p:ext uri="{BB962C8B-B14F-4D97-AF65-F5344CB8AC3E}">
        <p14:creationId xmlns:p14="http://schemas.microsoft.com/office/powerpoint/2010/main" val="1428884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Flowchart for MTSS-B</a:t>
            </a:r>
          </a:p>
          <a:p>
            <a:endParaRPr lang="en-US">
              <a:cs typeface="Calibri"/>
            </a:endParaRPr>
          </a:p>
          <a:p>
            <a:r>
              <a:rPr lang="en-US">
                <a:cs typeface="Calibri"/>
              </a:rPr>
              <a:t>Let's walk through the process of how an individual student might access tier 2 and tier 3 social-emotional and behavioral supports. Tier II is group based intervention, Tier III is more individualized.  If Tier II, you document in the RTI module in IC just like academics.  If we don't document for a student, we don't know what is and is not working.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580F3-7D72-2843-B0D5-5DF8887F6A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604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580F3-7D72-2843-B0D5-5DF8887F6A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898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Before we can talk about accommodations and modifications, we have to understand the laws that govern students with disabilities.  Read bold statement first “Federal and State…) </a:t>
            </a:r>
          </a:p>
          <a:p>
            <a:r>
              <a:rPr lang="en-US" altLang="en-US" i="1"/>
              <a:t>Click prior to reading each bullet to highlight the bullet you are on:</a:t>
            </a:r>
          </a:p>
          <a:p>
            <a:r>
              <a:rPr lang="en-US" altLang="en-US" b="1"/>
              <a:t>(Click) </a:t>
            </a:r>
            <a:r>
              <a:rPr lang="en-US" altLang="en-US"/>
              <a:t>“The Individuals…”</a:t>
            </a:r>
          </a:p>
          <a:p>
            <a:r>
              <a:rPr lang="en-US" altLang="en-US" b="1"/>
              <a:t>(Click) </a:t>
            </a:r>
            <a:r>
              <a:rPr lang="en-US" altLang="en-US"/>
              <a:t>“Section 504”</a:t>
            </a:r>
          </a:p>
          <a:p>
            <a:r>
              <a:rPr lang="en-US" altLang="en-US" b="1"/>
              <a:t>(Click) </a:t>
            </a:r>
            <a:r>
              <a:rPr lang="en-US" altLang="en-US"/>
              <a:t>“The Americans…” </a:t>
            </a:r>
          </a:p>
          <a:p>
            <a:endParaRPr lang="en-US" altLang="en-US"/>
          </a:p>
          <a:p>
            <a:r>
              <a:rPr lang="en-US" altLang="en-US"/>
              <a:t>ADA prohibits discrimination on the basis of disability, so schools need to accommodate for student’s disability within the general curriculum. </a:t>
            </a:r>
          </a:p>
          <a:p>
            <a:endParaRPr lang="en-US"/>
          </a:p>
        </p:txBody>
      </p:sp>
    </p:spTree>
    <p:extLst>
      <p:ext uri="{BB962C8B-B14F-4D97-AF65-F5344CB8AC3E}">
        <p14:creationId xmlns:p14="http://schemas.microsoft.com/office/powerpoint/2010/main" val="1845000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Before we can talk about accommodations and modifications, we have to understand the laws that govern students with disabilities.  Read bold statement first “Federal and State…) </a:t>
            </a:r>
          </a:p>
          <a:p>
            <a:r>
              <a:rPr lang="en-US" altLang="en-US" i="1"/>
              <a:t>Click prior to reading each bullet to highlight the bullet you are on:</a:t>
            </a:r>
          </a:p>
          <a:p>
            <a:r>
              <a:rPr lang="en-US" altLang="en-US" b="1"/>
              <a:t>(Click) </a:t>
            </a:r>
            <a:r>
              <a:rPr lang="en-US" altLang="en-US"/>
              <a:t>“The Individuals…”</a:t>
            </a:r>
          </a:p>
          <a:p>
            <a:r>
              <a:rPr lang="en-US" altLang="en-US" b="1"/>
              <a:t>(Click) </a:t>
            </a:r>
            <a:r>
              <a:rPr lang="en-US" altLang="en-US"/>
              <a:t>“Section 504”</a:t>
            </a:r>
          </a:p>
          <a:p>
            <a:r>
              <a:rPr lang="en-US" altLang="en-US" b="1"/>
              <a:t>(Click) </a:t>
            </a:r>
            <a:r>
              <a:rPr lang="en-US" altLang="en-US"/>
              <a:t>“The Americans…” </a:t>
            </a:r>
          </a:p>
          <a:p>
            <a:endParaRPr lang="en-US" altLang="en-US"/>
          </a:p>
          <a:p>
            <a:r>
              <a:rPr lang="en-US" altLang="en-US"/>
              <a:t>ADA prohibits discrimination on the basis of disability, so schools need to accommodate for student’s disability within the general curriculum. </a:t>
            </a:r>
          </a:p>
          <a:p>
            <a:endParaRPr lang="en-US"/>
          </a:p>
        </p:txBody>
      </p:sp>
    </p:spTree>
    <p:extLst>
      <p:ext uri="{BB962C8B-B14F-4D97-AF65-F5344CB8AC3E}">
        <p14:creationId xmlns:p14="http://schemas.microsoft.com/office/powerpoint/2010/main" val="377866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Before we can talk about accommodations and modifications, we have to understand the laws that govern students with disabilities.  Read bold statement first “Federal and State…) </a:t>
            </a:r>
          </a:p>
          <a:p>
            <a:r>
              <a:rPr lang="en-US" altLang="en-US" i="1"/>
              <a:t>Click prior to reading each bullet to highlight the bullet you are on:</a:t>
            </a:r>
          </a:p>
          <a:p>
            <a:r>
              <a:rPr lang="en-US" altLang="en-US" b="1"/>
              <a:t>(Click) </a:t>
            </a:r>
            <a:r>
              <a:rPr lang="en-US" altLang="en-US"/>
              <a:t>“The Individuals…”</a:t>
            </a:r>
          </a:p>
          <a:p>
            <a:r>
              <a:rPr lang="en-US" altLang="en-US" b="1"/>
              <a:t>(Click) </a:t>
            </a:r>
            <a:r>
              <a:rPr lang="en-US" altLang="en-US"/>
              <a:t>“Section 504”</a:t>
            </a:r>
          </a:p>
          <a:p>
            <a:r>
              <a:rPr lang="en-US" altLang="en-US" b="1"/>
              <a:t>(Click) </a:t>
            </a:r>
            <a:r>
              <a:rPr lang="en-US" altLang="en-US"/>
              <a:t>“The Americans…” </a:t>
            </a:r>
          </a:p>
          <a:p>
            <a:endParaRPr lang="en-US" altLang="en-US"/>
          </a:p>
          <a:p>
            <a:r>
              <a:rPr lang="en-US" altLang="en-US"/>
              <a:t>ADA prohibits discrimination on the basis of disability, so schools need to accommodate for student’s disability within the general curriculum. </a:t>
            </a:r>
          </a:p>
          <a:p>
            <a:endParaRPr lang="en-US"/>
          </a:p>
        </p:txBody>
      </p:sp>
    </p:spTree>
    <p:extLst>
      <p:ext uri="{BB962C8B-B14F-4D97-AF65-F5344CB8AC3E}">
        <p14:creationId xmlns:p14="http://schemas.microsoft.com/office/powerpoint/2010/main" val="3677846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Before we can talk about accommodations and modifications, we have to understand the laws that govern students with disabilities.  Read bold statement first “Federal and State…) </a:t>
            </a:r>
          </a:p>
          <a:p>
            <a:r>
              <a:rPr lang="en-US" altLang="en-US" i="1"/>
              <a:t>Click prior to reading each bullet to highlight the bullet you are on:</a:t>
            </a:r>
          </a:p>
          <a:p>
            <a:r>
              <a:rPr lang="en-US" altLang="en-US" b="1"/>
              <a:t>(Click) </a:t>
            </a:r>
            <a:r>
              <a:rPr lang="en-US" altLang="en-US"/>
              <a:t>“The Individuals…”</a:t>
            </a:r>
          </a:p>
          <a:p>
            <a:r>
              <a:rPr lang="en-US" altLang="en-US" b="1"/>
              <a:t>(Click) </a:t>
            </a:r>
            <a:r>
              <a:rPr lang="en-US" altLang="en-US"/>
              <a:t>“Section 504”</a:t>
            </a:r>
          </a:p>
          <a:p>
            <a:r>
              <a:rPr lang="en-US" altLang="en-US" b="1"/>
              <a:t>(Click) </a:t>
            </a:r>
            <a:r>
              <a:rPr lang="en-US" altLang="en-US"/>
              <a:t>“The Americans…” </a:t>
            </a:r>
          </a:p>
          <a:p>
            <a:endParaRPr lang="en-US" altLang="en-US"/>
          </a:p>
          <a:p>
            <a:r>
              <a:rPr lang="en-US" altLang="en-US"/>
              <a:t>ADA prohibits discrimination on the basis of disability, so schools need to accommodate for student’s disability within the general curriculum. </a:t>
            </a:r>
          </a:p>
          <a:p>
            <a:endParaRPr lang="en-US"/>
          </a:p>
        </p:txBody>
      </p:sp>
    </p:spTree>
    <p:extLst>
      <p:ext uri="{BB962C8B-B14F-4D97-AF65-F5344CB8AC3E}">
        <p14:creationId xmlns:p14="http://schemas.microsoft.com/office/powerpoint/2010/main" val="391250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Before we can talk about accommodations and modifications, we have to understand the laws that govern students with disabilities.  Read bold statement first “Federal and State…) </a:t>
            </a:r>
          </a:p>
          <a:p>
            <a:r>
              <a:rPr lang="en-US" altLang="en-US" i="1"/>
              <a:t>Click prior to reading each bullet to highlight the bullet you are on:</a:t>
            </a:r>
          </a:p>
          <a:p>
            <a:r>
              <a:rPr lang="en-US" altLang="en-US" b="1"/>
              <a:t>(Click) </a:t>
            </a:r>
            <a:r>
              <a:rPr lang="en-US" altLang="en-US"/>
              <a:t>“The Individuals…”</a:t>
            </a:r>
          </a:p>
          <a:p>
            <a:r>
              <a:rPr lang="en-US" altLang="en-US" b="1"/>
              <a:t>(Click) </a:t>
            </a:r>
            <a:r>
              <a:rPr lang="en-US" altLang="en-US"/>
              <a:t>“Section 504”</a:t>
            </a:r>
          </a:p>
          <a:p>
            <a:r>
              <a:rPr lang="en-US" altLang="en-US" b="1"/>
              <a:t>(Click) </a:t>
            </a:r>
            <a:r>
              <a:rPr lang="en-US" altLang="en-US"/>
              <a:t>“The Americans…” </a:t>
            </a:r>
          </a:p>
          <a:p>
            <a:endParaRPr lang="en-US" altLang="en-US"/>
          </a:p>
          <a:p>
            <a:r>
              <a:rPr lang="en-US" altLang="en-US"/>
              <a:t>ADA prohibits discrimination on the basis of disability, so schools need to accommodate for student’s disability within the general curriculum. </a:t>
            </a:r>
          </a:p>
          <a:p>
            <a:endParaRPr lang="en-US"/>
          </a:p>
        </p:txBody>
      </p:sp>
    </p:spTree>
    <p:extLst>
      <p:ext uri="{BB962C8B-B14F-4D97-AF65-F5344CB8AC3E}">
        <p14:creationId xmlns:p14="http://schemas.microsoft.com/office/powerpoint/2010/main" val="3639313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44702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45114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37672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76677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27408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75884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76806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9176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07935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04256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8930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329444975"/>
      </p:ext>
    </p:extLst>
  </p:cSld>
  <p:clrMap bg1="dk1" tx1="lt1" bg2="dk2" tx2="lt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curiouscatontherun.wordpress.com/2013/09/16/walking-the-great-wall-of-china-jinshanling/"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diagramLayout" Target="../diagrams/layout5.xml"/><Relationship Id="rId7" Type="http://schemas.openxmlformats.org/officeDocument/2006/relationships/image" Target="../media/image23.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ocrdata.ed.gov/assets/downloads/crdc-exclusionary-school-discipline.pd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mountain, outdoor, sky, valley&#10;&#10;Description automatically generated">
            <a:extLst>
              <a:ext uri="{FF2B5EF4-FFF2-40B4-BE49-F238E27FC236}">
                <a16:creationId xmlns:a16="http://schemas.microsoft.com/office/drawing/2014/main" id="{4136352A-A057-616A-1BD8-E9752196473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348" y="1337"/>
            <a:ext cx="12181304" cy="6855325"/>
          </a:xfrm>
          <a:prstGeom prst="rect">
            <a:avLst/>
          </a:prstGeom>
        </p:spPr>
      </p:pic>
      <p:sp>
        <p:nvSpPr>
          <p:cNvPr id="4" name="Title 3"/>
          <p:cNvSpPr>
            <a:spLocks noGrp="1"/>
          </p:cNvSpPr>
          <p:nvPr>
            <p:ph type="ctrTitle"/>
          </p:nvPr>
        </p:nvSpPr>
        <p:spPr>
          <a:xfrm>
            <a:off x="228930" y="335064"/>
            <a:ext cx="6716401" cy="1673555"/>
          </a:xfrm>
          <a:solidFill>
            <a:schemeClr val="bg1"/>
          </a:solidFill>
        </p:spPr>
        <p:txBody>
          <a:bodyPr>
            <a:normAutofit/>
          </a:bodyPr>
          <a:lstStyle/>
          <a:p>
            <a:r>
              <a:rPr lang="en-US" sz="5200"/>
              <a:t>Exclusionary Practices </a:t>
            </a:r>
            <a:br>
              <a:rPr lang="en-US" sz="5200"/>
            </a:br>
            <a:r>
              <a:rPr lang="en-US" sz="5200"/>
              <a:t>in Education</a:t>
            </a:r>
          </a:p>
        </p:txBody>
      </p:sp>
      <p:sp>
        <p:nvSpPr>
          <p:cNvPr id="2" name="TextBox 1">
            <a:extLst>
              <a:ext uri="{FF2B5EF4-FFF2-40B4-BE49-F238E27FC236}">
                <a16:creationId xmlns:a16="http://schemas.microsoft.com/office/drawing/2014/main" id="{173F03E8-39E7-654B-7C81-3566E689DB8E}"/>
              </a:ext>
            </a:extLst>
          </p:cNvPr>
          <p:cNvSpPr txBox="1"/>
          <p:nvPr/>
        </p:nvSpPr>
        <p:spPr>
          <a:xfrm>
            <a:off x="228721" y="2177762"/>
            <a:ext cx="6716610" cy="224676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Century Gothic"/>
              </a:rPr>
              <a:t>Presenters: </a:t>
            </a:r>
          </a:p>
          <a:p>
            <a:r>
              <a:rPr lang="en-US" sz="2800" b="1">
                <a:latin typeface="Century Gothic"/>
                <a:ea typeface="+mn-lt"/>
                <a:cs typeface="+mn-lt"/>
              </a:rPr>
              <a:t>Adrienne Cook, Ex. Ed Coach</a:t>
            </a:r>
          </a:p>
          <a:p>
            <a:r>
              <a:rPr lang="en-US" sz="2800" b="1">
                <a:latin typeface="Century Gothic"/>
                <a:ea typeface="+mn-lt"/>
                <a:cs typeface="+mn-lt"/>
              </a:rPr>
              <a:t>Sonya Dobbs, </a:t>
            </a:r>
            <a:r>
              <a:rPr lang="en-US" sz="2800" b="1" err="1">
                <a:latin typeface="Century Gothic"/>
                <a:ea typeface="+mn-lt"/>
                <a:cs typeface="+mn-lt"/>
              </a:rPr>
              <a:t>Ex.Ed</a:t>
            </a:r>
            <a:r>
              <a:rPr lang="en-US" sz="2800" b="1">
                <a:latin typeface="Century Gothic"/>
                <a:ea typeface="+mn-lt"/>
                <a:cs typeface="+mn-lt"/>
              </a:rPr>
              <a:t>. Director</a:t>
            </a:r>
          </a:p>
          <a:p>
            <a:r>
              <a:rPr lang="en-US" sz="2800" b="1">
                <a:latin typeface="Century Gothic"/>
                <a:ea typeface="+mn-lt"/>
                <a:cs typeface="+mn-lt"/>
              </a:rPr>
              <a:t>Christopher Flor, </a:t>
            </a:r>
            <a:r>
              <a:rPr lang="en-US" sz="2800" b="1" err="1">
                <a:latin typeface="Century Gothic"/>
                <a:ea typeface="+mn-lt"/>
                <a:cs typeface="+mn-lt"/>
              </a:rPr>
              <a:t>Ex.Ed</a:t>
            </a:r>
            <a:r>
              <a:rPr lang="en-US" sz="2800" b="1">
                <a:latin typeface="Century Gothic"/>
                <a:ea typeface="+mn-lt"/>
                <a:cs typeface="+mn-lt"/>
              </a:rPr>
              <a:t>. Coordinator</a:t>
            </a:r>
          </a:p>
          <a:p>
            <a:r>
              <a:rPr lang="en-US" sz="2800" b="1">
                <a:latin typeface="Century Gothic"/>
                <a:ea typeface="+mn-lt"/>
                <a:cs typeface="+mn-lt"/>
              </a:rPr>
              <a:t>Metropolitan Nashville Public Schools </a:t>
            </a:r>
            <a:endParaRPr lang="en-US" sz="2800" b="1">
              <a:latin typeface="Century Gothic"/>
            </a:endParaRPr>
          </a:p>
        </p:txBody>
      </p:sp>
      <p:pic>
        <p:nvPicPr>
          <p:cNvPr id="5" name="Picture 4" descr="A picture containing text, clipart&#10;&#10;Description automatically generated">
            <a:extLst>
              <a:ext uri="{FF2B5EF4-FFF2-40B4-BE49-F238E27FC236}">
                <a16:creationId xmlns:a16="http://schemas.microsoft.com/office/drawing/2014/main" id="{35A77FCF-FD99-4206-B67B-6C0B7680A7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3362" y="1507943"/>
            <a:ext cx="1649336" cy="1668806"/>
          </a:xfrm>
          <a:prstGeom prst="rect">
            <a:avLst/>
          </a:prstGeom>
        </p:spPr>
      </p:pic>
    </p:spTree>
    <p:extLst>
      <p:ext uri="{BB962C8B-B14F-4D97-AF65-F5344CB8AC3E}">
        <p14:creationId xmlns:p14="http://schemas.microsoft.com/office/powerpoint/2010/main" val="4098132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57CDE9-825A-8E8D-31D6-439847E9E905}"/>
              </a:ext>
            </a:extLst>
          </p:cNvPr>
          <p:cNvSpPr>
            <a:spLocks noGrp="1"/>
          </p:cNvSpPr>
          <p:nvPr>
            <p:ph type="title"/>
          </p:nvPr>
        </p:nvSpPr>
        <p:spPr>
          <a:xfrm>
            <a:off x="838200" y="459863"/>
            <a:ext cx="10515600" cy="1004594"/>
          </a:xfrm>
        </p:spPr>
        <p:txBody>
          <a:bodyPr>
            <a:normAutofit/>
          </a:bodyPr>
          <a:lstStyle/>
          <a:p>
            <a:pPr algn="ctr"/>
            <a:r>
              <a:rPr lang="en-US" sz="3100">
                <a:solidFill>
                  <a:srgbClr val="FFFFFF"/>
                </a:solidFill>
                <a:latin typeface="Arial Black"/>
              </a:rPr>
              <a:t>What happens to STUDENTS when schools do not proactively address behavior?</a:t>
            </a:r>
            <a:endParaRPr lang="en-US" sz="3100">
              <a:solidFill>
                <a:srgbClr val="FFFFFF"/>
              </a:solidFill>
            </a:endParaRPr>
          </a:p>
        </p:txBody>
      </p:sp>
      <p:sp>
        <p:nvSpPr>
          <p:cNvPr id="10" name="Rectangle: Rounded Corners 9">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2">
            <a:extLst>
              <a:ext uri="{FF2B5EF4-FFF2-40B4-BE49-F238E27FC236}">
                <a16:creationId xmlns:a16="http://schemas.microsoft.com/office/drawing/2014/main" id="{9B99A371-0A1D-4071-A07D-45C3B0211740}"/>
              </a:ext>
            </a:extLst>
          </p:cNvPr>
          <p:cNvGraphicFramePr/>
          <p:nvPr>
            <p:extLst>
              <p:ext uri="{D42A27DB-BD31-4B8C-83A1-F6EECF244321}">
                <p14:modId xmlns:p14="http://schemas.microsoft.com/office/powerpoint/2010/main" val="45541012"/>
              </p:ext>
            </p:extLst>
          </p:nvPr>
        </p:nvGraphicFramePr>
        <p:xfrm>
          <a:off x="838200" y="1800911"/>
          <a:ext cx="10515600" cy="47683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Weights Uneven with solid fill">
            <a:extLst>
              <a:ext uri="{FF2B5EF4-FFF2-40B4-BE49-F238E27FC236}">
                <a16:creationId xmlns:a16="http://schemas.microsoft.com/office/drawing/2014/main" id="{BB2222EE-D1D5-4DDB-A7A6-537EE49A667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56945" y="3271037"/>
            <a:ext cx="748728" cy="748728"/>
          </a:xfrm>
          <a:prstGeom prst="rect">
            <a:avLst/>
          </a:prstGeom>
        </p:spPr>
      </p:pic>
    </p:spTree>
    <p:extLst>
      <p:ext uri="{BB962C8B-B14F-4D97-AF65-F5344CB8AC3E}">
        <p14:creationId xmlns:p14="http://schemas.microsoft.com/office/powerpoint/2010/main" val="1311249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21ED5FCA-9564-42B4-9F52-2CCED8ED6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0C0C8F38-2194-44A4-824C-2C600E88963B}"/>
              </a:ext>
            </a:extLst>
          </p:cNvPr>
          <p:cNvSpPr>
            <a:spLocks noGrp="1"/>
          </p:cNvSpPr>
          <p:nvPr>
            <p:ph type="title"/>
          </p:nvPr>
        </p:nvSpPr>
        <p:spPr>
          <a:xfrm>
            <a:off x="838200" y="365125"/>
            <a:ext cx="10515600" cy="1325563"/>
          </a:xfrm>
        </p:spPr>
        <p:txBody>
          <a:bodyPr>
            <a:normAutofit/>
          </a:bodyPr>
          <a:lstStyle/>
          <a:p>
            <a:r>
              <a:rPr lang="en-US" sz="3400">
                <a:solidFill>
                  <a:srgbClr val="FFFFFF"/>
                </a:solidFill>
                <a:latin typeface="Arial Black"/>
              </a:rPr>
              <a:t>What happens to TEACHERS when schools do not proactively address behavior?</a:t>
            </a:r>
            <a:endParaRPr lang="en-US" sz="3400">
              <a:solidFill>
                <a:srgbClr val="FFFFFF"/>
              </a:solidFill>
            </a:endParaRP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3" name="Diagram 2">
            <a:extLst>
              <a:ext uri="{FF2B5EF4-FFF2-40B4-BE49-F238E27FC236}">
                <a16:creationId xmlns:a16="http://schemas.microsoft.com/office/drawing/2014/main" id="{9B99A371-0A1D-4071-A07D-45C3B0211740}"/>
              </a:ext>
            </a:extLst>
          </p:cNvPr>
          <p:cNvGraphicFramePr/>
          <p:nvPr>
            <p:extLst>
              <p:ext uri="{D42A27DB-BD31-4B8C-83A1-F6EECF244321}">
                <p14:modId xmlns:p14="http://schemas.microsoft.com/office/powerpoint/2010/main" val="3919304062"/>
              </p:ext>
            </p:extLst>
          </p:nvPr>
        </p:nvGraphicFramePr>
        <p:xfrm>
          <a:off x="838200" y="1825625"/>
          <a:ext cx="10515600" cy="4667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1897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D0C897F-425E-27EA-40AA-FD767713A4D3}"/>
              </a:ext>
            </a:extLst>
          </p:cNvPr>
          <p:cNvSpPr>
            <a:spLocks noGrp="1"/>
          </p:cNvSpPr>
          <p:nvPr>
            <p:ph type="title"/>
          </p:nvPr>
        </p:nvSpPr>
        <p:spPr>
          <a:xfrm>
            <a:off x="644056" y="220725"/>
            <a:ext cx="9718111" cy="1576446"/>
          </a:xfrm>
        </p:spPr>
        <p:txBody>
          <a:bodyPr anchor="ctr">
            <a:normAutofit/>
          </a:bodyPr>
          <a:lstStyle/>
          <a:p>
            <a:r>
              <a:rPr lang="en-US" sz="4000">
                <a:solidFill>
                  <a:srgbClr val="FFFFFF"/>
                </a:solidFill>
                <a:latin typeface="Arial Black"/>
              </a:rPr>
              <a:t>What is the research telling us?</a:t>
            </a:r>
            <a:endParaRPr lang="en-US" sz="4000">
              <a:solidFill>
                <a:srgbClr val="FFFFFF"/>
              </a:solidFill>
            </a:endParaRPr>
          </a:p>
        </p:txBody>
      </p:sp>
      <p:graphicFrame>
        <p:nvGraphicFramePr>
          <p:cNvPr id="23" name="Content Placeholder 4">
            <a:extLst>
              <a:ext uri="{FF2B5EF4-FFF2-40B4-BE49-F238E27FC236}">
                <a16:creationId xmlns:a16="http://schemas.microsoft.com/office/drawing/2014/main" id="{14805596-2C23-BC23-C9F9-CEFE4DDA5FA9}"/>
              </a:ext>
            </a:extLst>
          </p:cNvPr>
          <p:cNvGraphicFramePr>
            <a:graphicFrameLocks noGrp="1"/>
          </p:cNvGraphicFramePr>
          <p:nvPr>
            <p:ph idx="1"/>
            <p:extLst>
              <p:ext uri="{D42A27DB-BD31-4B8C-83A1-F6EECF244321}">
                <p14:modId xmlns:p14="http://schemas.microsoft.com/office/powerpoint/2010/main" val="3937142241"/>
              </p:ext>
            </p:extLst>
          </p:nvPr>
        </p:nvGraphicFramePr>
        <p:xfrm>
          <a:off x="644056" y="812800"/>
          <a:ext cx="10927829" cy="6130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8703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070E7E-F234-5248-901E-134AE80E8DAB}"/>
              </a:ext>
            </a:extLst>
          </p:cNvPr>
          <p:cNvSpPr>
            <a:spLocks noGrp="1"/>
          </p:cNvSpPr>
          <p:nvPr>
            <p:ph type="title"/>
          </p:nvPr>
        </p:nvSpPr>
        <p:spPr>
          <a:xfrm>
            <a:off x="294131" y="1153571"/>
            <a:ext cx="3579009" cy="4461163"/>
          </a:xfrm>
        </p:spPr>
        <p:txBody>
          <a:bodyPr>
            <a:normAutofit/>
          </a:bodyPr>
          <a:lstStyle/>
          <a:p>
            <a:r>
              <a:rPr lang="en-US">
                <a:solidFill>
                  <a:srgbClr val="FFFFFF"/>
                </a:solidFill>
                <a:latin typeface="Arial Black"/>
              </a:rPr>
              <a:t>What is the research telling us?</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BE5256D-F561-45A1-BB48-A23C20209DE8}"/>
              </a:ext>
            </a:extLst>
          </p:cNvPr>
          <p:cNvSpPr>
            <a:spLocks noGrp="1"/>
          </p:cNvSpPr>
          <p:nvPr>
            <p:ph idx="1"/>
          </p:nvPr>
        </p:nvSpPr>
        <p:spPr>
          <a:xfrm>
            <a:off x="4472449" y="992357"/>
            <a:ext cx="6906491" cy="4783592"/>
          </a:xfrm>
        </p:spPr>
        <p:txBody>
          <a:bodyPr anchor="ctr">
            <a:normAutofit/>
          </a:bodyPr>
          <a:lstStyle/>
          <a:p>
            <a:r>
              <a:rPr lang="en-US" sz="3600"/>
              <a:t>Little evidence that suspending or expelling a student works as a deterrent for bad behavior.</a:t>
            </a:r>
            <a:endParaRPr lang="en-US" sz="3600">
              <a:ea typeface="Calibri"/>
              <a:cs typeface="Calibri"/>
            </a:endParaRPr>
          </a:p>
          <a:p>
            <a:r>
              <a:rPr lang="en-US" sz="3600"/>
              <a:t>Research supports PBIS as well as targeted interventions responding to early warning signs.</a:t>
            </a:r>
            <a:endParaRPr lang="en-US"/>
          </a:p>
          <a:p>
            <a:pPr marL="3657600" lvl="8" indent="0">
              <a:buNone/>
            </a:pPr>
            <a:r>
              <a:rPr lang="en-US"/>
              <a:t>                                                            Copyright 2015@LRP          Publications  </a:t>
            </a:r>
            <a:endParaRPr lang="en-US">
              <a:ea typeface="Calibri"/>
              <a:cs typeface="Calibri"/>
            </a:endParaRPr>
          </a:p>
        </p:txBody>
      </p:sp>
    </p:spTree>
    <p:extLst>
      <p:ext uri="{BB962C8B-B14F-4D97-AF65-F5344CB8AC3E}">
        <p14:creationId xmlns:p14="http://schemas.microsoft.com/office/powerpoint/2010/main" val="4170897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070E7E-F234-5248-901E-134AE80E8DAB}"/>
              </a:ext>
            </a:extLst>
          </p:cNvPr>
          <p:cNvSpPr>
            <a:spLocks noGrp="1"/>
          </p:cNvSpPr>
          <p:nvPr>
            <p:ph type="title"/>
          </p:nvPr>
        </p:nvSpPr>
        <p:spPr>
          <a:xfrm>
            <a:off x="1043631" y="873940"/>
            <a:ext cx="5052369" cy="1035781"/>
          </a:xfrm>
        </p:spPr>
        <p:txBody>
          <a:bodyPr anchor="ctr">
            <a:normAutofit/>
          </a:bodyPr>
          <a:lstStyle/>
          <a:p>
            <a:r>
              <a:rPr lang="en-US" sz="3300">
                <a:latin typeface="Arial Black"/>
              </a:rPr>
              <a:t>Let’s look at the data</a:t>
            </a:r>
            <a:endParaRPr lang="en-US" sz="3300"/>
          </a:p>
        </p:txBody>
      </p:sp>
      <p:sp>
        <p:nvSpPr>
          <p:cNvPr id="3" name="Content Placeholder 2">
            <a:extLst>
              <a:ext uri="{FF2B5EF4-FFF2-40B4-BE49-F238E27FC236}">
                <a16:creationId xmlns:a16="http://schemas.microsoft.com/office/drawing/2014/main" id="{4BE5256D-F561-45A1-BB48-A23C20209DE8}"/>
              </a:ext>
            </a:extLst>
          </p:cNvPr>
          <p:cNvSpPr>
            <a:spLocks noGrp="1"/>
          </p:cNvSpPr>
          <p:nvPr>
            <p:ph idx="1"/>
          </p:nvPr>
        </p:nvSpPr>
        <p:spPr>
          <a:xfrm>
            <a:off x="1045029" y="2524721"/>
            <a:ext cx="4991629" cy="3677123"/>
          </a:xfrm>
        </p:spPr>
        <p:txBody>
          <a:bodyPr vert="horz" lIns="91440" tIns="45720" rIns="91440" bIns="45720" rtlCol="0" anchor="ctr">
            <a:noAutofit/>
          </a:bodyPr>
          <a:lstStyle/>
          <a:p>
            <a:r>
              <a:rPr lang="en-US" sz="3000"/>
              <a:t>In 2017-18, students with disabilities served under IDEA represented 13.2% of the total student enrollment and received 23.3% of all expulsions with educational services and 14.8% of expulsions without education services. – </a:t>
            </a:r>
            <a:r>
              <a:rPr lang="en-US" sz="3000">
                <a:hlinkClick r:id="rId2"/>
              </a:rPr>
              <a:t>U.S. Department of Education</a:t>
            </a:r>
            <a:endParaRPr lang="en-US" sz="3000"/>
          </a:p>
          <a:p>
            <a:endParaRPr lang="en-US" sz="1800"/>
          </a:p>
          <a:p>
            <a:endParaRPr lang="en-US" sz="1800"/>
          </a:p>
        </p:txBody>
      </p:sp>
      <p:sp>
        <p:nvSpPr>
          <p:cNvPr id="19" name="Rectangle 18">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E8ACA59-F5E0-4A5F-9FAD-790C2C59E139}"/>
              </a:ext>
            </a:extLst>
          </p:cNvPr>
          <p:cNvPicPr>
            <a:picLocks noChangeAspect="1"/>
          </p:cNvPicPr>
          <p:nvPr/>
        </p:nvPicPr>
        <p:blipFill>
          <a:blip r:embed="rId3"/>
          <a:stretch>
            <a:fillRect/>
          </a:stretch>
        </p:blipFill>
        <p:spPr>
          <a:xfrm>
            <a:off x="7094149" y="901032"/>
            <a:ext cx="3895939" cy="5116220"/>
          </a:xfrm>
          <a:prstGeom prst="rect">
            <a:avLst/>
          </a:prstGeom>
        </p:spPr>
      </p:pic>
      <p:cxnSp>
        <p:nvCxnSpPr>
          <p:cNvPr id="21" name="Straight Connector 20">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0463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710AD5-65FE-5DD8-F937-5B5A622F1346}"/>
              </a:ext>
            </a:extLst>
          </p:cNvPr>
          <p:cNvSpPr>
            <a:spLocks noGrp="1"/>
          </p:cNvSpPr>
          <p:nvPr>
            <p:ph type="title"/>
          </p:nvPr>
        </p:nvSpPr>
        <p:spPr>
          <a:xfrm>
            <a:off x="808638" y="386930"/>
            <a:ext cx="9236700" cy="1188950"/>
          </a:xfrm>
        </p:spPr>
        <p:txBody>
          <a:bodyPr anchor="b">
            <a:normAutofit/>
          </a:bodyPr>
          <a:lstStyle/>
          <a:p>
            <a:r>
              <a:rPr lang="en-US" sz="3800">
                <a:latin typeface="Arial Black"/>
              </a:rPr>
              <a:t>Legal framework for behavior and discipline under IDEA</a:t>
            </a:r>
            <a:endParaRPr lang="en-US" sz="3800"/>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A9DC286-C54F-EC21-A313-C4B4D2C673E1}"/>
              </a:ext>
            </a:extLst>
          </p:cNvPr>
          <p:cNvSpPr>
            <a:spLocks noGrp="1"/>
          </p:cNvSpPr>
          <p:nvPr>
            <p:ph idx="1"/>
          </p:nvPr>
        </p:nvSpPr>
        <p:spPr>
          <a:xfrm>
            <a:off x="793660" y="2203079"/>
            <a:ext cx="10143668" cy="4415435"/>
          </a:xfrm>
        </p:spPr>
        <p:txBody>
          <a:bodyPr vert="horz" lIns="91440" tIns="45720" rIns="91440" bIns="45720" rtlCol="0" anchor="ctr">
            <a:normAutofit/>
          </a:bodyPr>
          <a:lstStyle/>
          <a:p>
            <a:r>
              <a:rPr lang="en-US">
                <a:latin typeface="Arial"/>
                <a:cs typeface="Arial"/>
              </a:rPr>
              <a:t>The cornerstone of IDEA is the entitlement of each eligible child with a disability to FAPE that emphasizes special education and related services designed to meet the child's unique needs and that prepares the child for further education, employment, and independent living.  </a:t>
            </a:r>
          </a:p>
          <a:p>
            <a:r>
              <a:rPr lang="en-US">
                <a:latin typeface="Arial"/>
                <a:cs typeface="Arial"/>
              </a:rPr>
              <a:t>IDEA and its implementing regulations require IEP Teams to follow certain procedures to ensure that IEPs meet the individualized needs, </a:t>
            </a:r>
            <a:r>
              <a:rPr lang="en-US" b="1">
                <a:latin typeface="Arial"/>
                <a:cs typeface="Arial"/>
              </a:rPr>
              <a:t>including the behavioral needs,</a:t>
            </a:r>
            <a:r>
              <a:rPr lang="en-US">
                <a:latin typeface="Arial"/>
                <a:cs typeface="Arial"/>
              </a:rPr>
              <a:t> of children with disabilities. 20 U.S.C. § 1414(d) and 34 C.F.R. §§ 300.320 through 300.324</a:t>
            </a:r>
            <a:endParaRPr lang="en-US">
              <a:cs typeface="Arial"/>
            </a:endParaRPr>
          </a:p>
        </p:txBody>
      </p:sp>
    </p:spTree>
    <p:extLst>
      <p:ext uri="{BB962C8B-B14F-4D97-AF65-F5344CB8AC3E}">
        <p14:creationId xmlns:p14="http://schemas.microsoft.com/office/powerpoint/2010/main" val="1348263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FDD66C0-3410-AA78-77DA-095EDA4154F9}"/>
              </a:ext>
            </a:extLst>
          </p:cNvPr>
          <p:cNvSpPr>
            <a:spLocks noGrp="1"/>
          </p:cNvSpPr>
          <p:nvPr>
            <p:ph idx="1"/>
          </p:nvPr>
        </p:nvSpPr>
        <p:spPr>
          <a:xfrm>
            <a:off x="4993242" y="159618"/>
            <a:ext cx="6646520" cy="5460346"/>
          </a:xfrm>
        </p:spPr>
        <p:txBody>
          <a:bodyPr vert="horz" lIns="91440" tIns="45720" rIns="91440" bIns="45720" rtlCol="0" anchor="t">
            <a:noAutofit/>
          </a:bodyPr>
          <a:lstStyle/>
          <a:p>
            <a:r>
              <a:rPr lang="en-US" sz="2350">
                <a:latin typeface="Arial"/>
                <a:cs typeface="Arial"/>
              </a:rPr>
              <a:t>IDEA specifically requires IEP Teams to consider the use of positive behavioral interventions and supports, and other strategies, for any child with a disability whose behavior impedes their learning or that of others. 20 U.S.C. § 1414(d)(3)(B)(</a:t>
            </a:r>
            <a:r>
              <a:rPr lang="en-US" sz="2350" err="1">
                <a:latin typeface="Arial"/>
                <a:cs typeface="Arial"/>
              </a:rPr>
              <a:t>i</a:t>
            </a:r>
            <a:r>
              <a:rPr lang="en-US" sz="2350">
                <a:latin typeface="Arial"/>
                <a:cs typeface="Arial"/>
              </a:rPr>
              <a:t>); 34 C.F.R. § 300.324(a)(2)(</a:t>
            </a:r>
            <a:r>
              <a:rPr lang="en-US" sz="2350" err="1">
                <a:latin typeface="Arial"/>
                <a:cs typeface="Arial"/>
              </a:rPr>
              <a:t>i</a:t>
            </a:r>
            <a:r>
              <a:rPr lang="en-US" sz="2350">
                <a:latin typeface="Arial"/>
                <a:cs typeface="Arial"/>
              </a:rPr>
              <a:t>). </a:t>
            </a:r>
            <a:endParaRPr lang="en-US" sz="2350">
              <a:latin typeface="Arial"/>
              <a:cs typeface="Arial" panose="020B0604020202020204" pitchFamily="34" charset="0"/>
            </a:endParaRPr>
          </a:p>
          <a:p>
            <a:r>
              <a:rPr lang="en-US" sz="2350">
                <a:latin typeface="Arial"/>
                <a:cs typeface="Arial"/>
              </a:rPr>
              <a:t>The IEP Team may elect to address the behavior through annual goals in the IEP. 34 C.F.R. § 300.320(a)(2)(</a:t>
            </a:r>
            <a:r>
              <a:rPr lang="en-US" sz="2350" err="1">
                <a:latin typeface="Arial"/>
                <a:cs typeface="Arial"/>
              </a:rPr>
              <a:t>i</a:t>
            </a:r>
            <a:r>
              <a:rPr lang="en-US" sz="2350">
                <a:latin typeface="Arial"/>
                <a:cs typeface="Arial"/>
              </a:rPr>
              <a:t>). </a:t>
            </a:r>
          </a:p>
          <a:p>
            <a:r>
              <a:rPr lang="en-US" sz="2350">
                <a:latin typeface="Arial"/>
                <a:cs typeface="Arial"/>
              </a:rPr>
              <a:t>The child's IEP may include modifications to the child's program, supports for the child's teachers or other school personnel, and any special education and related services and supplementary aids and services necessary to enable the child to advance appropriately toward attaining those behavioral goals. 34 C.F.R. § 300.320(a)(4).</a:t>
            </a:r>
          </a:p>
        </p:txBody>
      </p:sp>
      <p:sp>
        <p:nvSpPr>
          <p:cNvPr id="2" name="Title 1">
            <a:extLst>
              <a:ext uri="{FF2B5EF4-FFF2-40B4-BE49-F238E27FC236}">
                <a16:creationId xmlns:a16="http://schemas.microsoft.com/office/drawing/2014/main" id="{3EF1A2EE-35AF-8220-ED50-28ED52FE2DC6}"/>
              </a:ext>
            </a:extLst>
          </p:cNvPr>
          <p:cNvSpPr>
            <a:spLocks noGrp="1"/>
          </p:cNvSpPr>
          <p:nvPr>
            <p:ph type="title"/>
          </p:nvPr>
        </p:nvSpPr>
        <p:spPr>
          <a:xfrm>
            <a:off x="675520" y="4791132"/>
            <a:ext cx="4247490" cy="2690949"/>
          </a:xfrm>
        </p:spPr>
        <p:txBody>
          <a:bodyPr anchor="t">
            <a:noAutofit/>
          </a:bodyPr>
          <a:lstStyle/>
          <a:p>
            <a:r>
              <a:rPr lang="en-US" sz="4000">
                <a:solidFill>
                  <a:schemeClr val="bg1"/>
                </a:solidFill>
                <a:latin typeface="Arial Black"/>
              </a:rPr>
              <a:t>Legal Requirements</a:t>
            </a:r>
            <a:endParaRPr lang="en-US" sz="4000">
              <a:solidFill>
                <a:schemeClr val="bg1"/>
              </a:solidFill>
            </a:endParaRPr>
          </a:p>
        </p:txBody>
      </p:sp>
    </p:spTree>
    <p:extLst>
      <p:ext uri="{BB962C8B-B14F-4D97-AF65-F5344CB8AC3E}">
        <p14:creationId xmlns:p14="http://schemas.microsoft.com/office/powerpoint/2010/main" val="2731701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56A852-B0AE-7FF9-6B09-EEAD44C0E9DE}"/>
              </a:ext>
            </a:extLst>
          </p:cNvPr>
          <p:cNvSpPr>
            <a:spLocks noGrp="1"/>
          </p:cNvSpPr>
          <p:nvPr>
            <p:ph type="title"/>
          </p:nvPr>
        </p:nvSpPr>
        <p:spPr>
          <a:xfrm>
            <a:off x="1212779" y="-426288"/>
            <a:ext cx="9849751" cy="1349671"/>
          </a:xfrm>
        </p:spPr>
        <p:txBody>
          <a:bodyPr anchor="b">
            <a:normAutofit/>
          </a:bodyPr>
          <a:lstStyle/>
          <a:p>
            <a:r>
              <a:rPr lang="en-US" sz="3600">
                <a:latin typeface="Arial"/>
                <a:cs typeface="Arial"/>
              </a:rPr>
              <a:t>Office of Special Education Programs (OSEP)</a:t>
            </a:r>
          </a:p>
        </p:txBody>
      </p:sp>
      <p:sp>
        <p:nvSpPr>
          <p:cNvPr id="3" name="Content Placeholder 2">
            <a:extLst>
              <a:ext uri="{FF2B5EF4-FFF2-40B4-BE49-F238E27FC236}">
                <a16:creationId xmlns:a16="http://schemas.microsoft.com/office/drawing/2014/main" id="{A5C28BC1-BA71-6094-5181-891D0C3C69AF}"/>
              </a:ext>
            </a:extLst>
          </p:cNvPr>
          <p:cNvSpPr>
            <a:spLocks noGrp="1"/>
          </p:cNvSpPr>
          <p:nvPr>
            <p:ph idx="1"/>
          </p:nvPr>
        </p:nvSpPr>
        <p:spPr>
          <a:xfrm>
            <a:off x="848147" y="967834"/>
            <a:ext cx="10972697" cy="4967247"/>
          </a:xfrm>
        </p:spPr>
        <p:txBody>
          <a:bodyPr anchor="ctr">
            <a:normAutofit/>
          </a:bodyPr>
          <a:lstStyle/>
          <a:p>
            <a:r>
              <a:rPr lang="en-US"/>
              <a:t>Schools may not impose discipline on students with disabilities in a manner that constitutes disability discrimination under Section 504 of the Rehabilitation Act of 1973.</a:t>
            </a:r>
            <a:endParaRPr lang="en-US">
              <a:ea typeface="Calibri"/>
              <a:cs typeface="Calibri"/>
            </a:endParaRPr>
          </a:p>
          <a:p>
            <a:r>
              <a:rPr lang="en-US"/>
              <a:t>Generally speaking, there are two ways in which a school’s use of discipline could discriminate against students with disabilities under Section 504, namely, when: </a:t>
            </a:r>
          </a:p>
          <a:p>
            <a:pPr marL="914400" lvl="1" indent="-457200">
              <a:buAutoNum type="arabicPeriod"/>
            </a:pPr>
            <a:r>
              <a:rPr lang="en-US" sz="2800"/>
              <a:t>the school subjects a student to unnecessary different treatment based on disability, or </a:t>
            </a:r>
            <a:endParaRPr lang="en-US" sz="2800">
              <a:ea typeface="Calibri"/>
              <a:cs typeface="Calibri"/>
            </a:endParaRPr>
          </a:p>
          <a:p>
            <a:pPr marL="914400" lvl="1" indent="-457200">
              <a:buFont typeface="+mj-lt"/>
              <a:buAutoNum type="arabicPeriod"/>
            </a:pPr>
            <a:r>
              <a:rPr lang="en-US" sz="2800"/>
              <a:t>the school’s criteria, policies, practices, or procedures have unjustified discriminatory effects on students based on disability. </a:t>
            </a:r>
            <a:endParaRPr lang="en-US" sz="2800">
              <a:ea typeface="Calibri"/>
              <a:cs typeface="Calibri"/>
            </a:endParaRPr>
          </a:p>
        </p:txBody>
      </p:sp>
    </p:spTree>
    <p:extLst>
      <p:ext uri="{BB962C8B-B14F-4D97-AF65-F5344CB8AC3E}">
        <p14:creationId xmlns:p14="http://schemas.microsoft.com/office/powerpoint/2010/main" val="3258330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56A852-B0AE-7FF9-6B09-EEAD44C0E9DE}"/>
              </a:ext>
            </a:extLst>
          </p:cNvPr>
          <p:cNvSpPr>
            <a:spLocks noGrp="1"/>
          </p:cNvSpPr>
          <p:nvPr>
            <p:ph type="title"/>
          </p:nvPr>
        </p:nvSpPr>
        <p:spPr>
          <a:xfrm>
            <a:off x="610716" y="357242"/>
            <a:ext cx="9236700" cy="1188950"/>
          </a:xfrm>
        </p:spPr>
        <p:txBody>
          <a:bodyPr anchor="b">
            <a:normAutofit/>
          </a:bodyPr>
          <a:lstStyle/>
          <a:p>
            <a:r>
              <a:rPr lang="en-US" sz="3800" b="1"/>
              <a:t>Office of Special Education Programs (OSEP)</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5C28BC1-BA71-6094-5181-891D0C3C69AF}"/>
              </a:ext>
            </a:extLst>
          </p:cNvPr>
          <p:cNvSpPr>
            <a:spLocks noGrp="1"/>
          </p:cNvSpPr>
          <p:nvPr>
            <p:ph idx="1"/>
          </p:nvPr>
        </p:nvSpPr>
        <p:spPr>
          <a:xfrm>
            <a:off x="486881" y="2253146"/>
            <a:ext cx="10994732" cy="4326179"/>
          </a:xfrm>
        </p:spPr>
        <p:txBody>
          <a:bodyPr anchor="ctr">
            <a:normAutofit lnSpcReduction="10000"/>
          </a:bodyPr>
          <a:lstStyle/>
          <a:p>
            <a:r>
              <a:rPr lang="en-US" sz="3200"/>
              <a:t>Disparities in exclusionary discipline place students at risk for negative outcomes:</a:t>
            </a:r>
            <a:endParaRPr lang="en-US" sz="3200">
              <a:ea typeface="Calibri"/>
              <a:cs typeface="Calibri"/>
            </a:endParaRPr>
          </a:p>
          <a:p>
            <a:pPr lvl="1"/>
            <a:r>
              <a:rPr lang="en-US" sz="3200"/>
              <a:t>Lower achievement</a:t>
            </a:r>
            <a:endParaRPr lang="en-US" sz="3200">
              <a:ea typeface="Calibri"/>
              <a:cs typeface="Calibri"/>
            </a:endParaRPr>
          </a:p>
          <a:p>
            <a:pPr lvl="1"/>
            <a:r>
              <a:rPr lang="en-US" sz="3200"/>
              <a:t>Increased likelihood of not graduating</a:t>
            </a:r>
            <a:endParaRPr lang="en-US" sz="3200">
              <a:ea typeface="Calibri"/>
              <a:cs typeface="Calibri"/>
            </a:endParaRPr>
          </a:p>
          <a:p>
            <a:endParaRPr lang="en-US" sz="3200">
              <a:ea typeface="Calibri"/>
              <a:cs typeface="Calibri"/>
            </a:endParaRPr>
          </a:p>
          <a:p>
            <a:r>
              <a:rPr lang="en-US" sz="3200"/>
              <a:t>Positive proactive strategies, however, reduce rates of discipline and improve school climate and student outcomes.</a:t>
            </a:r>
            <a:endParaRPr lang="en-US" sz="3200">
              <a:ea typeface="Calibri"/>
              <a:cs typeface="Calibri"/>
            </a:endParaRPr>
          </a:p>
          <a:p>
            <a:pPr marL="0" indent="0">
              <a:buNone/>
            </a:pPr>
            <a:r>
              <a:rPr lang="en-US" sz="3200"/>
              <a:t>                                 </a:t>
            </a:r>
            <a:endParaRPr lang="en-US" sz="3200">
              <a:ea typeface="Calibri"/>
              <a:cs typeface="Calibri"/>
            </a:endParaRPr>
          </a:p>
          <a:p>
            <a:pPr marL="0" indent="0">
              <a:buNone/>
            </a:pPr>
            <a:r>
              <a:rPr lang="en-US" sz="2000"/>
              <a:t>                                                              Copyright 2022@LRP Publications</a:t>
            </a:r>
            <a:endParaRPr lang="en-US" sz="2000">
              <a:ea typeface="Calibri"/>
              <a:cs typeface="Calibri"/>
            </a:endParaRPr>
          </a:p>
        </p:txBody>
      </p:sp>
    </p:spTree>
    <p:extLst>
      <p:ext uri="{BB962C8B-B14F-4D97-AF65-F5344CB8AC3E}">
        <p14:creationId xmlns:p14="http://schemas.microsoft.com/office/powerpoint/2010/main" val="1205097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93993"/>
            <a:ext cx="10515600" cy="3395814"/>
          </a:xfrm>
        </p:spPr>
        <p:txBody>
          <a:bodyPr>
            <a:normAutofit/>
          </a:bodyPr>
          <a:lstStyle/>
          <a:p>
            <a:pPr algn="ctr"/>
            <a:r>
              <a:rPr lang="en-US" altLang="en-US" sz="9600">
                <a:latin typeface="Arial"/>
                <a:cs typeface="Arial"/>
              </a:rPr>
              <a:t>Shifting our Thinking</a:t>
            </a:r>
          </a:p>
        </p:txBody>
      </p:sp>
    </p:spTree>
    <p:extLst>
      <p:ext uri="{BB962C8B-B14F-4D97-AF65-F5344CB8AC3E}">
        <p14:creationId xmlns:p14="http://schemas.microsoft.com/office/powerpoint/2010/main" val="1365796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705C8-AF3D-484B-AA04-80B2B50DBFA3}"/>
              </a:ext>
            </a:extLst>
          </p:cNvPr>
          <p:cNvSpPr>
            <a:spLocks noGrp="1"/>
          </p:cNvSpPr>
          <p:nvPr>
            <p:ph type="title"/>
          </p:nvPr>
        </p:nvSpPr>
        <p:spPr>
          <a:xfrm>
            <a:off x="1069848" y="484632"/>
            <a:ext cx="10058400" cy="1609344"/>
          </a:xfrm>
        </p:spPr>
        <p:txBody>
          <a:bodyPr>
            <a:normAutofit/>
          </a:bodyPr>
          <a:lstStyle/>
          <a:p>
            <a:r>
              <a:rPr lang="en-US" sz="5400" b="1"/>
              <a:t>Brave Space Norms</a:t>
            </a:r>
          </a:p>
        </p:txBody>
      </p:sp>
      <p:sp>
        <p:nvSpPr>
          <p:cNvPr id="3" name="Content Placeholder 2">
            <a:extLst>
              <a:ext uri="{FF2B5EF4-FFF2-40B4-BE49-F238E27FC236}">
                <a16:creationId xmlns:a16="http://schemas.microsoft.com/office/drawing/2014/main" id="{33172A7A-6169-4849-8B85-1A278C360AAE}"/>
              </a:ext>
            </a:extLst>
          </p:cNvPr>
          <p:cNvSpPr>
            <a:spLocks noGrp="1"/>
          </p:cNvSpPr>
          <p:nvPr>
            <p:ph idx="1"/>
          </p:nvPr>
        </p:nvSpPr>
        <p:spPr>
          <a:xfrm>
            <a:off x="1069848" y="2320412"/>
            <a:ext cx="10058400" cy="3851787"/>
          </a:xfrm>
        </p:spPr>
        <p:txBody>
          <a:bodyPr>
            <a:normAutofit fontScale="92500" lnSpcReduction="20000"/>
          </a:bodyPr>
          <a:lstStyle/>
          <a:p>
            <a:r>
              <a:rPr lang="en-US"/>
              <a:t>Be vulnerable</a:t>
            </a:r>
          </a:p>
          <a:p>
            <a:r>
              <a:rPr lang="en-US"/>
              <a:t>Look to your own growth first</a:t>
            </a:r>
          </a:p>
          <a:p>
            <a:r>
              <a:rPr lang="en-US"/>
              <a:t>Accept non-closure</a:t>
            </a:r>
          </a:p>
          <a:p>
            <a:r>
              <a:rPr lang="en-US"/>
              <a:t>Take the perspective of others</a:t>
            </a:r>
          </a:p>
          <a:p>
            <a:r>
              <a:rPr lang="en-US"/>
              <a:t>Assume best intentions</a:t>
            </a:r>
          </a:p>
          <a:p>
            <a:r>
              <a:rPr lang="en-US"/>
              <a:t>Lean into discomfort/fear</a:t>
            </a:r>
          </a:p>
          <a:p>
            <a:r>
              <a:rPr lang="en-US"/>
              <a:t>Think critically</a:t>
            </a:r>
          </a:p>
          <a:p>
            <a:r>
              <a:rPr lang="en-US"/>
              <a:t>Consider impact over intent</a:t>
            </a:r>
          </a:p>
          <a:p>
            <a:r>
              <a:rPr lang="en-US"/>
              <a:t>Practice mindfulness</a:t>
            </a:r>
          </a:p>
        </p:txBody>
      </p:sp>
      <p:pic>
        <p:nvPicPr>
          <p:cNvPr id="1026" name="Picture 2" descr="Lizzie Velasquez — imwithlizzie: “Bravery in the face of...">
            <a:extLst>
              <a:ext uri="{FF2B5EF4-FFF2-40B4-BE49-F238E27FC236}">
                <a16:creationId xmlns:a16="http://schemas.microsoft.com/office/drawing/2014/main" id="{F5F21AE3-BBF2-41A1-973E-F8EFCAE5ADE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59652" y="2827319"/>
            <a:ext cx="4762500" cy="269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374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shoji&#10;&#10;Description automatically generated">
            <a:extLst>
              <a:ext uri="{FF2B5EF4-FFF2-40B4-BE49-F238E27FC236}">
                <a16:creationId xmlns:a16="http://schemas.microsoft.com/office/drawing/2014/main" id="{D7C21A4F-C9C6-3C72-125E-0747BC2B51D3}"/>
              </a:ext>
            </a:extLst>
          </p:cNvPr>
          <p:cNvPicPr>
            <a:picLocks noChangeAspect="1"/>
          </p:cNvPicPr>
          <p:nvPr/>
        </p:nvPicPr>
        <p:blipFill>
          <a:blip r:embed="rId2"/>
          <a:stretch>
            <a:fillRect/>
          </a:stretch>
        </p:blipFill>
        <p:spPr>
          <a:xfrm>
            <a:off x="820822" y="877264"/>
            <a:ext cx="10189409" cy="5103472"/>
          </a:xfrm>
          <a:prstGeom prst="rect">
            <a:avLst/>
          </a:prstGeom>
        </p:spPr>
      </p:pic>
      <p:pic>
        <p:nvPicPr>
          <p:cNvPr id="3" name="Picture 3">
            <a:extLst>
              <a:ext uri="{FF2B5EF4-FFF2-40B4-BE49-F238E27FC236}">
                <a16:creationId xmlns:a16="http://schemas.microsoft.com/office/drawing/2014/main" id="{75BFE23E-FE70-F516-3EC0-0D9BE8358DE0}"/>
              </a:ext>
            </a:extLst>
          </p:cNvPr>
          <p:cNvPicPr>
            <a:picLocks noChangeAspect="1"/>
          </p:cNvPicPr>
          <p:nvPr/>
        </p:nvPicPr>
        <p:blipFill>
          <a:blip r:embed="rId3"/>
          <a:stretch>
            <a:fillRect/>
          </a:stretch>
        </p:blipFill>
        <p:spPr>
          <a:xfrm>
            <a:off x="607130" y="3421615"/>
            <a:ext cx="2743200" cy="722322"/>
          </a:xfrm>
          <a:prstGeom prst="rect">
            <a:avLst/>
          </a:prstGeom>
        </p:spPr>
      </p:pic>
      <p:pic>
        <p:nvPicPr>
          <p:cNvPr id="5" name="Picture 5">
            <a:extLst>
              <a:ext uri="{FF2B5EF4-FFF2-40B4-BE49-F238E27FC236}">
                <a16:creationId xmlns:a16="http://schemas.microsoft.com/office/drawing/2014/main" id="{30E466B1-B5A3-37E9-3E60-168C6F79F21F}"/>
              </a:ext>
            </a:extLst>
          </p:cNvPr>
          <p:cNvPicPr>
            <a:picLocks noChangeAspect="1"/>
          </p:cNvPicPr>
          <p:nvPr/>
        </p:nvPicPr>
        <p:blipFill>
          <a:blip r:embed="rId4"/>
          <a:stretch>
            <a:fillRect/>
          </a:stretch>
        </p:blipFill>
        <p:spPr>
          <a:xfrm>
            <a:off x="8848332" y="2735587"/>
            <a:ext cx="2562225" cy="838200"/>
          </a:xfrm>
          <a:prstGeom prst="rect">
            <a:avLst/>
          </a:prstGeom>
        </p:spPr>
      </p:pic>
      <p:pic>
        <p:nvPicPr>
          <p:cNvPr id="7" name="Picture 6">
            <a:extLst>
              <a:ext uri="{FF2B5EF4-FFF2-40B4-BE49-F238E27FC236}">
                <a16:creationId xmlns:a16="http://schemas.microsoft.com/office/drawing/2014/main" id="{519B49ED-E939-4FAB-9EC6-BE94DA5F772B}"/>
              </a:ext>
            </a:extLst>
          </p:cNvPr>
          <p:cNvPicPr>
            <a:picLocks noChangeAspect="1"/>
          </p:cNvPicPr>
          <p:nvPr/>
        </p:nvPicPr>
        <p:blipFill>
          <a:blip r:embed="rId5"/>
          <a:stretch>
            <a:fillRect/>
          </a:stretch>
        </p:blipFill>
        <p:spPr>
          <a:xfrm>
            <a:off x="4129026" y="1018356"/>
            <a:ext cx="3572999" cy="4821287"/>
          </a:xfrm>
          <a:prstGeom prst="rect">
            <a:avLst/>
          </a:prstGeom>
        </p:spPr>
      </p:pic>
      <p:pic>
        <p:nvPicPr>
          <p:cNvPr id="9" name="Picture 9">
            <a:extLst>
              <a:ext uri="{FF2B5EF4-FFF2-40B4-BE49-F238E27FC236}">
                <a16:creationId xmlns:a16="http://schemas.microsoft.com/office/drawing/2014/main" id="{6CB99DC2-895F-D159-37BB-65519B329274}"/>
              </a:ext>
            </a:extLst>
          </p:cNvPr>
          <p:cNvPicPr>
            <a:picLocks noChangeAspect="1"/>
          </p:cNvPicPr>
          <p:nvPr/>
        </p:nvPicPr>
        <p:blipFill>
          <a:blip r:embed="rId6"/>
          <a:stretch>
            <a:fillRect/>
          </a:stretch>
        </p:blipFill>
        <p:spPr>
          <a:xfrm>
            <a:off x="3622841" y="877263"/>
            <a:ext cx="4882147" cy="604188"/>
          </a:xfrm>
          <a:prstGeom prst="rect">
            <a:avLst/>
          </a:prstGeom>
        </p:spPr>
      </p:pic>
      <p:pic>
        <p:nvPicPr>
          <p:cNvPr id="8" name="Picture 8">
            <a:extLst>
              <a:ext uri="{FF2B5EF4-FFF2-40B4-BE49-F238E27FC236}">
                <a16:creationId xmlns:a16="http://schemas.microsoft.com/office/drawing/2014/main" id="{1E15C0D0-7D7E-155A-3BB6-1FB4E914CC7E}"/>
              </a:ext>
            </a:extLst>
          </p:cNvPr>
          <p:cNvPicPr>
            <a:picLocks noChangeAspect="1"/>
          </p:cNvPicPr>
          <p:nvPr/>
        </p:nvPicPr>
        <p:blipFill>
          <a:blip r:embed="rId7"/>
          <a:stretch>
            <a:fillRect/>
          </a:stretch>
        </p:blipFill>
        <p:spPr>
          <a:xfrm>
            <a:off x="4003842" y="5500569"/>
            <a:ext cx="4120147" cy="550714"/>
          </a:xfrm>
          <a:prstGeom prst="rect">
            <a:avLst/>
          </a:prstGeom>
        </p:spPr>
      </p:pic>
    </p:spTree>
    <p:extLst>
      <p:ext uri="{BB962C8B-B14F-4D97-AF65-F5344CB8AC3E}">
        <p14:creationId xmlns:p14="http://schemas.microsoft.com/office/powerpoint/2010/main" val="110279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2FE38D2-B128-5A5D-251C-2A8A8F1B1B35}"/>
              </a:ext>
            </a:extLst>
          </p:cNvPr>
          <p:cNvGraphicFramePr>
            <a:graphicFrameLocks noGrp="1"/>
          </p:cNvGraphicFramePr>
          <p:nvPr>
            <p:extLst>
              <p:ext uri="{D42A27DB-BD31-4B8C-83A1-F6EECF244321}">
                <p14:modId xmlns:p14="http://schemas.microsoft.com/office/powerpoint/2010/main" val="2182093907"/>
              </p:ext>
            </p:extLst>
          </p:nvPr>
        </p:nvGraphicFramePr>
        <p:xfrm>
          <a:off x="357605" y="4767179"/>
          <a:ext cx="8680704" cy="1837188"/>
        </p:xfrm>
        <a:graphic>
          <a:graphicData uri="http://schemas.openxmlformats.org/drawingml/2006/table">
            <a:tbl>
              <a:tblPr firstRow="1" bandRow="1">
                <a:tableStyleId>{5C22544A-7EE6-4342-B048-85BDC9FD1C3A}</a:tableStyleId>
              </a:tblPr>
              <a:tblGrid>
                <a:gridCol w="2893568">
                  <a:extLst>
                    <a:ext uri="{9D8B030D-6E8A-4147-A177-3AD203B41FA5}">
                      <a16:colId xmlns:a16="http://schemas.microsoft.com/office/drawing/2014/main" val="4157239724"/>
                    </a:ext>
                  </a:extLst>
                </a:gridCol>
                <a:gridCol w="2893568">
                  <a:extLst>
                    <a:ext uri="{9D8B030D-6E8A-4147-A177-3AD203B41FA5}">
                      <a16:colId xmlns:a16="http://schemas.microsoft.com/office/drawing/2014/main" val="2771801437"/>
                    </a:ext>
                  </a:extLst>
                </a:gridCol>
                <a:gridCol w="2893568">
                  <a:extLst>
                    <a:ext uri="{9D8B030D-6E8A-4147-A177-3AD203B41FA5}">
                      <a16:colId xmlns:a16="http://schemas.microsoft.com/office/drawing/2014/main" val="2129003153"/>
                    </a:ext>
                  </a:extLst>
                </a:gridCol>
              </a:tblGrid>
              <a:tr h="370840">
                <a:tc>
                  <a:txBody>
                    <a:bodyPr/>
                    <a:lstStyle/>
                    <a:p>
                      <a:pPr marL="0" algn="l" rtl="0" eaLnBrk="1" latinLnBrk="0" hangingPunct="1">
                        <a:spcBef>
                          <a:spcPts val="0"/>
                        </a:spcBef>
                        <a:spcAft>
                          <a:spcPts val="0"/>
                        </a:spcAft>
                      </a:pPr>
                      <a:r>
                        <a:rPr lang="en-US" sz="2400" kern="1200">
                          <a:effectLst/>
                        </a:rPr>
                        <a:t>Antecedent</a:t>
                      </a:r>
                      <a:endParaRPr lang="en-US" sz="2400">
                        <a:effectLst/>
                      </a:endParaRPr>
                    </a:p>
                  </a:txBody>
                  <a:tcPr marL="0" marR="0" marT="0" marB="0" anchor="ctr"/>
                </a:tc>
                <a:tc>
                  <a:txBody>
                    <a:bodyPr/>
                    <a:lstStyle/>
                    <a:p>
                      <a:pPr marL="0" algn="l" rtl="0" eaLnBrk="1" latinLnBrk="0" hangingPunct="1">
                        <a:spcBef>
                          <a:spcPts val="0"/>
                        </a:spcBef>
                        <a:spcAft>
                          <a:spcPts val="0"/>
                        </a:spcAft>
                      </a:pPr>
                      <a:r>
                        <a:rPr lang="en-US" sz="2400" kern="1200">
                          <a:effectLst/>
                        </a:rPr>
                        <a:t>Behavior</a:t>
                      </a:r>
                      <a:endParaRPr lang="en-US" sz="2400">
                        <a:effectLst/>
                      </a:endParaRPr>
                    </a:p>
                  </a:txBody>
                  <a:tcPr marL="0" marR="0" marT="0" marB="0" anchor="ctr"/>
                </a:tc>
                <a:tc>
                  <a:txBody>
                    <a:bodyPr/>
                    <a:lstStyle/>
                    <a:p>
                      <a:pPr marL="0" algn="l" rtl="0" eaLnBrk="1" latinLnBrk="0" hangingPunct="1">
                        <a:spcBef>
                          <a:spcPts val="0"/>
                        </a:spcBef>
                        <a:spcAft>
                          <a:spcPts val="0"/>
                        </a:spcAft>
                      </a:pPr>
                      <a:r>
                        <a:rPr lang="en-US" sz="2400" kern="1200">
                          <a:effectLst/>
                        </a:rPr>
                        <a:t>Consequence</a:t>
                      </a:r>
                      <a:endParaRPr lang="en-US" sz="2400">
                        <a:effectLst/>
                      </a:endParaRPr>
                    </a:p>
                  </a:txBody>
                  <a:tcPr marL="0" marR="0" marT="0" marB="0" anchor="ctr"/>
                </a:tc>
                <a:extLst>
                  <a:ext uri="{0D108BD9-81ED-4DB2-BD59-A6C34878D82A}">
                    <a16:rowId xmlns:a16="http://schemas.microsoft.com/office/drawing/2014/main" val="3860332685"/>
                  </a:ext>
                </a:extLst>
              </a:tr>
              <a:tr h="1466348">
                <a:tc>
                  <a:txBody>
                    <a:bodyPr/>
                    <a:lstStyle/>
                    <a:p>
                      <a:pPr marL="0" algn="l" rtl="0" eaLnBrk="1" latinLnBrk="0" hangingPunct="1">
                        <a:spcBef>
                          <a:spcPts val="0"/>
                        </a:spcBef>
                        <a:spcAft>
                          <a:spcPts val="0"/>
                        </a:spcAft>
                      </a:pPr>
                      <a:r>
                        <a:rPr lang="en-US" sz="2400" kern="1200">
                          <a:effectLst/>
                        </a:rPr>
                        <a:t>Student commits an expellable offense.</a:t>
                      </a:r>
                      <a:endParaRPr lang="en-US" sz="2400">
                        <a:effectLst/>
                      </a:endParaRPr>
                    </a:p>
                  </a:txBody>
                  <a:tcPr marL="0" marR="0" marT="0" marB="0" anchor="ctr"/>
                </a:tc>
                <a:tc>
                  <a:txBody>
                    <a:bodyPr/>
                    <a:lstStyle/>
                    <a:p>
                      <a:pPr marL="0" algn="l" rtl="0" eaLnBrk="1" latinLnBrk="0" hangingPunct="1">
                        <a:spcBef>
                          <a:spcPts val="0"/>
                        </a:spcBef>
                        <a:spcAft>
                          <a:spcPts val="0"/>
                        </a:spcAft>
                      </a:pPr>
                      <a:r>
                        <a:rPr lang="en-US" sz="2400" kern="1200">
                          <a:effectLst/>
                        </a:rPr>
                        <a:t>IEP Team does not review data or discuss whether services have been provided.  </a:t>
                      </a:r>
                      <a:endParaRPr lang="en-US" sz="2400">
                        <a:effectLst/>
                      </a:endParaRPr>
                    </a:p>
                  </a:txBody>
                  <a:tcPr marL="0" marR="0" marT="0" marB="0" anchor="ctr"/>
                </a:tc>
                <a:tc>
                  <a:txBody>
                    <a:bodyPr/>
                    <a:lstStyle/>
                    <a:p>
                      <a:pPr marL="0" algn="l" rtl="0" eaLnBrk="1" latinLnBrk="0" hangingPunct="1">
                        <a:spcBef>
                          <a:spcPts val="0"/>
                        </a:spcBef>
                        <a:spcAft>
                          <a:spcPts val="0"/>
                        </a:spcAft>
                      </a:pPr>
                      <a:r>
                        <a:rPr lang="en-US" sz="2400" kern="1200">
                          <a:effectLst/>
                        </a:rPr>
                        <a:t>Student now faces expulsion.</a:t>
                      </a:r>
                      <a:endParaRPr lang="en-US" sz="2400">
                        <a:effectLst/>
                      </a:endParaRPr>
                    </a:p>
                  </a:txBody>
                  <a:tcPr marL="0" marR="0" marT="0" marB="0" anchor="ctr"/>
                </a:tc>
                <a:extLst>
                  <a:ext uri="{0D108BD9-81ED-4DB2-BD59-A6C34878D82A}">
                    <a16:rowId xmlns:a16="http://schemas.microsoft.com/office/drawing/2014/main" val="3216232986"/>
                  </a:ext>
                </a:extLst>
              </a:tr>
            </a:tbl>
          </a:graphicData>
        </a:graphic>
      </p:graphicFrame>
      <p:graphicFrame>
        <p:nvGraphicFramePr>
          <p:cNvPr id="8" name="Table 7">
            <a:extLst>
              <a:ext uri="{FF2B5EF4-FFF2-40B4-BE49-F238E27FC236}">
                <a16:creationId xmlns:a16="http://schemas.microsoft.com/office/drawing/2014/main" id="{F5E79B82-A8D7-36F4-77DE-CCE779F77DDC}"/>
              </a:ext>
            </a:extLst>
          </p:cNvPr>
          <p:cNvGraphicFramePr>
            <a:graphicFrameLocks noGrp="1"/>
          </p:cNvGraphicFramePr>
          <p:nvPr>
            <p:extLst>
              <p:ext uri="{D42A27DB-BD31-4B8C-83A1-F6EECF244321}">
                <p14:modId xmlns:p14="http://schemas.microsoft.com/office/powerpoint/2010/main" val="863361166"/>
              </p:ext>
            </p:extLst>
          </p:nvPr>
        </p:nvGraphicFramePr>
        <p:xfrm>
          <a:off x="384342" y="3056155"/>
          <a:ext cx="8658147" cy="1468120"/>
        </p:xfrm>
        <a:graphic>
          <a:graphicData uri="http://schemas.openxmlformats.org/drawingml/2006/table">
            <a:tbl>
              <a:tblPr firstRow="1" bandRow="1">
                <a:tableStyleId>{5C22544A-7EE6-4342-B048-85BDC9FD1C3A}</a:tableStyleId>
              </a:tblPr>
              <a:tblGrid>
                <a:gridCol w="2886049">
                  <a:extLst>
                    <a:ext uri="{9D8B030D-6E8A-4147-A177-3AD203B41FA5}">
                      <a16:colId xmlns:a16="http://schemas.microsoft.com/office/drawing/2014/main" val="3934985806"/>
                    </a:ext>
                  </a:extLst>
                </a:gridCol>
                <a:gridCol w="2886049">
                  <a:extLst>
                    <a:ext uri="{9D8B030D-6E8A-4147-A177-3AD203B41FA5}">
                      <a16:colId xmlns:a16="http://schemas.microsoft.com/office/drawing/2014/main" val="1511012114"/>
                    </a:ext>
                  </a:extLst>
                </a:gridCol>
                <a:gridCol w="2886049">
                  <a:extLst>
                    <a:ext uri="{9D8B030D-6E8A-4147-A177-3AD203B41FA5}">
                      <a16:colId xmlns:a16="http://schemas.microsoft.com/office/drawing/2014/main" val="3853749178"/>
                    </a:ext>
                  </a:extLst>
                </a:gridCol>
              </a:tblGrid>
              <a:tr h="370840">
                <a:tc>
                  <a:txBody>
                    <a:bodyPr/>
                    <a:lstStyle/>
                    <a:p>
                      <a:pPr marL="0" algn="l" rtl="0" eaLnBrk="1" latinLnBrk="0" hangingPunct="1">
                        <a:spcBef>
                          <a:spcPts val="0"/>
                        </a:spcBef>
                        <a:spcAft>
                          <a:spcPts val="0"/>
                        </a:spcAft>
                      </a:pPr>
                      <a:r>
                        <a:rPr lang="en-US" sz="2400" kern="1200">
                          <a:effectLst/>
                        </a:rPr>
                        <a:t>Antecedent</a:t>
                      </a:r>
                      <a:endParaRPr lang="en-US" sz="2400">
                        <a:effectLst/>
                      </a:endParaRPr>
                    </a:p>
                  </a:txBody>
                  <a:tcPr marL="0" marR="0" marT="0" marB="0" anchor="ctr"/>
                </a:tc>
                <a:tc>
                  <a:txBody>
                    <a:bodyPr/>
                    <a:lstStyle/>
                    <a:p>
                      <a:pPr marL="0" algn="l" rtl="0" eaLnBrk="1" latinLnBrk="0" hangingPunct="1">
                        <a:spcBef>
                          <a:spcPts val="0"/>
                        </a:spcBef>
                        <a:spcAft>
                          <a:spcPts val="0"/>
                        </a:spcAft>
                      </a:pPr>
                      <a:r>
                        <a:rPr lang="en-US" sz="2400" kern="1200">
                          <a:effectLst/>
                        </a:rPr>
                        <a:t>Behavior</a:t>
                      </a:r>
                      <a:endParaRPr lang="en-US" sz="2400">
                        <a:effectLst/>
                      </a:endParaRPr>
                    </a:p>
                  </a:txBody>
                  <a:tcPr marL="0" marR="0" marT="0" marB="0" anchor="ctr"/>
                </a:tc>
                <a:tc>
                  <a:txBody>
                    <a:bodyPr/>
                    <a:lstStyle/>
                    <a:p>
                      <a:pPr marL="0" algn="l" rtl="0" eaLnBrk="1" latinLnBrk="0" hangingPunct="1">
                        <a:spcBef>
                          <a:spcPts val="0"/>
                        </a:spcBef>
                        <a:spcAft>
                          <a:spcPts val="0"/>
                        </a:spcAft>
                      </a:pPr>
                      <a:r>
                        <a:rPr lang="en-US" sz="2400" kern="1200">
                          <a:effectLst/>
                        </a:rPr>
                        <a:t>Consequence</a:t>
                      </a:r>
                      <a:endParaRPr lang="en-US" sz="2400">
                        <a:effectLst/>
                      </a:endParaRPr>
                    </a:p>
                  </a:txBody>
                  <a:tcPr marL="0" marR="0" marT="0" marB="0" anchor="ctr"/>
                </a:tc>
                <a:extLst>
                  <a:ext uri="{0D108BD9-81ED-4DB2-BD59-A6C34878D82A}">
                    <a16:rowId xmlns:a16="http://schemas.microsoft.com/office/drawing/2014/main" val="1988357091"/>
                  </a:ext>
                </a:extLst>
              </a:tr>
              <a:tr h="370840">
                <a:tc>
                  <a:txBody>
                    <a:bodyPr/>
                    <a:lstStyle/>
                    <a:p>
                      <a:pPr marL="0" algn="l" rtl="0" eaLnBrk="1" latinLnBrk="0" hangingPunct="1">
                        <a:spcBef>
                          <a:spcPts val="0"/>
                        </a:spcBef>
                        <a:spcAft>
                          <a:spcPts val="0"/>
                        </a:spcAft>
                      </a:pPr>
                      <a:r>
                        <a:rPr lang="en-US" sz="2400" kern="1200">
                          <a:effectLst/>
                        </a:rPr>
                        <a:t>Student smacks another child on the cheek. </a:t>
                      </a:r>
                      <a:endParaRPr lang="en-US" sz="2400">
                        <a:effectLst/>
                      </a:endParaRPr>
                    </a:p>
                  </a:txBody>
                  <a:tcPr marL="0" marR="0" marT="0" marB="0" anchor="ctr"/>
                </a:tc>
                <a:tc>
                  <a:txBody>
                    <a:bodyPr/>
                    <a:lstStyle/>
                    <a:p>
                      <a:pPr marL="0" algn="l" rtl="0" eaLnBrk="1" latinLnBrk="0" hangingPunct="1">
                        <a:spcBef>
                          <a:spcPts val="0"/>
                        </a:spcBef>
                        <a:spcAft>
                          <a:spcPts val="0"/>
                        </a:spcAft>
                      </a:pPr>
                      <a:r>
                        <a:rPr lang="en-US" sz="2400" kern="1200">
                          <a:effectLst/>
                        </a:rPr>
                        <a:t>Teacher codes the infraction as “assault of student.”  </a:t>
                      </a:r>
                      <a:endParaRPr lang="en-US" sz="2400">
                        <a:effectLst/>
                      </a:endParaRPr>
                    </a:p>
                  </a:txBody>
                  <a:tcPr marL="0" marR="0" marT="0" marB="0" anchor="ctr"/>
                </a:tc>
                <a:tc>
                  <a:txBody>
                    <a:bodyPr/>
                    <a:lstStyle/>
                    <a:p>
                      <a:pPr marL="0" algn="l" rtl="0" eaLnBrk="1" latinLnBrk="0" hangingPunct="1">
                        <a:spcBef>
                          <a:spcPts val="0"/>
                        </a:spcBef>
                        <a:spcAft>
                          <a:spcPts val="0"/>
                        </a:spcAft>
                      </a:pPr>
                      <a:r>
                        <a:rPr lang="en-US" sz="2400" kern="1200">
                          <a:effectLst/>
                        </a:rPr>
                        <a:t>Student now faces expulsion.</a:t>
                      </a:r>
                      <a:endParaRPr lang="en-US" sz="2400">
                        <a:effectLst/>
                      </a:endParaRPr>
                    </a:p>
                  </a:txBody>
                  <a:tcPr marL="0" marR="0" marT="0" marB="0" anchor="ctr"/>
                </a:tc>
                <a:extLst>
                  <a:ext uri="{0D108BD9-81ED-4DB2-BD59-A6C34878D82A}">
                    <a16:rowId xmlns:a16="http://schemas.microsoft.com/office/drawing/2014/main" val="953407808"/>
                  </a:ext>
                </a:extLst>
              </a:tr>
            </a:tbl>
          </a:graphicData>
        </a:graphic>
      </p:graphicFrame>
      <p:graphicFrame>
        <p:nvGraphicFramePr>
          <p:cNvPr id="10" name="Table 9">
            <a:extLst>
              <a:ext uri="{FF2B5EF4-FFF2-40B4-BE49-F238E27FC236}">
                <a16:creationId xmlns:a16="http://schemas.microsoft.com/office/drawing/2014/main" id="{064195E3-F387-DD90-8614-0529BAFAE136}"/>
              </a:ext>
            </a:extLst>
          </p:cNvPr>
          <p:cNvGraphicFramePr>
            <a:graphicFrameLocks noGrp="1"/>
          </p:cNvGraphicFramePr>
          <p:nvPr>
            <p:extLst>
              <p:ext uri="{D42A27DB-BD31-4B8C-83A1-F6EECF244321}">
                <p14:modId xmlns:p14="http://schemas.microsoft.com/office/powerpoint/2010/main" val="1588413467"/>
              </p:ext>
            </p:extLst>
          </p:nvPr>
        </p:nvGraphicFramePr>
        <p:xfrm>
          <a:off x="391026" y="310815"/>
          <a:ext cx="8689754" cy="2565400"/>
        </p:xfrm>
        <a:graphic>
          <a:graphicData uri="http://schemas.openxmlformats.org/drawingml/2006/table">
            <a:tbl>
              <a:tblPr firstRow="1" bandRow="1">
                <a:tableStyleId>{5C22544A-7EE6-4342-B048-85BDC9FD1C3A}</a:tableStyleId>
              </a:tblPr>
              <a:tblGrid>
                <a:gridCol w="2919028">
                  <a:extLst>
                    <a:ext uri="{9D8B030D-6E8A-4147-A177-3AD203B41FA5}">
                      <a16:colId xmlns:a16="http://schemas.microsoft.com/office/drawing/2014/main" val="2184092173"/>
                    </a:ext>
                  </a:extLst>
                </a:gridCol>
                <a:gridCol w="2885363">
                  <a:extLst>
                    <a:ext uri="{9D8B030D-6E8A-4147-A177-3AD203B41FA5}">
                      <a16:colId xmlns:a16="http://schemas.microsoft.com/office/drawing/2014/main" val="468810119"/>
                    </a:ext>
                  </a:extLst>
                </a:gridCol>
                <a:gridCol w="2885363">
                  <a:extLst>
                    <a:ext uri="{9D8B030D-6E8A-4147-A177-3AD203B41FA5}">
                      <a16:colId xmlns:a16="http://schemas.microsoft.com/office/drawing/2014/main" val="1780592535"/>
                    </a:ext>
                  </a:extLst>
                </a:gridCol>
              </a:tblGrid>
              <a:tr h="370840">
                <a:tc>
                  <a:txBody>
                    <a:bodyPr/>
                    <a:lstStyle/>
                    <a:p>
                      <a:pPr marL="0" algn="l" rtl="0" eaLnBrk="1" latinLnBrk="0" hangingPunct="1">
                        <a:spcBef>
                          <a:spcPts val="0"/>
                        </a:spcBef>
                        <a:spcAft>
                          <a:spcPts val="0"/>
                        </a:spcAft>
                      </a:pPr>
                      <a:r>
                        <a:rPr lang="en-US" sz="2400" kern="1200">
                          <a:effectLst/>
                        </a:rPr>
                        <a:t>Antecedent</a:t>
                      </a:r>
                      <a:endParaRPr lang="en-US" sz="2400">
                        <a:effectLst/>
                      </a:endParaRPr>
                    </a:p>
                  </a:txBody>
                  <a:tcPr marL="0" marR="0" marT="0" marB="0" anchor="ctr"/>
                </a:tc>
                <a:tc>
                  <a:txBody>
                    <a:bodyPr/>
                    <a:lstStyle/>
                    <a:p>
                      <a:pPr marL="0" algn="l" rtl="0" eaLnBrk="1" latinLnBrk="0" hangingPunct="1">
                        <a:spcBef>
                          <a:spcPts val="0"/>
                        </a:spcBef>
                        <a:spcAft>
                          <a:spcPts val="0"/>
                        </a:spcAft>
                      </a:pPr>
                      <a:r>
                        <a:rPr lang="en-US" sz="2400" kern="1200">
                          <a:effectLst/>
                        </a:rPr>
                        <a:t>Behavior</a:t>
                      </a:r>
                      <a:endParaRPr lang="en-US" sz="2400">
                        <a:effectLst/>
                      </a:endParaRPr>
                    </a:p>
                  </a:txBody>
                  <a:tcPr marL="0" marR="0" marT="0" marB="0" anchor="ctr"/>
                </a:tc>
                <a:tc>
                  <a:txBody>
                    <a:bodyPr/>
                    <a:lstStyle/>
                    <a:p>
                      <a:pPr marL="0" algn="l" rtl="0" eaLnBrk="1" latinLnBrk="0" hangingPunct="1">
                        <a:spcBef>
                          <a:spcPts val="0"/>
                        </a:spcBef>
                        <a:spcAft>
                          <a:spcPts val="0"/>
                        </a:spcAft>
                      </a:pPr>
                      <a:r>
                        <a:rPr lang="en-US" sz="2400" kern="1200">
                          <a:effectLst/>
                        </a:rPr>
                        <a:t>Consequence</a:t>
                      </a:r>
                      <a:endParaRPr lang="en-US" sz="2400">
                        <a:effectLst/>
                      </a:endParaRPr>
                    </a:p>
                  </a:txBody>
                  <a:tcPr marL="0" marR="0" marT="0" marB="0" anchor="ctr"/>
                </a:tc>
                <a:extLst>
                  <a:ext uri="{0D108BD9-81ED-4DB2-BD59-A6C34878D82A}">
                    <a16:rowId xmlns:a16="http://schemas.microsoft.com/office/drawing/2014/main" val="701529535"/>
                  </a:ext>
                </a:extLst>
              </a:tr>
              <a:tr h="370840">
                <a:tc>
                  <a:txBody>
                    <a:bodyPr/>
                    <a:lstStyle/>
                    <a:p>
                      <a:pPr marL="0" algn="l" rtl="0" eaLnBrk="1" latinLnBrk="0" hangingPunct="1">
                        <a:spcBef>
                          <a:spcPts val="0"/>
                        </a:spcBef>
                        <a:spcAft>
                          <a:spcPts val="0"/>
                        </a:spcAft>
                      </a:pPr>
                      <a:r>
                        <a:rPr lang="en-US" sz="2400" kern="1200">
                          <a:effectLst/>
                        </a:rPr>
                        <a:t>Class with chronic misbehavior.</a:t>
                      </a:r>
                      <a:endParaRPr lang="en-US" sz="2400">
                        <a:effectLst/>
                      </a:endParaRPr>
                    </a:p>
                  </a:txBody>
                  <a:tcPr marL="0" marR="0" marT="0" marB="0" anchor="ctr"/>
                </a:tc>
                <a:tc>
                  <a:txBody>
                    <a:bodyPr/>
                    <a:lstStyle/>
                    <a:p>
                      <a:pPr marL="0" algn="l" rtl="0" eaLnBrk="1" latinLnBrk="0" hangingPunct="1">
                        <a:spcBef>
                          <a:spcPts val="0"/>
                        </a:spcBef>
                        <a:spcAft>
                          <a:spcPts val="0"/>
                        </a:spcAft>
                      </a:pPr>
                      <a:r>
                        <a:rPr lang="en-US" sz="2400">
                          <a:effectLst/>
                        </a:rPr>
                        <a:t>Teacher begins to micromanage classroom.</a:t>
                      </a:r>
                    </a:p>
                  </a:txBody>
                  <a:tcPr marL="0" marR="0" marT="0" marB="0" anchor="ctr"/>
                </a:tc>
                <a:tc>
                  <a:txBody>
                    <a:bodyPr/>
                    <a:lstStyle/>
                    <a:p>
                      <a:pPr marL="0" algn="l" rtl="0" eaLnBrk="1" latinLnBrk="0" hangingPunct="1">
                        <a:spcBef>
                          <a:spcPts val="0"/>
                        </a:spcBef>
                        <a:spcAft>
                          <a:spcPts val="0"/>
                        </a:spcAft>
                      </a:pPr>
                      <a:r>
                        <a:rPr lang="en-US" sz="2400" kern="1200">
                          <a:effectLst/>
                        </a:rPr>
                        <a:t>Students are deprived opportunity to engage in rigorous learning, but teacher is relieved the stress of chaotic environment</a:t>
                      </a:r>
                    </a:p>
                  </a:txBody>
                  <a:tcPr marL="0" marR="0" marT="0" marB="0" anchor="ctr"/>
                </a:tc>
                <a:extLst>
                  <a:ext uri="{0D108BD9-81ED-4DB2-BD59-A6C34878D82A}">
                    <a16:rowId xmlns:a16="http://schemas.microsoft.com/office/drawing/2014/main" val="3708662593"/>
                  </a:ext>
                </a:extLst>
              </a:tr>
            </a:tbl>
          </a:graphicData>
        </a:graphic>
      </p:graphicFrame>
      <p:sp>
        <p:nvSpPr>
          <p:cNvPr id="2" name="TextBox 1">
            <a:extLst>
              <a:ext uri="{FF2B5EF4-FFF2-40B4-BE49-F238E27FC236}">
                <a16:creationId xmlns:a16="http://schemas.microsoft.com/office/drawing/2014/main" id="{6F21EA77-50E0-AC64-8B53-7AA9F1DCEEE4}"/>
              </a:ext>
            </a:extLst>
          </p:cNvPr>
          <p:cNvSpPr txBox="1"/>
          <p:nvPr/>
        </p:nvSpPr>
        <p:spPr>
          <a:xfrm>
            <a:off x="9164547" y="2034089"/>
            <a:ext cx="302745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Arial"/>
                <a:ea typeface="Calibri"/>
                <a:cs typeface="Calibri"/>
              </a:rPr>
              <a:t>What is the function of the teacher’s behavior?  </a:t>
            </a:r>
            <a:endParaRPr lang="en-US" sz="3600" b="1">
              <a:latin typeface="Arial"/>
            </a:endParaRPr>
          </a:p>
        </p:txBody>
      </p:sp>
    </p:spTree>
    <p:extLst>
      <p:ext uri="{BB962C8B-B14F-4D97-AF65-F5344CB8AC3E}">
        <p14:creationId xmlns:p14="http://schemas.microsoft.com/office/powerpoint/2010/main" val="2044762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Free Images : landscape, nature, street, mountain range, asphalt ...">
            <a:extLst>
              <a:ext uri="{FF2B5EF4-FFF2-40B4-BE49-F238E27FC236}">
                <a16:creationId xmlns:a16="http://schemas.microsoft.com/office/drawing/2014/main" id="{B0F31A3D-9D82-61CD-8489-E3794F7B3051}"/>
              </a:ext>
            </a:extLst>
          </p:cNvPr>
          <p:cNvPicPr>
            <a:picLocks noChangeAspect="1"/>
          </p:cNvPicPr>
          <p:nvPr/>
        </p:nvPicPr>
        <p:blipFill rotWithShape="1">
          <a:blip r:embed="rId2"/>
          <a:srcRect r="888" b="-1"/>
          <a:stretch/>
        </p:blipFill>
        <p:spPr>
          <a:xfrm>
            <a:off x="-3047" y="10"/>
            <a:ext cx="12191999" cy="6857990"/>
          </a:xfrm>
          <a:prstGeom prst="rect">
            <a:avLst/>
          </a:prstGeom>
        </p:spPr>
      </p:pic>
      <p:sp>
        <p:nvSpPr>
          <p:cNvPr id="5" name="TextBox 4">
            <a:extLst>
              <a:ext uri="{FF2B5EF4-FFF2-40B4-BE49-F238E27FC236}">
                <a16:creationId xmlns:a16="http://schemas.microsoft.com/office/drawing/2014/main" id="{E4CCFD02-70C3-8200-792B-68F663E824EF}"/>
              </a:ext>
            </a:extLst>
          </p:cNvPr>
          <p:cNvSpPr txBox="1"/>
          <p:nvPr/>
        </p:nvSpPr>
        <p:spPr>
          <a:xfrm>
            <a:off x="595964" y="2852182"/>
            <a:ext cx="10830426" cy="3574778"/>
          </a:xfrm>
          <a:prstGeom prst="rect">
            <a:avLst/>
          </a:prstGeom>
          <a:effectLst>
            <a:outerShdw blurRad="50800" dist="38100" dir="2700000" algn="tl" rotWithShape="0">
              <a:prstClr val="black">
                <a:alpha val="40000"/>
              </a:prstClr>
            </a:outerShdw>
          </a:effectLst>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5200">
                <a:solidFill>
                  <a:srgbClr val="FFFFFF"/>
                </a:solidFill>
                <a:latin typeface="Arial"/>
                <a:ea typeface="+mj-ea"/>
                <a:cs typeface="Arial"/>
              </a:rPr>
              <a:t>Therefore, the destination is critical when responding to behavior</a:t>
            </a:r>
          </a:p>
        </p:txBody>
      </p:sp>
      <p:graphicFrame>
        <p:nvGraphicFramePr>
          <p:cNvPr id="6" name="Diagram 7">
            <a:extLst>
              <a:ext uri="{FF2B5EF4-FFF2-40B4-BE49-F238E27FC236}">
                <a16:creationId xmlns:a16="http://schemas.microsoft.com/office/drawing/2014/main" id="{CDDDB8C2-D919-8DDE-0765-5376946DF769}"/>
              </a:ext>
            </a:extLst>
          </p:cNvPr>
          <p:cNvGraphicFramePr/>
          <p:nvPr/>
        </p:nvGraphicFramePr>
        <p:xfrm>
          <a:off x="1764632" y="183148"/>
          <a:ext cx="8796420" cy="50612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216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AD0B8BF8-073D-00FE-25E4-7219B276DE49}"/>
              </a:ext>
            </a:extLst>
          </p:cNvPr>
          <p:cNvPicPr>
            <a:picLocks noChangeAspect="1"/>
          </p:cNvPicPr>
          <p:nvPr/>
        </p:nvPicPr>
        <p:blipFill>
          <a:blip r:embed="rId2"/>
          <a:stretch>
            <a:fillRect/>
          </a:stretch>
        </p:blipFill>
        <p:spPr>
          <a:xfrm>
            <a:off x="479189" y="289731"/>
            <a:ext cx="10296357" cy="5753437"/>
          </a:xfrm>
          <a:prstGeom prst="rect">
            <a:avLst/>
          </a:prstGeom>
        </p:spPr>
      </p:pic>
      <p:pic>
        <p:nvPicPr>
          <p:cNvPr id="7" name="Picture 7">
            <a:extLst>
              <a:ext uri="{FF2B5EF4-FFF2-40B4-BE49-F238E27FC236}">
                <a16:creationId xmlns:a16="http://schemas.microsoft.com/office/drawing/2014/main" id="{68877483-F165-A053-3E5A-94E6AC3F60A9}"/>
              </a:ext>
            </a:extLst>
          </p:cNvPr>
          <p:cNvPicPr>
            <a:picLocks noChangeAspect="1"/>
          </p:cNvPicPr>
          <p:nvPr/>
        </p:nvPicPr>
        <p:blipFill>
          <a:blip r:embed="rId3"/>
          <a:stretch>
            <a:fillRect/>
          </a:stretch>
        </p:blipFill>
        <p:spPr>
          <a:xfrm>
            <a:off x="5513120" y="814832"/>
            <a:ext cx="1923691" cy="625047"/>
          </a:xfrm>
          <a:prstGeom prst="rect">
            <a:avLst/>
          </a:prstGeom>
        </p:spPr>
      </p:pic>
      <p:pic>
        <p:nvPicPr>
          <p:cNvPr id="8" name="Picture 7">
            <a:extLst>
              <a:ext uri="{FF2B5EF4-FFF2-40B4-BE49-F238E27FC236}">
                <a16:creationId xmlns:a16="http://schemas.microsoft.com/office/drawing/2014/main" id="{906EB517-5272-E401-B09C-4ACABB869A45}"/>
              </a:ext>
            </a:extLst>
          </p:cNvPr>
          <p:cNvPicPr>
            <a:picLocks noChangeAspect="1"/>
          </p:cNvPicPr>
          <p:nvPr/>
        </p:nvPicPr>
        <p:blipFill>
          <a:blip r:embed="rId3"/>
          <a:stretch>
            <a:fillRect/>
          </a:stretch>
        </p:blipFill>
        <p:spPr>
          <a:xfrm>
            <a:off x="4796287" y="1714684"/>
            <a:ext cx="2053087" cy="668179"/>
          </a:xfrm>
          <a:prstGeom prst="rect">
            <a:avLst/>
          </a:prstGeom>
        </p:spPr>
      </p:pic>
      <p:pic>
        <p:nvPicPr>
          <p:cNvPr id="9" name="Picture 8">
            <a:extLst>
              <a:ext uri="{FF2B5EF4-FFF2-40B4-BE49-F238E27FC236}">
                <a16:creationId xmlns:a16="http://schemas.microsoft.com/office/drawing/2014/main" id="{0DB94452-E00E-B45F-1BB5-EA435F744685}"/>
              </a:ext>
            </a:extLst>
          </p:cNvPr>
          <p:cNvPicPr>
            <a:picLocks noChangeAspect="1"/>
          </p:cNvPicPr>
          <p:nvPr/>
        </p:nvPicPr>
        <p:blipFill>
          <a:blip r:embed="rId3"/>
          <a:stretch>
            <a:fillRect/>
          </a:stretch>
        </p:blipFill>
        <p:spPr>
          <a:xfrm>
            <a:off x="8352495" y="3537066"/>
            <a:ext cx="2053087" cy="668179"/>
          </a:xfrm>
          <a:prstGeom prst="rect">
            <a:avLst/>
          </a:prstGeom>
        </p:spPr>
      </p:pic>
      <p:pic>
        <p:nvPicPr>
          <p:cNvPr id="10" name="Picture 10">
            <a:extLst>
              <a:ext uri="{FF2B5EF4-FFF2-40B4-BE49-F238E27FC236}">
                <a16:creationId xmlns:a16="http://schemas.microsoft.com/office/drawing/2014/main" id="{9ECCA6F7-B061-2BFE-B7D6-574203A3ACF9}"/>
              </a:ext>
            </a:extLst>
          </p:cNvPr>
          <p:cNvPicPr>
            <a:picLocks noChangeAspect="1"/>
          </p:cNvPicPr>
          <p:nvPr/>
        </p:nvPicPr>
        <p:blipFill>
          <a:blip r:embed="rId4"/>
          <a:stretch>
            <a:fillRect/>
          </a:stretch>
        </p:blipFill>
        <p:spPr>
          <a:xfrm>
            <a:off x="638312" y="3537672"/>
            <a:ext cx="1859723" cy="555700"/>
          </a:xfrm>
          <a:prstGeom prst="rect">
            <a:avLst/>
          </a:prstGeom>
        </p:spPr>
      </p:pic>
      <p:pic>
        <p:nvPicPr>
          <p:cNvPr id="11" name="Picture 11">
            <a:extLst>
              <a:ext uri="{FF2B5EF4-FFF2-40B4-BE49-F238E27FC236}">
                <a16:creationId xmlns:a16="http://schemas.microsoft.com/office/drawing/2014/main" id="{93639306-23C9-42AE-C010-951645E2460C}"/>
              </a:ext>
            </a:extLst>
          </p:cNvPr>
          <p:cNvPicPr>
            <a:picLocks noChangeAspect="1"/>
          </p:cNvPicPr>
          <p:nvPr/>
        </p:nvPicPr>
        <p:blipFill>
          <a:blip r:embed="rId5"/>
          <a:stretch>
            <a:fillRect/>
          </a:stretch>
        </p:blipFill>
        <p:spPr>
          <a:xfrm>
            <a:off x="9195529" y="5708298"/>
            <a:ext cx="2743200" cy="1302327"/>
          </a:xfrm>
          <a:prstGeom prst="rect">
            <a:avLst/>
          </a:prstGeom>
        </p:spPr>
      </p:pic>
    </p:spTree>
    <p:extLst>
      <p:ext uri="{BB962C8B-B14F-4D97-AF65-F5344CB8AC3E}">
        <p14:creationId xmlns:p14="http://schemas.microsoft.com/office/powerpoint/2010/main" val="33819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7"/>
                                        </p:tgtEl>
                                        <p:attrNameLst>
                                          <p:attrName>ppt_w</p:attrName>
                                        </p:attrNameLst>
                                      </p:cBhvr>
                                      <p:tavLst>
                                        <p:tav tm="0">
                                          <p:val>
                                            <p:strVal val="ppt_w"/>
                                          </p:val>
                                        </p:tav>
                                        <p:tav tm="100000">
                                          <p:val>
                                            <p:fltVal val="0"/>
                                          </p:val>
                                        </p:tav>
                                      </p:tavLst>
                                    </p:anim>
                                    <p:anim calcmode="lin" valueType="num">
                                      <p:cBhvr>
                                        <p:cTn id="7" dur="1000"/>
                                        <p:tgtEl>
                                          <p:spTgt spid="7"/>
                                        </p:tgtEl>
                                        <p:attrNameLst>
                                          <p:attrName>ppt_h</p:attrName>
                                        </p:attrNameLst>
                                      </p:cBhvr>
                                      <p:tavLst>
                                        <p:tav tm="0">
                                          <p:val>
                                            <p:strVal val="ppt_h"/>
                                          </p:val>
                                        </p:tav>
                                        <p:tav tm="100000">
                                          <p:val>
                                            <p:fltVal val="0"/>
                                          </p:val>
                                        </p:tav>
                                      </p:tavLst>
                                    </p:anim>
                                    <p:anim calcmode="lin" valueType="num">
                                      <p:cBhvr>
                                        <p:cTn id="8" dur="1000"/>
                                        <p:tgtEl>
                                          <p:spTgt spid="7"/>
                                        </p:tgtEl>
                                        <p:attrNameLst>
                                          <p:attrName>style.rotation</p:attrName>
                                        </p:attrNameLst>
                                      </p:cBhvr>
                                      <p:tavLst>
                                        <p:tav tm="0">
                                          <p:val>
                                            <p:fltVal val="0"/>
                                          </p:val>
                                        </p:tav>
                                        <p:tav tm="100000">
                                          <p:val>
                                            <p:fltVal val="90"/>
                                          </p:val>
                                        </p:tav>
                                      </p:tavLst>
                                    </p:anim>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1000"/>
                                        <p:tgtEl>
                                          <p:spTgt spid="8"/>
                                        </p:tgtEl>
                                        <p:attrNameLst>
                                          <p:attrName>ppt_w</p:attrName>
                                        </p:attrNameLst>
                                      </p:cBhvr>
                                      <p:tavLst>
                                        <p:tav tm="0">
                                          <p:val>
                                            <p:strVal val="ppt_w"/>
                                          </p:val>
                                        </p:tav>
                                        <p:tav tm="100000">
                                          <p:val>
                                            <p:fltVal val="0"/>
                                          </p:val>
                                        </p:tav>
                                      </p:tavLst>
                                    </p:anim>
                                    <p:anim calcmode="lin" valueType="num">
                                      <p:cBhvr>
                                        <p:cTn id="15" dur="1000"/>
                                        <p:tgtEl>
                                          <p:spTgt spid="8"/>
                                        </p:tgtEl>
                                        <p:attrNameLst>
                                          <p:attrName>ppt_h</p:attrName>
                                        </p:attrNameLst>
                                      </p:cBhvr>
                                      <p:tavLst>
                                        <p:tav tm="0">
                                          <p:val>
                                            <p:strVal val="ppt_h"/>
                                          </p:val>
                                        </p:tav>
                                        <p:tav tm="100000">
                                          <p:val>
                                            <p:fltVal val="0"/>
                                          </p:val>
                                        </p:tav>
                                      </p:tavLst>
                                    </p:anim>
                                    <p:anim calcmode="lin" valueType="num">
                                      <p:cBhvr>
                                        <p:cTn id="16" dur="1000"/>
                                        <p:tgtEl>
                                          <p:spTgt spid="8"/>
                                        </p:tgtEl>
                                        <p:attrNameLst>
                                          <p:attrName>style.rotation</p:attrName>
                                        </p:attrNameLst>
                                      </p:cBhvr>
                                      <p:tavLst>
                                        <p:tav tm="0">
                                          <p:val>
                                            <p:fltVal val="0"/>
                                          </p:val>
                                        </p:tav>
                                        <p:tav tm="100000">
                                          <p:val>
                                            <p:fltVal val="90"/>
                                          </p:val>
                                        </p:tav>
                                      </p:tavLst>
                                    </p:anim>
                                    <p:animEffect transition="out" filter="fade">
                                      <p:cBhvr>
                                        <p:cTn id="17" dur="1000"/>
                                        <p:tgtEl>
                                          <p:spTgt spid="8"/>
                                        </p:tgtEl>
                                      </p:cBhvr>
                                    </p:animEffect>
                                    <p:set>
                                      <p:cBhvr>
                                        <p:cTn id="18" dur="1" fill="hold">
                                          <p:stCondLst>
                                            <p:cond delay="9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6" presetClass="exit" presetSubtype="0" fill="hold" nodeType="clickEffect">
                                  <p:stCondLst>
                                    <p:cond delay="0"/>
                                  </p:stCondLst>
                                  <p:childTnLst>
                                    <p:animEffect transition="out" filter="wipe(down)">
                                      <p:cBhvr>
                                        <p:cTn id="22" dur="180" accel="50000">
                                          <p:stCondLst>
                                            <p:cond delay="1820"/>
                                          </p:stCondLst>
                                        </p:cTn>
                                        <p:tgtEl>
                                          <p:spTgt spid="10"/>
                                        </p:tgtEl>
                                      </p:cBhvr>
                                    </p:animEffect>
                                    <p:anim calcmode="lin" valueType="num">
                                      <p:cBhvr>
                                        <p:cTn id="23" dur="1822" tmFilter="0,0; 0.14,0.31; 0.43,0.73; 0.71,0.91; 1.0,1.0">
                                          <p:stCondLst>
                                            <p:cond delay="0"/>
                                          </p:stCondLst>
                                        </p:cTn>
                                        <p:tgtEl>
                                          <p:spTgt spid="10"/>
                                        </p:tgtEl>
                                        <p:attrNameLst>
                                          <p:attrName>ppt_x</p:attrName>
                                        </p:attrNameLst>
                                      </p:cBhvr>
                                      <p:tavLst>
                                        <p:tav tm="0">
                                          <p:val>
                                            <p:strVal val="ppt_x"/>
                                          </p:val>
                                        </p:tav>
                                        <p:tav tm="100000">
                                          <p:val>
                                            <p:strVal val="#ppt_x+0.25"/>
                                          </p:val>
                                        </p:tav>
                                      </p:tavLst>
                                    </p:anim>
                                    <p:anim calcmode="lin" valueType="num">
                                      <p:cBhvr>
                                        <p:cTn id="24" dur="178">
                                          <p:stCondLst>
                                            <p:cond delay="1822"/>
                                          </p:stCondLst>
                                        </p:cTn>
                                        <p:tgtEl>
                                          <p:spTgt spid="10"/>
                                        </p:tgtEl>
                                        <p:attrNameLst>
                                          <p:attrName>ppt_x</p:attrName>
                                        </p:attrNameLst>
                                      </p:cBhvr>
                                      <p:tavLst>
                                        <p:tav tm="0">
                                          <p:val>
                                            <p:strVal val="ppt_x"/>
                                          </p:val>
                                        </p:tav>
                                        <p:tav tm="100000">
                                          <p:val>
                                            <p:strVal val="ppt_x"/>
                                          </p:val>
                                        </p:tav>
                                      </p:tavLst>
                                    </p:anim>
                                    <p:anim calcmode="lin" valueType="num">
                                      <p:cBhvr>
                                        <p:cTn id="25" dur="664" tmFilter="0.0,0.0;0.25,0.07;0.50,0.2;0.75,0.467;1.0,1.0">
                                          <p:stCondLst>
                                            <p:cond delay="0"/>
                                          </p:stCondLst>
                                        </p:cTn>
                                        <p:tgtEl>
                                          <p:spTgt spid="1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9" dur="180" accel="50000">
                                          <p:stCondLst>
                                            <p:cond delay="1820"/>
                                          </p:stCondLst>
                                        </p:cTn>
                                        <p:tgtEl>
                                          <p:spTgt spid="10"/>
                                        </p:tgtEl>
                                        <p:attrNameLst>
                                          <p:attrName>ppt_y</p:attrName>
                                        </p:attrNameLst>
                                      </p:cBhvr>
                                      <p:tavLst>
                                        <p:tav tm="0">
                                          <p:val>
                                            <p:strVal val="ppt_y"/>
                                          </p:val>
                                        </p:tav>
                                        <p:tav tm="100000">
                                          <p:val>
                                            <p:strVal val="ppt_y+ppt_h"/>
                                          </p:val>
                                        </p:tav>
                                      </p:tavLst>
                                    </p:anim>
                                    <p:animScale>
                                      <p:cBhvr>
                                        <p:cTn id="30" dur="26">
                                          <p:stCondLst>
                                            <p:cond delay="620"/>
                                          </p:stCondLst>
                                        </p:cTn>
                                        <p:tgtEl>
                                          <p:spTgt spid="10"/>
                                        </p:tgtEl>
                                      </p:cBhvr>
                                      <p:to x="100000" y="60000"/>
                                    </p:animScale>
                                    <p:animScale>
                                      <p:cBhvr>
                                        <p:cTn id="31" dur="166" decel="50000">
                                          <p:stCondLst>
                                            <p:cond delay="64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set>
                                      <p:cBhvr>
                                        <p:cTn id="38" dur="1" fill="hold">
                                          <p:stCondLst>
                                            <p:cond delay="1999"/>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6" presetClass="exit" presetSubtype="0" fill="hold" nodeType="clickEffect">
                                  <p:stCondLst>
                                    <p:cond delay="0"/>
                                  </p:stCondLst>
                                  <p:childTnLst>
                                    <p:animEffect transition="out" filter="wipe(down)">
                                      <p:cBhvr>
                                        <p:cTn id="42" dur="180" accel="50000">
                                          <p:stCondLst>
                                            <p:cond delay="1820"/>
                                          </p:stCondLst>
                                        </p:cTn>
                                        <p:tgtEl>
                                          <p:spTgt spid="9"/>
                                        </p:tgtEl>
                                      </p:cBhvr>
                                    </p:animEffect>
                                    <p:anim calcmode="lin" valueType="num">
                                      <p:cBhvr>
                                        <p:cTn id="43" dur="1822" tmFilter="0,0; 0.14,0.31; 0.43,0.73; 0.71,0.91; 1.0,1.0">
                                          <p:stCondLst>
                                            <p:cond delay="0"/>
                                          </p:stCondLst>
                                        </p:cTn>
                                        <p:tgtEl>
                                          <p:spTgt spid="9"/>
                                        </p:tgtEl>
                                        <p:attrNameLst>
                                          <p:attrName>ppt_x</p:attrName>
                                        </p:attrNameLst>
                                      </p:cBhvr>
                                      <p:tavLst>
                                        <p:tav tm="0">
                                          <p:val>
                                            <p:strVal val="ppt_x"/>
                                          </p:val>
                                        </p:tav>
                                        <p:tav tm="100000">
                                          <p:val>
                                            <p:strVal val="#ppt_x+0.25"/>
                                          </p:val>
                                        </p:tav>
                                      </p:tavLst>
                                    </p:anim>
                                    <p:anim calcmode="lin" valueType="num">
                                      <p:cBhvr>
                                        <p:cTn id="44" dur="178">
                                          <p:stCondLst>
                                            <p:cond delay="1822"/>
                                          </p:stCondLst>
                                        </p:cTn>
                                        <p:tgtEl>
                                          <p:spTgt spid="9"/>
                                        </p:tgtEl>
                                        <p:attrNameLst>
                                          <p:attrName>ppt_x</p:attrName>
                                        </p:attrNameLst>
                                      </p:cBhvr>
                                      <p:tavLst>
                                        <p:tav tm="0">
                                          <p:val>
                                            <p:strVal val="ppt_x"/>
                                          </p:val>
                                        </p:tav>
                                        <p:tav tm="100000">
                                          <p:val>
                                            <p:strVal val="ppt_x"/>
                                          </p:val>
                                        </p:tav>
                                      </p:tavLst>
                                    </p:anim>
                                    <p:anim calcmode="lin" valueType="num">
                                      <p:cBhvr>
                                        <p:cTn id="45" dur="664" tmFilter="0.0,0.0;0.25,0.07;0.50,0.2;0.75,0.467;1.0,1.0">
                                          <p:stCondLst>
                                            <p:cond delay="0"/>
                                          </p:stCondLst>
                                        </p:cTn>
                                        <p:tgtEl>
                                          <p:spTgt spid="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6" dur="664" tmFilter="0, 0; 0.125,0.2665; 0.25,0.4; 0.375,0.465; 0.5,0.5;  0.625,0.535; 0.75,0.6; 0.875,0.7335; 1,1">
                                          <p:stCondLst>
                                            <p:cond delay="664"/>
                                          </p:stCondLst>
                                        </p:cTn>
                                        <p:tgtEl>
                                          <p:spTgt spid="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7" dur="332" tmFilter="0, 0; 0.125,0.2665; 0.25,0.4; 0.375,0.465; 0.5,0.5;  0.625,0.535; 0.75,0.6; 0.875,0.7335; 1,1">
                                          <p:stCondLst>
                                            <p:cond delay="1324"/>
                                          </p:stCondLst>
                                        </p:cTn>
                                        <p:tgtEl>
                                          <p:spTgt spid="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8" dur="164" tmFilter="0, 0; 0.125,0.2665; 0.25,0.4; 0.375,0.465; 0.5,0.5;  0.625,0.535; 0.75,0.6; 0.875,0.7335; 1,1">
                                          <p:stCondLst>
                                            <p:cond delay="1656"/>
                                          </p:stCondLst>
                                        </p:cTn>
                                        <p:tgtEl>
                                          <p:spTgt spid="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9" dur="180" accel="50000">
                                          <p:stCondLst>
                                            <p:cond delay="1820"/>
                                          </p:stCondLst>
                                        </p:cTn>
                                        <p:tgtEl>
                                          <p:spTgt spid="9"/>
                                        </p:tgtEl>
                                        <p:attrNameLst>
                                          <p:attrName>ppt_y</p:attrName>
                                        </p:attrNameLst>
                                      </p:cBhvr>
                                      <p:tavLst>
                                        <p:tav tm="0">
                                          <p:val>
                                            <p:strVal val="ppt_y"/>
                                          </p:val>
                                        </p:tav>
                                        <p:tav tm="100000">
                                          <p:val>
                                            <p:strVal val="ppt_y+ppt_h"/>
                                          </p:val>
                                        </p:tav>
                                      </p:tavLst>
                                    </p:anim>
                                    <p:animScale>
                                      <p:cBhvr>
                                        <p:cTn id="50" dur="26">
                                          <p:stCondLst>
                                            <p:cond delay="620"/>
                                          </p:stCondLst>
                                        </p:cTn>
                                        <p:tgtEl>
                                          <p:spTgt spid="9"/>
                                        </p:tgtEl>
                                      </p:cBhvr>
                                      <p:to x="100000" y="60000"/>
                                    </p:animScale>
                                    <p:animScale>
                                      <p:cBhvr>
                                        <p:cTn id="51" dur="166" decel="50000">
                                          <p:stCondLst>
                                            <p:cond delay="646"/>
                                          </p:stCondLst>
                                        </p:cTn>
                                        <p:tgtEl>
                                          <p:spTgt spid="9"/>
                                        </p:tgtEl>
                                      </p:cBhvr>
                                      <p:to x="100000" y="100000"/>
                                    </p:animScale>
                                    <p:animScale>
                                      <p:cBhvr>
                                        <p:cTn id="52" dur="26">
                                          <p:stCondLst>
                                            <p:cond delay="1312"/>
                                          </p:stCondLst>
                                        </p:cTn>
                                        <p:tgtEl>
                                          <p:spTgt spid="9"/>
                                        </p:tgtEl>
                                      </p:cBhvr>
                                      <p:to x="100000" y="80000"/>
                                    </p:animScale>
                                    <p:animScale>
                                      <p:cBhvr>
                                        <p:cTn id="53" dur="166" decel="50000">
                                          <p:stCondLst>
                                            <p:cond delay="1338"/>
                                          </p:stCondLst>
                                        </p:cTn>
                                        <p:tgtEl>
                                          <p:spTgt spid="9"/>
                                        </p:tgtEl>
                                      </p:cBhvr>
                                      <p:to x="100000" y="100000"/>
                                    </p:animScale>
                                    <p:animScale>
                                      <p:cBhvr>
                                        <p:cTn id="54" dur="26">
                                          <p:stCondLst>
                                            <p:cond delay="1642"/>
                                          </p:stCondLst>
                                        </p:cTn>
                                        <p:tgtEl>
                                          <p:spTgt spid="9"/>
                                        </p:tgtEl>
                                      </p:cBhvr>
                                      <p:to x="100000" y="90000"/>
                                    </p:animScale>
                                    <p:animScale>
                                      <p:cBhvr>
                                        <p:cTn id="55" dur="166" decel="50000">
                                          <p:stCondLst>
                                            <p:cond delay="1668"/>
                                          </p:stCondLst>
                                        </p:cTn>
                                        <p:tgtEl>
                                          <p:spTgt spid="9"/>
                                        </p:tgtEl>
                                      </p:cBhvr>
                                      <p:to x="100000" y="100000"/>
                                    </p:animScale>
                                    <p:animScale>
                                      <p:cBhvr>
                                        <p:cTn id="56" dur="26">
                                          <p:stCondLst>
                                            <p:cond delay="1808"/>
                                          </p:stCondLst>
                                        </p:cTn>
                                        <p:tgtEl>
                                          <p:spTgt spid="9"/>
                                        </p:tgtEl>
                                      </p:cBhvr>
                                      <p:to x="100000" y="95000"/>
                                    </p:animScale>
                                    <p:animScale>
                                      <p:cBhvr>
                                        <p:cTn id="57" dur="166" decel="50000">
                                          <p:stCondLst>
                                            <p:cond delay="1834"/>
                                          </p:stCondLst>
                                        </p:cTn>
                                        <p:tgtEl>
                                          <p:spTgt spid="9"/>
                                        </p:tgtEl>
                                      </p:cBhvr>
                                      <p:to x="100000" y="100000"/>
                                    </p:animScale>
                                    <p:set>
                                      <p:cBhvr>
                                        <p:cTn id="58"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Free Images : landscape, nature, street, mountain range, asphalt ...">
            <a:extLst>
              <a:ext uri="{FF2B5EF4-FFF2-40B4-BE49-F238E27FC236}">
                <a16:creationId xmlns:a16="http://schemas.microsoft.com/office/drawing/2014/main" id="{B0F31A3D-9D82-61CD-8489-E3794F7B3051}"/>
              </a:ext>
            </a:extLst>
          </p:cNvPr>
          <p:cNvPicPr>
            <a:picLocks noChangeAspect="1"/>
          </p:cNvPicPr>
          <p:nvPr/>
        </p:nvPicPr>
        <p:blipFill rotWithShape="1">
          <a:blip r:embed="rId2"/>
          <a:srcRect r="888" b="-1"/>
          <a:stretch/>
        </p:blipFill>
        <p:spPr>
          <a:xfrm>
            <a:off x="-3047" y="10"/>
            <a:ext cx="12191999" cy="6857990"/>
          </a:xfrm>
          <a:prstGeom prst="rect">
            <a:avLst/>
          </a:prstGeom>
        </p:spPr>
      </p:pic>
      <p:sp>
        <p:nvSpPr>
          <p:cNvPr id="5" name="TextBox 4">
            <a:extLst>
              <a:ext uri="{FF2B5EF4-FFF2-40B4-BE49-F238E27FC236}">
                <a16:creationId xmlns:a16="http://schemas.microsoft.com/office/drawing/2014/main" id="{E4CCFD02-70C3-8200-792B-68F663E824EF}"/>
              </a:ext>
            </a:extLst>
          </p:cNvPr>
          <p:cNvSpPr txBox="1"/>
          <p:nvPr/>
        </p:nvSpPr>
        <p:spPr>
          <a:xfrm>
            <a:off x="1137385" y="2852182"/>
            <a:ext cx="10058400" cy="3574778"/>
          </a:xfrm>
          <a:prstGeom prst="rect">
            <a:avLst/>
          </a:prstGeom>
          <a:effectLst>
            <a:outerShdw blurRad="50800" dist="38100" dir="2700000" algn="tl" rotWithShape="0">
              <a:prstClr val="black">
                <a:alpha val="40000"/>
              </a:prstClr>
            </a:outerShdw>
          </a:effectLst>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5200" b="1">
                <a:solidFill>
                  <a:srgbClr val="FFFFFF"/>
                </a:solidFill>
                <a:latin typeface="+mj-lt"/>
                <a:ea typeface="+mj-ea"/>
                <a:cs typeface="+mj-cs"/>
              </a:rPr>
              <a:t>How you arrive at the destination is also important.</a:t>
            </a:r>
            <a:endParaRPr lang="en-US" sz="5200" b="1">
              <a:solidFill>
                <a:srgbClr val="FFFFFF"/>
              </a:solidFill>
              <a:latin typeface="+mj-lt"/>
              <a:ea typeface="Calibri Light"/>
              <a:cs typeface="Calibri Light"/>
            </a:endParaRPr>
          </a:p>
        </p:txBody>
      </p:sp>
      <p:graphicFrame>
        <p:nvGraphicFramePr>
          <p:cNvPr id="8" name="Table 8">
            <a:extLst>
              <a:ext uri="{FF2B5EF4-FFF2-40B4-BE49-F238E27FC236}">
                <a16:creationId xmlns:a16="http://schemas.microsoft.com/office/drawing/2014/main" id="{8AF602A0-C4DD-3C2E-05ED-FBC3BED1CCE8}"/>
              </a:ext>
            </a:extLst>
          </p:cNvPr>
          <p:cNvGraphicFramePr>
            <a:graphicFrameLocks noGrp="1"/>
          </p:cNvGraphicFramePr>
          <p:nvPr/>
        </p:nvGraphicFramePr>
        <p:xfrm>
          <a:off x="2095378" y="1096692"/>
          <a:ext cx="8168640" cy="3192838"/>
        </p:xfrm>
        <a:graphic>
          <a:graphicData uri="http://schemas.openxmlformats.org/drawingml/2006/table">
            <a:tbl>
              <a:tblPr firstRow="1" bandRow="1">
                <a:tableStyleId>{5C22544A-7EE6-4342-B048-85BDC9FD1C3A}</a:tableStyleId>
              </a:tblPr>
              <a:tblGrid>
                <a:gridCol w="4084320">
                  <a:extLst>
                    <a:ext uri="{9D8B030D-6E8A-4147-A177-3AD203B41FA5}">
                      <a16:colId xmlns:a16="http://schemas.microsoft.com/office/drawing/2014/main" val="1212618463"/>
                    </a:ext>
                  </a:extLst>
                </a:gridCol>
                <a:gridCol w="4084320">
                  <a:extLst>
                    <a:ext uri="{9D8B030D-6E8A-4147-A177-3AD203B41FA5}">
                      <a16:colId xmlns:a16="http://schemas.microsoft.com/office/drawing/2014/main" val="3992217288"/>
                    </a:ext>
                  </a:extLst>
                </a:gridCol>
              </a:tblGrid>
              <a:tr h="680060">
                <a:tc>
                  <a:txBody>
                    <a:bodyPr/>
                    <a:lstStyle/>
                    <a:p>
                      <a:r>
                        <a:rPr lang="en-US" sz="2400"/>
                        <a:t>Exclusionary</a:t>
                      </a:r>
                    </a:p>
                  </a:txBody>
                  <a:tcPr/>
                </a:tc>
                <a:tc>
                  <a:txBody>
                    <a:bodyPr/>
                    <a:lstStyle/>
                    <a:p>
                      <a:r>
                        <a:rPr lang="en-US" sz="2400"/>
                        <a:t>Identifying the extent of a student's LRE</a:t>
                      </a:r>
                    </a:p>
                  </a:txBody>
                  <a:tcPr/>
                </a:tc>
                <a:extLst>
                  <a:ext uri="{0D108BD9-81ED-4DB2-BD59-A6C34878D82A}">
                    <a16:rowId xmlns:a16="http://schemas.microsoft.com/office/drawing/2014/main" val="4254466604"/>
                  </a:ext>
                </a:extLst>
              </a:tr>
              <a:tr h="1181158">
                <a:tc>
                  <a:txBody>
                    <a:bodyPr/>
                    <a:lstStyle/>
                    <a:p>
                      <a:r>
                        <a:rPr lang="en-US" sz="2400"/>
                        <a:t>Moving students without attempting behavior interventions</a:t>
                      </a:r>
                    </a:p>
                  </a:txBody>
                  <a:tcPr/>
                </a:tc>
                <a:tc>
                  <a:txBody>
                    <a:bodyPr/>
                    <a:lstStyle/>
                    <a:p>
                      <a:r>
                        <a:rPr lang="en-US" sz="2400"/>
                        <a:t>Meaningful interventions applied with fidelity</a:t>
                      </a:r>
                    </a:p>
                  </a:txBody>
                  <a:tcPr/>
                </a:tc>
                <a:extLst>
                  <a:ext uri="{0D108BD9-81ED-4DB2-BD59-A6C34878D82A}">
                    <a16:rowId xmlns:a16="http://schemas.microsoft.com/office/drawing/2014/main" val="3277630296"/>
                  </a:ext>
                </a:extLst>
              </a:tr>
              <a:tr h="1181158">
                <a:tc>
                  <a:txBody>
                    <a:bodyPr/>
                    <a:lstStyle/>
                    <a:p>
                      <a:r>
                        <a:rPr lang="en-US" sz="2400"/>
                        <a:t>Moving students without have the data to justify the move.</a:t>
                      </a:r>
                    </a:p>
                  </a:txBody>
                  <a:tcPr/>
                </a:tc>
                <a:tc>
                  <a:txBody>
                    <a:bodyPr/>
                    <a:lstStyle/>
                    <a:p>
                      <a:r>
                        <a:rPr lang="en-US" sz="2400"/>
                        <a:t>Consistent and ongoing data showing regression</a:t>
                      </a:r>
                    </a:p>
                  </a:txBody>
                  <a:tcPr/>
                </a:tc>
                <a:extLst>
                  <a:ext uri="{0D108BD9-81ED-4DB2-BD59-A6C34878D82A}">
                    <a16:rowId xmlns:a16="http://schemas.microsoft.com/office/drawing/2014/main" val="2342410257"/>
                  </a:ext>
                </a:extLst>
              </a:tr>
            </a:tbl>
          </a:graphicData>
        </a:graphic>
      </p:graphicFrame>
    </p:spTree>
    <p:extLst>
      <p:ext uri="{BB962C8B-B14F-4D97-AF65-F5344CB8AC3E}">
        <p14:creationId xmlns:p14="http://schemas.microsoft.com/office/powerpoint/2010/main" val="2805078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Pen placed on top of a signature line">
            <a:extLst>
              <a:ext uri="{FF2B5EF4-FFF2-40B4-BE49-F238E27FC236}">
                <a16:creationId xmlns:a16="http://schemas.microsoft.com/office/drawing/2014/main" id="{06973FF1-6DBC-27B7-F2B3-265FD02BB9AB}"/>
              </a:ext>
            </a:extLst>
          </p:cNvPr>
          <p:cNvPicPr>
            <a:picLocks noChangeAspect="1"/>
          </p:cNvPicPr>
          <p:nvPr/>
        </p:nvPicPr>
        <p:blipFill rotWithShape="1">
          <a:blip r:embed="rId2"/>
          <a:srcRect l="23411" r="8" b="9098"/>
          <a:stretch/>
        </p:blipFill>
        <p:spPr>
          <a:xfrm>
            <a:off x="3523488" y="20558"/>
            <a:ext cx="8668512" cy="6857990"/>
          </a:xfrm>
          <a:prstGeom prst="rect">
            <a:avLst/>
          </a:prstGeom>
        </p:spPr>
      </p:pic>
      <p:sp>
        <p:nvSpPr>
          <p:cNvPr id="2" name="Title 1">
            <a:extLst>
              <a:ext uri="{FF2B5EF4-FFF2-40B4-BE49-F238E27FC236}">
                <a16:creationId xmlns:a16="http://schemas.microsoft.com/office/drawing/2014/main" id="{0D410E59-42BB-AC99-226D-9BC63591B115}"/>
              </a:ext>
            </a:extLst>
          </p:cNvPr>
          <p:cNvSpPr>
            <a:spLocks noGrp="1"/>
          </p:cNvSpPr>
          <p:nvPr>
            <p:ph type="title"/>
          </p:nvPr>
        </p:nvSpPr>
        <p:spPr>
          <a:xfrm>
            <a:off x="250371" y="33792"/>
            <a:ext cx="2984270" cy="4787510"/>
          </a:xfrm>
        </p:spPr>
        <p:txBody>
          <a:bodyPr vert="horz" lIns="91440" tIns="45720" rIns="91440" bIns="45720" rtlCol="0" anchor="b">
            <a:normAutofit fontScale="90000"/>
          </a:bodyPr>
          <a:lstStyle/>
          <a:p>
            <a:r>
              <a:rPr lang="en-US" sz="4400">
                <a:latin typeface="Arial"/>
                <a:cs typeface="Arial"/>
              </a:rPr>
              <a:t>When should positive behavior supports be considered?</a:t>
            </a:r>
          </a:p>
        </p:txBody>
      </p:sp>
      <p:sp>
        <p:nvSpPr>
          <p:cNvPr id="4" name="Rectangle 3">
            <a:extLst>
              <a:ext uri="{FF2B5EF4-FFF2-40B4-BE49-F238E27FC236}">
                <a16:creationId xmlns:a16="http://schemas.microsoft.com/office/drawing/2014/main" id="{12DAEBA1-3A92-4EF1-BD14-D608BC761BFA}"/>
              </a:ext>
            </a:extLst>
          </p:cNvPr>
          <p:cNvSpPr/>
          <p:nvPr/>
        </p:nvSpPr>
        <p:spPr>
          <a:xfrm rot="20820000">
            <a:off x="4608255" y="4200954"/>
            <a:ext cx="7042142" cy="1569660"/>
          </a:xfrm>
          <a:prstGeom prst="rect">
            <a:avLst/>
          </a:prstGeom>
          <a:solidFill>
            <a:schemeClr val="bg1"/>
          </a:solidFill>
          <a:effectLst>
            <a:softEdge rad="596900"/>
          </a:effectLst>
        </p:spPr>
        <p:txBody>
          <a:bodyPr wrap="square" lIns="91440" tIns="45720" rIns="91440" bIns="45720" anchor="t">
            <a:spAutoFit/>
          </a:bodyPr>
          <a:lstStyle/>
          <a:p>
            <a:pPr algn="ctr">
              <a:spcAft>
                <a:spcPts val="600"/>
              </a:spcAft>
            </a:pPr>
            <a:r>
              <a:rPr lang="en-US" sz="9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Segoe Script" panose="030B0504020000000003" pitchFamily="66" charset="0"/>
              </a:rPr>
              <a:t>ALWAYS!</a:t>
            </a:r>
            <a:endParaRPr lang="en-US" sz="96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Segoe Script" panose="030B0504020000000003" pitchFamily="66" charset="0"/>
            </a:endParaRPr>
          </a:p>
        </p:txBody>
      </p:sp>
    </p:spTree>
    <p:extLst>
      <p:ext uri="{BB962C8B-B14F-4D97-AF65-F5344CB8AC3E}">
        <p14:creationId xmlns:p14="http://schemas.microsoft.com/office/powerpoint/2010/main" val="5133974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9DE92-A03F-37C7-AF22-3A0ECE1618AC}"/>
              </a:ext>
            </a:extLst>
          </p:cNvPr>
          <p:cNvSpPr>
            <a:spLocks noGrp="1"/>
          </p:cNvSpPr>
          <p:nvPr>
            <p:ph type="title"/>
          </p:nvPr>
        </p:nvSpPr>
        <p:spPr>
          <a:xfrm>
            <a:off x="369869" y="633498"/>
            <a:ext cx="3534544" cy="4924821"/>
          </a:xfrm>
        </p:spPr>
        <p:txBody>
          <a:bodyPr vert="horz" lIns="91440" tIns="45720" rIns="91440" bIns="45720" rtlCol="0" anchor="ctr">
            <a:normAutofit/>
          </a:bodyPr>
          <a:lstStyle/>
          <a:p>
            <a:r>
              <a:rPr lang="en-US" sz="3200" kern="1200">
                <a:solidFill>
                  <a:srgbClr val="FFFFFF"/>
                </a:solidFill>
                <a:latin typeface="+mj-lt"/>
                <a:ea typeface="+mj-ea"/>
                <a:cs typeface="+mj-cs"/>
              </a:rPr>
              <a:t>Multi-Tiered Systems of Support</a:t>
            </a:r>
            <a:br>
              <a:rPr lang="en-US" sz="3200" kern="1200">
                <a:solidFill>
                  <a:srgbClr val="FFFFFF"/>
                </a:solidFill>
                <a:latin typeface="+mj-lt"/>
                <a:ea typeface="+mj-ea"/>
                <a:cs typeface="+mj-cs"/>
              </a:rPr>
            </a:br>
            <a:r>
              <a:rPr lang="en-US" sz="3200" kern="1200">
                <a:solidFill>
                  <a:srgbClr val="FFFFFF"/>
                </a:solidFill>
                <a:latin typeface="+mj-lt"/>
                <a:ea typeface="+mj-ea"/>
                <a:cs typeface="+mj-cs"/>
              </a:rPr>
              <a:t>And </a:t>
            </a:r>
            <a:br>
              <a:rPr lang="en-US" sz="3200" kern="1200">
                <a:solidFill>
                  <a:srgbClr val="FFFFFF"/>
                </a:solidFill>
                <a:latin typeface="+mj-lt"/>
                <a:ea typeface="+mj-ea"/>
                <a:cs typeface="+mj-cs"/>
              </a:rPr>
            </a:br>
            <a:r>
              <a:rPr lang="en-US" sz="3200" kern="1200">
                <a:solidFill>
                  <a:srgbClr val="FFFFFF"/>
                </a:solidFill>
                <a:latin typeface="+mj-lt"/>
                <a:ea typeface="+mj-ea"/>
                <a:cs typeface="+mj-cs"/>
              </a:rPr>
              <a:t>Positive Behavior Supports</a:t>
            </a:r>
          </a:p>
        </p:txBody>
      </p:sp>
      <p:pic>
        <p:nvPicPr>
          <p:cNvPr id="5" name="Content Placeholder 4" descr="Table&#10;&#10;Description automatically generated">
            <a:extLst>
              <a:ext uri="{FF2B5EF4-FFF2-40B4-BE49-F238E27FC236}">
                <a16:creationId xmlns:a16="http://schemas.microsoft.com/office/drawing/2014/main" id="{D3883B53-DE1A-FCBA-F4E9-8C1EFCB51902}"/>
              </a:ext>
            </a:extLst>
          </p:cNvPr>
          <p:cNvPicPr>
            <a:picLocks noGrp="1" noChangeAspect="1"/>
          </p:cNvPicPr>
          <p:nvPr>
            <p:ph idx="1"/>
          </p:nvPr>
        </p:nvPicPr>
        <p:blipFill>
          <a:blip r:embed="rId2"/>
          <a:stretch>
            <a:fillRect/>
          </a:stretch>
        </p:blipFill>
        <p:spPr>
          <a:xfrm>
            <a:off x="4161034" y="280483"/>
            <a:ext cx="7796299" cy="6315003"/>
          </a:xfrm>
          <a:prstGeom prst="rect">
            <a:avLst/>
          </a:prstGeom>
        </p:spPr>
      </p:pic>
    </p:spTree>
    <p:extLst>
      <p:ext uri="{BB962C8B-B14F-4D97-AF65-F5344CB8AC3E}">
        <p14:creationId xmlns:p14="http://schemas.microsoft.com/office/powerpoint/2010/main" val="2987569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5BD7B-3B92-8348-472E-53FDADE556DC}"/>
              </a:ext>
            </a:extLst>
          </p:cNvPr>
          <p:cNvSpPr>
            <a:spLocks noGrp="1"/>
          </p:cNvSpPr>
          <p:nvPr>
            <p:ph type="title"/>
          </p:nvPr>
        </p:nvSpPr>
        <p:spPr>
          <a:xfrm>
            <a:off x="636998" y="955497"/>
            <a:ext cx="3020602" cy="4890499"/>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Tier 1 Classroom Fidelity Checklist</a:t>
            </a:r>
            <a:br>
              <a:rPr lang="en-US" sz="3600" kern="1200">
                <a:solidFill>
                  <a:srgbClr val="FFFFFF"/>
                </a:solidFill>
                <a:latin typeface="+mj-lt"/>
                <a:ea typeface="+mj-ea"/>
                <a:cs typeface="+mj-cs"/>
              </a:rPr>
            </a:br>
            <a:endParaRPr lang="en-US" sz="3600" kern="1200">
              <a:solidFill>
                <a:srgbClr val="FFFFFF"/>
              </a:solidFill>
              <a:latin typeface="+mj-lt"/>
              <a:ea typeface="+mj-ea"/>
              <a:cs typeface="+mj-cs"/>
            </a:endParaRPr>
          </a:p>
        </p:txBody>
      </p:sp>
      <p:pic>
        <p:nvPicPr>
          <p:cNvPr id="5" name="Content Placeholder 4">
            <a:extLst>
              <a:ext uri="{FF2B5EF4-FFF2-40B4-BE49-F238E27FC236}">
                <a16:creationId xmlns:a16="http://schemas.microsoft.com/office/drawing/2014/main" id="{D7F85D17-E274-07EA-AEC9-D69037E2BF15}"/>
              </a:ext>
            </a:extLst>
          </p:cNvPr>
          <p:cNvPicPr>
            <a:picLocks noGrp="1" noChangeAspect="1"/>
          </p:cNvPicPr>
          <p:nvPr>
            <p:ph idx="1"/>
          </p:nvPr>
        </p:nvPicPr>
        <p:blipFill>
          <a:blip r:embed="rId2"/>
          <a:stretch>
            <a:fillRect/>
          </a:stretch>
        </p:blipFill>
        <p:spPr>
          <a:xfrm>
            <a:off x="4633644" y="436967"/>
            <a:ext cx="7166546" cy="5984066"/>
          </a:xfrm>
          <a:prstGeom prst="rect">
            <a:avLst/>
          </a:prstGeom>
        </p:spPr>
      </p:pic>
    </p:spTree>
    <p:extLst>
      <p:ext uri="{BB962C8B-B14F-4D97-AF65-F5344CB8AC3E}">
        <p14:creationId xmlns:p14="http://schemas.microsoft.com/office/powerpoint/2010/main" val="1499685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5BD7B-3B92-8348-472E-53FDADE556DC}"/>
              </a:ext>
            </a:extLst>
          </p:cNvPr>
          <p:cNvSpPr>
            <a:spLocks noGrp="1"/>
          </p:cNvSpPr>
          <p:nvPr>
            <p:ph type="title"/>
          </p:nvPr>
        </p:nvSpPr>
        <p:spPr>
          <a:xfrm>
            <a:off x="636998" y="955497"/>
            <a:ext cx="3020602" cy="4890499"/>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Tier 1 </a:t>
            </a:r>
            <a:br>
              <a:rPr lang="en-US" sz="3600" kern="1200">
                <a:solidFill>
                  <a:srgbClr val="FFFFFF"/>
                </a:solidFill>
                <a:latin typeface="+mj-lt"/>
                <a:ea typeface="+mj-ea"/>
                <a:cs typeface="+mj-cs"/>
              </a:rPr>
            </a:br>
            <a:r>
              <a:rPr lang="en-US" sz="3600" kern="1200">
                <a:solidFill>
                  <a:srgbClr val="FFFFFF"/>
                </a:solidFill>
                <a:latin typeface="+mj-lt"/>
                <a:ea typeface="+mj-ea"/>
                <a:cs typeface="+mj-cs"/>
              </a:rPr>
              <a:t>Is there a well-defined school-wide culture?</a:t>
            </a:r>
            <a:br>
              <a:rPr lang="en-US" sz="3600" kern="1200">
                <a:solidFill>
                  <a:srgbClr val="FFFFFF"/>
                </a:solidFill>
                <a:latin typeface="+mj-lt"/>
                <a:ea typeface="+mj-ea"/>
                <a:cs typeface="+mj-cs"/>
              </a:rPr>
            </a:br>
            <a:br>
              <a:rPr lang="en-US" sz="3600" kern="1200">
                <a:solidFill>
                  <a:srgbClr val="FFFFFF"/>
                </a:solidFill>
                <a:latin typeface="+mj-lt"/>
                <a:ea typeface="+mj-ea"/>
                <a:cs typeface="+mj-cs"/>
              </a:rPr>
            </a:br>
            <a:r>
              <a:rPr lang="en-US" sz="3600" kern="1200">
                <a:solidFill>
                  <a:srgbClr val="FFFFFF"/>
                </a:solidFill>
                <a:latin typeface="+mj-lt"/>
                <a:ea typeface="+mj-ea"/>
                <a:cs typeface="+mj-cs"/>
              </a:rPr>
              <a:t>Mission?</a:t>
            </a:r>
            <a:br>
              <a:rPr lang="en-US" sz="3600" kern="1200">
                <a:solidFill>
                  <a:srgbClr val="FFFFFF"/>
                </a:solidFill>
                <a:latin typeface="+mj-lt"/>
                <a:ea typeface="+mj-ea"/>
                <a:cs typeface="+mj-cs"/>
              </a:rPr>
            </a:br>
            <a:r>
              <a:rPr lang="en-US" sz="3600">
                <a:solidFill>
                  <a:srgbClr val="FFFFFF"/>
                </a:solidFill>
              </a:rPr>
              <a:t>Vision?</a:t>
            </a:r>
            <a:br>
              <a:rPr lang="en-US" sz="3600" kern="1200">
                <a:solidFill>
                  <a:srgbClr val="FFFFFF"/>
                </a:solidFill>
                <a:latin typeface="+mj-lt"/>
                <a:ea typeface="+mj-ea"/>
                <a:cs typeface="+mj-cs"/>
              </a:rPr>
            </a:br>
            <a:endParaRPr lang="en-US" sz="3600" kern="1200">
              <a:solidFill>
                <a:srgbClr val="FFFFFF"/>
              </a:solidFill>
              <a:latin typeface="+mj-lt"/>
              <a:ea typeface="+mj-ea"/>
              <a:cs typeface="+mj-cs"/>
            </a:endParaRPr>
          </a:p>
        </p:txBody>
      </p:sp>
      <p:pic>
        <p:nvPicPr>
          <p:cNvPr id="7" name="Picture 6">
            <a:extLst>
              <a:ext uri="{FF2B5EF4-FFF2-40B4-BE49-F238E27FC236}">
                <a16:creationId xmlns:a16="http://schemas.microsoft.com/office/drawing/2014/main" id="{B5670E53-0FD5-4E74-BDA6-53BF0CFDB0A5}"/>
              </a:ext>
            </a:extLst>
          </p:cNvPr>
          <p:cNvPicPr>
            <a:picLocks noChangeAspect="1"/>
          </p:cNvPicPr>
          <p:nvPr/>
        </p:nvPicPr>
        <p:blipFill rotWithShape="1">
          <a:blip r:embed="rId2"/>
          <a:srcRect l="22393" t="47238" r="27464" b="22095"/>
          <a:stretch/>
        </p:blipFill>
        <p:spPr>
          <a:xfrm>
            <a:off x="5316583" y="470262"/>
            <a:ext cx="6113418" cy="2103121"/>
          </a:xfrm>
          <a:prstGeom prst="rect">
            <a:avLst/>
          </a:prstGeom>
        </p:spPr>
      </p:pic>
      <p:pic>
        <p:nvPicPr>
          <p:cNvPr id="9" name="Picture 8">
            <a:extLst>
              <a:ext uri="{FF2B5EF4-FFF2-40B4-BE49-F238E27FC236}">
                <a16:creationId xmlns:a16="http://schemas.microsoft.com/office/drawing/2014/main" id="{08E516AC-9244-4700-97A2-D8C4292B7174}"/>
              </a:ext>
            </a:extLst>
          </p:cNvPr>
          <p:cNvPicPr>
            <a:picLocks noChangeAspect="1"/>
          </p:cNvPicPr>
          <p:nvPr/>
        </p:nvPicPr>
        <p:blipFill rotWithShape="1">
          <a:blip r:embed="rId3"/>
          <a:srcRect l="40393" t="37523" r="22964" b="19239"/>
          <a:stretch/>
        </p:blipFill>
        <p:spPr>
          <a:xfrm>
            <a:off x="5316584" y="2573383"/>
            <a:ext cx="6113417" cy="4057736"/>
          </a:xfrm>
          <a:prstGeom prst="rect">
            <a:avLst/>
          </a:prstGeom>
        </p:spPr>
      </p:pic>
    </p:spTree>
    <p:extLst>
      <p:ext uri="{BB962C8B-B14F-4D97-AF65-F5344CB8AC3E}">
        <p14:creationId xmlns:p14="http://schemas.microsoft.com/office/powerpoint/2010/main" val="3304296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5BD7B-3B92-8348-472E-53FDADE556DC}"/>
              </a:ext>
            </a:extLst>
          </p:cNvPr>
          <p:cNvSpPr>
            <a:spLocks noGrp="1"/>
          </p:cNvSpPr>
          <p:nvPr>
            <p:ph type="title"/>
          </p:nvPr>
        </p:nvSpPr>
        <p:spPr>
          <a:xfrm>
            <a:off x="636998" y="955497"/>
            <a:ext cx="3020602" cy="4890499"/>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Tier 1 </a:t>
            </a:r>
            <a:br>
              <a:rPr lang="en-US" sz="3600" kern="1200">
                <a:solidFill>
                  <a:srgbClr val="FFFFFF"/>
                </a:solidFill>
                <a:latin typeface="+mj-lt"/>
                <a:ea typeface="+mj-ea"/>
                <a:cs typeface="+mj-cs"/>
              </a:rPr>
            </a:br>
            <a:r>
              <a:rPr lang="en-US" sz="3600" kern="1200">
                <a:solidFill>
                  <a:srgbClr val="FFFFFF"/>
                </a:solidFill>
                <a:latin typeface="+mj-lt"/>
                <a:ea typeface="+mj-ea"/>
                <a:cs typeface="+mj-cs"/>
              </a:rPr>
              <a:t>Are there well -defined universal expectations?</a:t>
            </a:r>
            <a:br>
              <a:rPr lang="en-US" sz="3600" kern="1200">
                <a:solidFill>
                  <a:srgbClr val="FFFFFF"/>
                </a:solidFill>
                <a:latin typeface="+mj-lt"/>
                <a:ea typeface="+mj-ea"/>
                <a:cs typeface="+mj-cs"/>
              </a:rPr>
            </a:br>
            <a:br>
              <a:rPr lang="en-US" sz="3600" kern="1200">
                <a:solidFill>
                  <a:srgbClr val="FFFFFF"/>
                </a:solidFill>
                <a:latin typeface="+mj-lt"/>
                <a:ea typeface="+mj-ea"/>
                <a:cs typeface="+mj-cs"/>
              </a:rPr>
            </a:br>
            <a:endParaRPr lang="en-US" sz="3600" kern="1200">
              <a:solidFill>
                <a:srgbClr val="FFFFFF"/>
              </a:solidFill>
              <a:latin typeface="+mj-lt"/>
              <a:ea typeface="+mj-ea"/>
              <a:cs typeface="+mj-cs"/>
            </a:endParaRPr>
          </a:p>
        </p:txBody>
      </p:sp>
      <p:pic>
        <p:nvPicPr>
          <p:cNvPr id="7" name="Picture 6">
            <a:extLst>
              <a:ext uri="{FF2B5EF4-FFF2-40B4-BE49-F238E27FC236}">
                <a16:creationId xmlns:a16="http://schemas.microsoft.com/office/drawing/2014/main" id="{B5670E53-0FD5-4E74-BDA6-53BF0CFDB0A5}"/>
              </a:ext>
            </a:extLst>
          </p:cNvPr>
          <p:cNvPicPr>
            <a:picLocks noChangeAspect="1"/>
          </p:cNvPicPr>
          <p:nvPr/>
        </p:nvPicPr>
        <p:blipFill rotWithShape="1">
          <a:blip r:embed="rId2"/>
          <a:srcRect l="22393" t="47238" r="27464" b="22095"/>
          <a:stretch/>
        </p:blipFill>
        <p:spPr>
          <a:xfrm>
            <a:off x="5316583" y="470262"/>
            <a:ext cx="6113418" cy="2103121"/>
          </a:xfrm>
          <a:prstGeom prst="rect">
            <a:avLst/>
          </a:prstGeom>
        </p:spPr>
      </p:pic>
      <p:pic>
        <p:nvPicPr>
          <p:cNvPr id="11" name="Picture 10">
            <a:extLst>
              <a:ext uri="{FF2B5EF4-FFF2-40B4-BE49-F238E27FC236}">
                <a16:creationId xmlns:a16="http://schemas.microsoft.com/office/drawing/2014/main" id="{AC253E08-A929-4EC5-B57F-27A017105D9B}"/>
              </a:ext>
            </a:extLst>
          </p:cNvPr>
          <p:cNvPicPr>
            <a:picLocks noChangeAspect="1"/>
          </p:cNvPicPr>
          <p:nvPr/>
        </p:nvPicPr>
        <p:blipFill rotWithShape="1">
          <a:blip r:embed="rId3"/>
          <a:srcRect l="39857" t="25333" r="23500" b="34286"/>
          <a:stretch/>
        </p:blipFill>
        <p:spPr>
          <a:xfrm>
            <a:off x="5316584" y="2389816"/>
            <a:ext cx="6113417" cy="3789603"/>
          </a:xfrm>
          <a:prstGeom prst="rect">
            <a:avLst/>
          </a:prstGeom>
        </p:spPr>
      </p:pic>
    </p:spTree>
    <p:extLst>
      <p:ext uri="{BB962C8B-B14F-4D97-AF65-F5344CB8AC3E}">
        <p14:creationId xmlns:p14="http://schemas.microsoft.com/office/powerpoint/2010/main" val="1977379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8ACB3DF-86EF-DDBA-1B80-F544C98D56A3}"/>
              </a:ext>
            </a:extLst>
          </p:cNvPr>
          <p:cNvPicPr>
            <a:picLocks noChangeAspect="1"/>
          </p:cNvPicPr>
          <p:nvPr/>
        </p:nvPicPr>
        <p:blipFill rotWithShape="1">
          <a:blip r:embed="rId2">
            <a:alphaModFix amt="35000"/>
          </a:blip>
          <a:srcRect t="7227" b="8503"/>
          <a:stretch/>
        </p:blipFill>
        <p:spPr>
          <a:xfrm>
            <a:off x="20" y="10284"/>
            <a:ext cx="12191980" cy="6857990"/>
          </a:xfrm>
          <a:prstGeom prst="rect">
            <a:avLst/>
          </a:prstGeom>
        </p:spPr>
      </p:pic>
      <p:sp>
        <p:nvSpPr>
          <p:cNvPr id="2" name="Title 1">
            <a:extLst>
              <a:ext uri="{FF2B5EF4-FFF2-40B4-BE49-F238E27FC236}">
                <a16:creationId xmlns:a16="http://schemas.microsoft.com/office/drawing/2014/main" id="{C9115637-D362-462C-A48C-89AC3294DCAF}"/>
              </a:ext>
            </a:extLst>
          </p:cNvPr>
          <p:cNvSpPr>
            <a:spLocks noGrp="1"/>
          </p:cNvSpPr>
          <p:nvPr>
            <p:ph type="title"/>
          </p:nvPr>
        </p:nvSpPr>
        <p:spPr>
          <a:xfrm>
            <a:off x="142461" y="365125"/>
            <a:ext cx="11211339" cy="1336606"/>
          </a:xfrm>
        </p:spPr>
        <p:txBody>
          <a:bodyPr>
            <a:normAutofit/>
          </a:bodyPr>
          <a:lstStyle/>
          <a:p>
            <a:r>
              <a:rPr lang="en-US" sz="4000">
                <a:solidFill>
                  <a:srgbClr val="FFFFFF"/>
                </a:solidFill>
                <a:latin typeface="Arial Black"/>
              </a:rPr>
              <a:t>Participants will confidently be able to:</a:t>
            </a:r>
            <a:endParaRPr lang="en-US" sz="4000">
              <a:solidFill>
                <a:srgbClr val="FFFFFF"/>
              </a:solidFill>
            </a:endParaRPr>
          </a:p>
        </p:txBody>
      </p:sp>
      <p:graphicFrame>
        <p:nvGraphicFramePr>
          <p:cNvPr id="19" name="Content Placeholder 2">
            <a:extLst>
              <a:ext uri="{FF2B5EF4-FFF2-40B4-BE49-F238E27FC236}">
                <a16:creationId xmlns:a16="http://schemas.microsoft.com/office/drawing/2014/main" id="{1A76A18A-9505-BE95-A660-6546C9AF94CF}"/>
              </a:ext>
            </a:extLst>
          </p:cNvPr>
          <p:cNvGraphicFramePr/>
          <p:nvPr>
            <p:extLst>
              <p:ext uri="{D42A27DB-BD31-4B8C-83A1-F6EECF244321}">
                <p14:modId xmlns:p14="http://schemas.microsoft.com/office/powerpoint/2010/main" val="110158711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3411851"/>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Text&#10;&#10;Description automatically generated">
            <a:extLst>
              <a:ext uri="{FF2B5EF4-FFF2-40B4-BE49-F238E27FC236}">
                <a16:creationId xmlns:a16="http://schemas.microsoft.com/office/drawing/2014/main" id="{137E5AB0-BB01-E450-39B8-145C520C5DEF}"/>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32904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dessert&#10;&#10;Description automatically generated">
            <a:extLst>
              <a:ext uri="{FF2B5EF4-FFF2-40B4-BE49-F238E27FC236}">
                <a16:creationId xmlns:a16="http://schemas.microsoft.com/office/drawing/2014/main" id="{56A774C5-6365-4D26-A2A0-D80029304447}"/>
              </a:ext>
            </a:extLst>
          </p:cNvPr>
          <p:cNvPicPr>
            <a:picLocks noChangeAspect="1"/>
          </p:cNvPicPr>
          <p:nvPr/>
        </p:nvPicPr>
        <p:blipFill>
          <a:blip r:embed="rId2"/>
          <a:stretch>
            <a:fillRect/>
          </a:stretch>
        </p:blipFill>
        <p:spPr>
          <a:xfrm>
            <a:off x="4818345" y="3427826"/>
            <a:ext cx="2743200" cy="2152650"/>
          </a:xfrm>
          <a:prstGeom prst="rect">
            <a:avLst/>
          </a:prstGeom>
        </p:spPr>
      </p:pic>
      <p:pic>
        <p:nvPicPr>
          <p:cNvPr id="4" name="Picture 4" descr="Table&#10;&#10;Description automatically generated">
            <a:extLst>
              <a:ext uri="{FF2B5EF4-FFF2-40B4-BE49-F238E27FC236}">
                <a16:creationId xmlns:a16="http://schemas.microsoft.com/office/drawing/2014/main" id="{9061DE8C-893C-4044-A887-B0AD9329734E}"/>
              </a:ext>
            </a:extLst>
          </p:cNvPr>
          <p:cNvPicPr>
            <a:picLocks noChangeAspect="1"/>
          </p:cNvPicPr>
          <p:nvPr/>
        </p:nvPicPr>
        <p:blipFill>
          <a:blip r:embed="rId3"/>
          <a:stretch>
            <a:fillRect/>
          </a:stretch>
        </p:blipFill>
        <p:spPr>
          <a:xfrm>
            <a:off x="643467" y="492516"/>
            <a:ext cx="10914060" cy="2319237"/>
          </a:xfrm>
          <a:prstGeom prst="rect">
            <a:avLst/>
          </a:prstGeom>
        </p:spPr>
      </p:pic>
      <p:sp>
        <p:nvSpPr>
          <p:cNvPr id="6" name="Content Placeholder 7">
            <a:extLst>
              <a:ext uri="{FF2B5EF4-FFF2-40B4-BE49-F238E27FC236}">
                <a16:creationId xmlns:a16="http://schemas.microsoft.com/office/drawing/2014/main" id="{F3BD5344-D500-4918-88F8-6D0AB9D0282D}"/>
              </a:ext>
            </a:extLst>
          </p:cNvPr>
          <p:cNvSpPr txBox="1">
            <a:spLocks/>
          </p:cNvSpPr>
          <p:nvPr/>
        </p:nvSpPr>
        <p:spPr>
          <a:xfrm>
            <a:off x="688409" y="3567249"/>
            <a:ext cx="3958295" cy="1770300"/>
          </a:xfrm>
          <a:prstGeom prst="rect">
            <a:avLst/>
          </a:prstGeom>
        </p:spPr>
        <p:txBody>
          <a:bodyPr lIns="91440" tIns="45720" rIns="91440" bIns="4572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Behaviors that require Tier 2 intervention are those that did not respond adequately to the high-quality instruction provided in the general education classroom (Tier I). This tier of RTI usually involves more intensive targeted intervention and frequent monitoring. </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8" name="Picture 7">
            <a:extLst>
              <a:ext uri="{FF2B5EF4-FFF2-40B4-BE49-F238E27FC236}">
                <a16:creationId xmlns:a16="http://schemas.microsoft.com/office/drawing/2014/main" id="{593D8175-F26C-41F4-B845-4924990E2513}"/>
              </a:ext>
            </a:extLst>
          </p:cNvPr>
          <p:cNvPicPr>
            <a:picLocks noChangeAspect="1"/>
          </p:cNvPicPr>
          <p:nvPr/>
        </p:nvPicPr>
        <p:blipFill>
          <a:blip r:embed="rId4"/>
          <a:stretch>
            <a:fillRect/>
          </a:stretch>
        </p:blipFill>
        <p:spPr>
          <a:xfrm>
            <a:off x="9222164" y="2953491"/>
            <a:ext cx="2664650" cy="3829439"/>
          </a:xfrm>
          <a:prstGeom prst="rect">
            <a:avLst/>
          </a:prstGeom>
        </p:spPr>
      </p:pic>
      <p:sp>
        <p:nvSpPr>
          <p:cNvPr id="10" name="Oval 9">
            <a:extLst>
              <a:ext uri="{FF2B5EF4-FFF2-40B4-BE49-F238E27FC236}">
                <a16:creationId xmlns:a16="http://schemas.microsoft.com/office/drawing/2014/main" id="{F84BE8B0-5AEE-4381-900B-B614CAAFFBDE}"/>
              </a:ext>
            </a:extLst>
          </p:cNvPr>
          <p:cNvSpPr/>
          <p:nvPr/>
        </p:nvSpPr>
        <p:spPr>
          <a:xfrm>
            <a:off x="9049974" y="3323157"/>
            <a:ext cx="3004422" cy="487255"/>
          </a:xfrm>
          <a:prstGeom prst="ellipse">
            <a:avLst/>
          </a:prstGeom>
          <a:noFill/>
          <a:ln w="152400">
            <a:solidFill>
              <a:schemeClr val="accent4">
                <a:lumMod val="60000"/>
                <a:lumOff val="40000"/>
                <a:alpha val="6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39559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B32C8-2445-4C40-8484-E73D4A9177A2}"/>
              </a:ext>
            </a:extLst>
          </p:cNvPr>
          <p:cNvSpPr>
            <a:spLocks noGrp="1"/>
          </p:cNvSpPr>
          <p:nvPr>
            <p:ph type="title"/>
          </p:nvPr>
        </p:nvSpPr>
        <p:spPr/>
        <p:txBody>
          <a:bodyPr/>
          <a:lstStyle/>
          <a:p>
            <a:r>
              <a:rPr lang="en-US"/>
              <a:t>Identify the need</a:t>
            </a:r>
          </a:p>
        </p:txBody>
      </p:sp>
      <p:sp>
        <p:nvSpPr>
          <p:cNvPr id="3" name="Content Placeholder 2">
            <a:extLst>
              <a:ext uri="{FF2B5EF4-FFF2-40B4-BE49-F238E27FC236}">
                <a16:creationId xmlns:a16="http://schemas.microsoft.com/office/drawing/2014/main" id="{1EF528AB-505E-41C5-B996-489A84DB7D72}"/>
              </a:ext>
            </a:extLst>
          </p:cNvPr>
          <p:cNvSpPr>
            <a:spLocks noGrp="1"/>
          </p:cNvSpPr>
          <p:nvPr>
            <p:ph idx="1"/>
          </p:nvPr>
        </p:nvSpPr>
        <p:spPr/>
        <p:txBody>
          <a:bodyPr vert="horz" lIns="91440" tIns="45720" rIns="91440" bIns="45720" rtlCol="0" anchor="t">
            <a:normAutofit/>
          </a:bodyPr>
          <a:lstStyle/>
          <a:p>
            <a:pPr marL="383540" indent="-383540"/>
            <a:r>
              <a:rPr lang="en-US"/>
              <a:t>Universal Screeners</a:t>
            </a:r>
          </a:p>
          <a:p>
            <a:pPr marL="383540" indent="-383540"/>
            <a:r>
              <a:rPr lang="en-US"/>
              <a:t>Collaborative Referral</a:t>
            </a:r>
          </a:p>
          <a:p>
            <a:pPr marL="383540" indent="-383540"/>
            <a:r>
              <a:rPr lang="en-US"/>
              <a:t>MTSS-B Meeting data reviews</a:t>
            </a:r>
          </a:p>
          <a:p>
            <a:pPr lvl="1" indent="-383540"/>
            <a:r>
              <a:rPr lang="en-US" i="0"/>
              <a:t>Attendance</a:t>
            </a:r>
          </a:p>
          <a:p>
            <a:pPr lvl="1" indent="-383540"/>
            <a:r>
              <a:rPr lang="en-US" i="0"/>
              <a:t>Discipline referrals</a:t>
            </a:r>
          </a:p>
          <a:p>
            <a:pPr lvl="1" indent="-383540"/>
            <a:r>
              <a:rPr lang="en-US" i="0"/>
              <a:t>Suspensions </a:t>
            </a:r>
          </a:p>
          <a:p>
            <a:pPr lvl="1" indent="-383540"/>
            <a:r>
              <a:rPr lang="en-US" i="0"/>
              <a:t>Navigator data</a:t>
            </a:r>
          </a:p>
        </p:txBody>
      </p:sp>
      <p:sp>
        <p:nvSpPr>
          <p:cNvPr id="8" name="Isosceles Triangle 7">
            <a:extLst>
              <a:ext uri="{FF2B5EF4-FFF2-40B4-BE49-F238E27FC236}">
                <a16:creationId xmlns:a16="http://schemas.microsoft.com/office/drawing/2014/main" id="{A97E6929-DF36-446C-94F8-55D5C01DFF8B}"/>
              </a:ext>
            </a:extLst>
          </p:cNvPr>
          <p:cNvSpPr/>
          <p:nvPr/>
        </p:nvSpPr>
        <p:spPr>
          <a:xfrm rot="10800000">
            <a:off x="6169497" y="1433422"/>
            <a:ext cx="5135593" cy="4896929"/>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554894B7-B97B-42BE-9CD1-6B8E1C2F08FB}"/>
              </a:ext>
            </a:extLst>
          </p:cNvPr>
          <p:cNvCxnSpPr/>
          <p:nvPr/>
        </p:nvCxnSpPr>
        <p:spPr>
          <a:xfrm>
            <a:off x="6888732" y="2855883"/>
            <a:ext cx="3680602" cy="0"/>
          </a:xfrm>
          <a:prstGeom prst="straightConnector1">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7D2818DB-C6C1-4059-862C-D0B3AB2E5F94}"/>
              </a:ext>
            </a:extLst>
          </p:cNvPr>
          <p:cNvSpPr/>
          <p:nvPr/>
        </p:nvSpPr>
        <p:spPr>
          <a:xfrm>
            <a:off x="6169498" y="1215606"/>
            <a:ext cx="5135592" cy="1912187"/>
          </a:xfrm>
          <a:prstGeom prst="ellipse">
            <a:avLst/>
          </a:prstGeom>
          <a:solidFill>
            <a:srgbClr val="8C8D86">
              <a:alpha val="7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ECC2769-3FA1-9743-AC6B-2A848EF16899}"/>
              </a:ext>
            </a:extLst>
          </p:cNvPr>
          <p:cNvSpPr txBox="1"/>
          <p:nvPr/>
        </p:nvSpPr>
        <p:spPr>
          <a:xfrm>
            <a:off x="7640461" y="1987033"/>
            <a:ext cx="2177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Universal Screener</a:t>
            </a:r>
          </a:p>
        </p:txBody>
      </p:sp>
      <p:sp>
        <p:nvSpPr>
          <p:cNvPr id="5" name="U-Turn Arrow 4">
            <a:extLst>
              <a:ext uri="{FF2B5EF4-FFF2-40B4-BE49-F238E27FC236}">
                <a16:creationId xmlns:a16="http://schemas.microsoft.com/office/drawing/2014/main" id="{F101C4CC-4A5E-914B-801C-4EA47311C46A}"/>
              </a:ext>
            </a:extLst>
          </p:cNvPr>
          <p:cNvSpPr/>
          <p:nvPr/>
        </p:nvSpPr>
        <p:spPr>
          <a:xfrm rot="7419046">
            <a:off x="9966148" y="2902145"/>
            <a:ext cx="1436737" cy="560743"/>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U-Turn Arrow 10">
            <a:extLst>
              <a:ext uri="{FF2B5EF4-FFF2-40B4-BE49-F238E27FC236}">
                <a16:creationId xmlns:a16="http://schemas.microsoft.com/office/drawing/2014/main" id="{579131CD-0457-CA4E-B091-24AE648C7EC8}"/>
              </a:ext>
            </a:extLst>
          </p:cNvPr>
          <p:cNvSpPr/>
          <p:nvPr/>
        </p:nvSpPr>
        <p:spPr>
          <a:xfrm rot="7419046">
            <a:off x="9202620" y="3327197"/>
            <a:ext cx="2457971" cy="560743"/>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U-Turn Arrow 11">
            <a:extLst>
              <a:ext uri="{FF2B5EF4-FFF2-40B4-BE49-F238E27FC236}">
                <a16:creationId xmlns:a16="http://schemas.microsoft.com/office/drawing/2014/main" id="{29B351F4-400F-054A-88F7-194C96D3B308}"/>
              </a:ext>
            </a:extLst>
          </p:cNvPr>
          <p:cNvSpPr/>
          <p:nvPr/>
        </p:nvSpPr>
        <p:spPr>
          <a:xfrm rot="14698921" flipH="1">
            <a:off x="6043228" y="2969718"/>
            <a:ext cx="1609162" cy="653387"/>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U-Turn Arrow 12">
            <a:extLst>
              <a:ext uri="{FF2B5EF4-FFF2-40B4-BE49-F238E27FC236}">
                <a16:creationId xmlns:a16="http://schemas.microsoft.com/office/drawing/2014/main" id="{045D216E-D941-4D4D-B3B3-EF1757A7D166}"/>
              </a:ext>
            </a:extLst>
          </p:cNvPr>
          <p:cNvSpPr/>
          <p:nvPr/>
        </p:nvSpPr>
        <p:spPr>
          <a:xfrm rot="14584759" flipH="1">
            <a:off x="5454527" y="3859526"/>
            <a:ext cx="3638810" cy="654017"/>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6AA9844-66B9-AB48-B066-8759A0AA8C0E}"/>
              </a:ext>
            </a:extLst>
          </p:cNvPr>
          <p:cNvSpPr txBox="1"/>
          <p:nvPr/>
        </p:nvSpPr>
        <p:spPr>
          <a:xfrm>
            <a:off x="10559339" y="3840497"/>
            <a:ext cx="14915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Collaborative Referral</a:t>
            </a:r>
          </a:p>
        </p:txBody>
      </p:sp>
      <p:sp>
        <p:nvSpPr>
          <p:cNvPr id="7" name="Down Arrow 6">
            <a:extLst>
              <a:ext uri="{FF2B5EF4-FFF2-40B4-BE49-F238E27FC236}">
                <a16:creationId xmlns:a16="http://schemas.microsoft.com/office/drawing/2014/main" id="{E9574468-14D2-C545-AB84-B9B6D4223FD6}"/>
              </a:ext>
            </a:extLst>
          </p:cNvPr>
          <p:cNvSpPr/>
          <p:nvPr/>
        </p:nvSpPr>
        <p:spPr>
          <a:xfrm>
            <a:off x="7442494" y="2470665"/>
            <a:ext cx="779489" cy="11308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Down Arrow 14">
            <a:extLst>
              <a:ext uri="{FF2B5EF4-FFF2-40B4-BE49-F238E27FC236}">
                <a16:creationId xmlns:a16="http://schemas.microsoft.com/office/drawing/2014/main" id="{077ACDD5-2658-4344-8B57-9B0812423DEA}"/>
              </a:ext>
            </a:extLst>
          </p:cNvPr>
          <p:cNvSpPr/>
          <p:nvPr/>
        </p:nvSpPr>
        <p:spPr>
          <a:xfrm>
            <a:off x="8368097" y="2422984"/>
            <a:ext cx="779489" cy="21600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Down Arrow 15">
            <a:extLst>
              <a:ext uri="{FF2B5EF4-FFF2-40B4-BE49-F238E27FC236}">
                <a16:creationId xmlns:a16="http://schemas.microsoft.com/office/drawing/2014/main" id="{5FFEA502-8AEA-134D-A5C4-EE1E85316D55}"/>
              </a:ext>
            </a:extLst>
          </p:cNvPr>
          <p:cNvSpPr/>
          <p:nvPr/>
        </p:nvSpPr>
        <p:spPr>
          <a:xfrm>
            <a:off x="9243531" y="2410699"/>
            <a:ext cx="779489" cy="11308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69E36D2-2C65-F843-931E-8B4755976EF7}"/>
              </a:ext>
            </a:extLst>
          </p:cNvPr>
          <p:cNvSpPr txBox="1"/>
          <p:nvPr/>
        </p:nvSpPr>
        <p:spPr>
          <a:xfrm>
            <a:off x="8045574" y="3114507"/>
            <a:ext cx="2177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MTSS-B Data</a:t>
            </a:r>
          </a:p>
        </p:txBody>
      </p:sp>
    </p:spTree>
    <p:extLst>
      <p:ext uri="{BB962C8B-B14F-4D97-AF65-F5344CB8AC3E}">
        <p14:creationId xmlns:p14="http://schemas.microsoft.com/office/powerpoint/2010/main" val="91302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2"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grpId="0" nodeType="withEffect">
                                  <p:stCondLst>
                                    <p:cond delay="500"/>
                                  </p:stCondLst>
                                  <p:childTnLst>
                                    <p:set>
                                      <p:cBhvr>
                                        <p:cTn id="14" dur="1" fill="hold">
                                          <p:stCondLst>
                                            <p:cond delay="0"/>
                                          </p:stCondLst>
                                        </p:cTn>
                                        <p:tgtEl>
                                          <p:spTgt spid="1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500"/>
                                  </p:stCondLst>
                                  <p:childTnLst>
                                    <p:set>
                                      <p:cBhvr>
                                        <p:cTn id="17" dur="1" fill="hold">
                                          <p:stCondLst>
                                            <p:cond delay="0"/>
                                          </p:stCondLst>
                                        </p:cTn>
                                        <p:tgtEl>
                                          <p:spTgt spid="5"/>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grpId="0" nodeType="afterEffect">
                                  <p:stCondLst>
                                    <p:cond delay="50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par>
                          <p:cTn id="23" fill="hold">
                            <p:stCondLst>
                              <p:cond delay="1500"/>
                            </p:stCondLst>
                            <p:childTnLst>
                              <p:par>
                                <p:cTn id="24" presetID="1" presetClass="entr" presetSubtype="0" fill="hold" grpId="0" nodeType="afterEffect">
                                  <p:stCondLst>
                                    <p:cond delay="50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13"/>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12"/>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11"/>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6"/>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5"/>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4"/>
                                        </p:tgtEl>
                                        <p:attrNameLst>
                                          <p:attrName>style.visibility</p:attrName>
                                        </p:attrNameLst>
                                      </p:cBhvr>
                                      <p:to>
                                        <p:strVal val="hidden"/>
                                      </p:to>
                                    </p:set>
                                  </p:childTnLst>
                                </p:cTn>
                              </p:par>
                            </p:childTnLst>
                          </p:cTn>
                        </p:par>
                        <p:par>
                          <p:cTn id="42" fill="hold">
                            <p:stCondLst>
                              <p:cond delay="0"/>
                            </p:stCondLst>
                            <p:childTnLst>
                              <p:par>
                                <p:cTn id="43" presetID="6" presetClass="entr" presetSubtype="16" fill="hold" grpId="0" nodeType="afterEffect">
                                  <p:stCondLst>
                                    <p:cond delay="500"/>
                                  </p:stCondLst>
                                  <p:childTnLst>
                                    <p:set>
                                      <p:cBhvr>
                                        <p:cTn id="44" dur="1" fill="hold">
                                          <p:stCondLst>
                                            <p:cond delay="0"/>
                                          </p:stCondLst>
                                        </p:cTn>
                                        <p:tgtEl>
                                          <p:spTgt spid="7"/>
                                        </p:tgtEl>
                                        <p:attrNameLst>
                                          <p:attrName>style.visibility</p:attrName>
                                        </p:attrNameLst>
                                      </p:cBhvr>
                                      <p:to>
                                        <p:strVal val="visible"/>
                                      </p:to>
                                    </p:set>
                                    <p:animEffect transition="in" filter="circle(in)">
                                      <p:cBhvr>
                                        <p:cTn id="45" dur="2000"/>
                                        <p:tgtEl>
                                          <p:spTgt spid="7"/>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circle(in)">
                                      <p:cBhvr>
                                        <p:cTn id="48" dur="2000"/>
                                        <p:tgtEl>
                                          <p:spTgt spid="15"/>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circle(in)">
                                      <p:cBhvr>
                                        <p:cTn id="51" dur="2000"/>
                                        <p:tgtEl>
                                          <p:spTgt spid="16"/>
                                        </p:tgtEl>
                                      </p:cBhvr>
                                    </p:animEffect>
                                  </p:childTnLst>
                                </p:cTn>
                              </p:par>
                              <p:par>
                                <p:cTn id="52" presetID="1" presetClass="entr" presetSubtype="0" fill="hold" grpId="0" nodeType="withEffect">
                                  <p:stCondLst>
                                    <p:cond delay="500"/>
                                  </p:stCondLst>
                                  <p:childTnLst>
                                    <p:set>
                                      <p:cBhvr>
                                        <p:cTn id="5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4" grpId="0"/>
      <p:bldP spid="4" grpId="1"/>
      <p:bldP spid="5" grpId="0" animBg="1"/>
      <p:bldP spid="5" grpId="1" animBg="1"/>
      <p:bldP spid="11" grpId="0" animBg="1"/>
      <p:bldP spid="11" grpId="1" animBg="1"/>
      <p:bldP spid="12" grpId="0" animBg="1"/>
      <p:bldP spid="12" grpId="1" animBg="1"/>
      <p:bldP spid="13" grpId="0" animBg="1"/>
      <p:bldP spid="13" grpId="1" animBg="1"/>
      <p:bldP spid="6" grpId="0"/>
      <p:bldP spid="6" grpId="1"/>
      <p:bldP spid="7" grpId="0" animBg="1"/>
      <p:bldP spid="15" grpId="0" animBg="1"/>
      <p:bldP spid="16" grpId="0" animBg="1"/>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E88046F1-D5C4-4FD8-9A6C-C14B136F6CF3}"/>
              </a:ext>
            </a:extLst>
          </p:cNvPr>
          <p:cNvPicPr>
            <a:picLocks noChangeAspect="1"/>
          </p:cNvPicPr>
          <p:nvPr/>
        </p:nvPicPr>
        <p:blipFill>
          <a:blip r:embed="rId3"/>
          <a:stretch>
            <a:fillRect/>
          </a:stretch>
        </p:blipFill>
        <p:spPr>
          <a:xfrm>
            <a:off x="1015042" y="-63066"/>
            <a:ext cx="10305690" cy="6912245"/>
          </a:xfrm>
          <a:prstGeom prst="rect">
            <a:avLst/>
          </a:prstGeom>
        </p:spPr>
      </p:pic>
    </p:spTree>
    <p:extLst>
      <p:ext uri="{BB962C8B-B14F-4D97-AF65-F5344CB8AC3E}">
        <p14:creationId xmlns:p14="http://schemas.microsoft.com/office/powerpoint/2010/main" val="12233394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0F074C6A-6A30-4782-A2CB-084A1D81F09D}"/>
              </a:ext>
            </a:extLst>
          </p:cNvPr>
          <p:cNvPicPr>
            <a:picLocks noChangeAspect="1"/>
          </p:cNvPicPr>
          <p:nvPr/>
        </p:nvPicPr>
        <p:blipFill>
          <a:blip r:embed="rId3"/>
          <a:stretch>
            <a:fillRect/>
          </a:stretch>
        </p:blipFill>
        <p:spPr>
          <a:xfrm>
            <a:off x="741872" y="138360"/>
            <a:ext cx="10938294" cy="6725053"/>
          </a:xfrm>
          <a:prstGeom prst="rect">
            <a:avLst/>
          </a:prstGeom>
        </p:spPr>
      </p:pic>
      <p:sp>
        <p:nvSpPr>
          <p:cNvPr id="3" name="Rectangle 2">
            <a:extLst>
              <a:ext uri="{FF2B5EF4-FFF2-40B4-BE49-F238E27FC236}">
                <a16:creationId xmlns:a16="http://schemas.microsoft.com/office/drawing/2014/main" id="{D4AA215B-2F51-46AD-9944-328F7D265709}"/>
              </a:ext>
            </a:extLst>
          </p:cNvPr>
          <p:cNvSpPr/>
          <p:nvPr/>
        </p:nvSpPr>
        <p:spPr>
          <a:xfrm>
            <a:off x="9175630" y="5847272"/>
            <a:ext cx="2573545" cy="1006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050408"/>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8762-3C11-81D5-1466-368904FFC803}"/>
              </a:ext>
            </a:extLst>
          </p:cNvPr>
          <p:cNvSpPr>
            <a:spLocks noGrp="1"/>
          </p:cNvSpPr>
          <p:nvPr>
            <p:ph type="title"/>
          </p:nvPr>
        </p:nvSpPr>
        <p:spPr>
          <a:xfrm>
            <a:off x="313707" y="38554"/>
            <a:ext cx="11396352" cy="1345355"/>
          </a:xfrm>
        </p:spPr>
        <p:txBody>
          <a:bodyPr>
            <a:normAutofit/>
          </a:bodyPr>
          <a:lstStyle/>
          <a:p>
            <a:pPr algn="ctr"/>
            <a:r>
              <a:rPr lang="en-US" sz="2800">
                <a:latin typeface="Arial Black"/>
              </a:rPr>
              <a:t>An FBA shall be conducted to inform the development or revision of a BIP in any of the following situations:</a:t>
            </a:r>
            <a:endParaRPr lang="en-US" sz="2800"/>
          </a:p>
        </p:txBody>
      </p:sp>
      <p:sp>
        <p:nvSpPr>
          <p:cNvPr id="3" name="Content Placeholder 2">
            <a:extLst>
              <a:ext uri="{FF2B5EF4-FFF2-40B4-BE49-F238E27FC236}">
                <a16:creationId xmlns:a16="http://schemas.microsoft.com/office/drawing/2014/main" id="{16BBCA17-19A2-55FC-344C-64A4197265E7}"/>
              </a:ext>
            </a:extLst>
          </p:cNvPr>
          <p:cNvSpPr>
            <a:spLocks noGrp="1"/>
          </p:cNvSpPr>
          <p:nvPr>
            <p:ph idx="1"/>
          </p:nvPr>
        </p:nvSpPr>
        <p:spPr>
          <a:xfrm>
            <a:off x="584462" y="1539772"/>
            <a:ext cx="10769338" cy="4563650"/>
          </a:xfrm>
        </p:spPr>
        <p:txBody>
          <a:bodyPr vert="horz" lIns="91440" tIns="45720" rIns="91440" bIns="45720" rtlCol="0" anchor="t">
            <a:noAutofit/>
          </a:bodyPr>
          <a:lstStyle/>
          <a:p>
            <a:r>
              <a:rPr lang="en-US" sz="2200">
                <a:latin typeface="Arial"/>
                <a:cs typeface="Arial"/>
              </a:rPr>
              <a:t>When a student receiving Special Education and Related Services engages in conduct that results in a change of placement as defined by 34 C.F.R. 300.356 and the LEA, the Parent, and relevant members of the IEP team determine that the student’s conduct that gave rise to the change in placement was a manifestation of the child’s disability; </a:t>
            </a:r>
          </a:p>
          <a:p>
            <a:r>
              <a:rPr lang="en-US" sz="2200">
                <a:latin typeface="Arial"/>
                <a:cs typeface="Arial"/>
              </a:rPr>
              <a:t>When an IEP provides for the use of restraint or isolation, as required by T.C.A. 49-10- 1304(b); </a:t>
            </a:r>
          </a:p>
          <a:p>
            <a:r>
              <a:rPr lang="en-US" sz="2200">
                <a:latin typeface="Arial"/>
                <a:cs typeface="Arial"/>
              </a:rPr>
              <a:t>When the student exhibits a pattern of behaviors that impede their learning or that of others; </a:t>
            </a:r>
          </a:p>
          <a:p>
            <a:r>
              <a:rPr lang="en-US" sz="2200">
                <a:latin typeface="Arial"/>
                <a:cs typeface="Arial"/>
              </a:rPr>
              <a:t>When the student exhibits a pattern of behavior that places the student or others at risk of harm or injury; </a:t>
            </a:r>
            <a:endParaRPr lang="en-US" sz="2200">
              <a:latin typeface="Arial"/>
              <a:cs typeface="Arial" panose="020B0604020202020204" pitchFamily="34" charset="0"/>
            </a:endParaRPr>
          </a:p>
          <a:p>
            <a:r>
              <a:rPr lang="en-US" sz="2200">
                <a:latin typeface="Arial"/>
                <a:cs typeface="Arial"/>
              </a:rPr>
              <a:t>When the student’s IEP team is considering a more restrictive placement as a result of the student’s behavior; or</a:t>
            </a:r>
          </a:p>
          <a:p>
            <a:r>
              <a:rPr lang="en-US" sz="2200">
                <a:latin typeface="Arial"/>
                <a:cs typeface="Arial"/>
              </a:rPr>
              <a:t> When determined appropriate by the student’s IEP team</a:t>
            </a:r>
            <a:endParaRPr lang="en-US" sz="2200">
              <a:cs typeface="Arial"/>
            </a:endParaRPr>
          </a:p>
        </p:txBody>
      </p:sp>
      <p:sp>
        <p:nvSpPr>
          <p:cNvPr id="4" name="TextBox 3">
            <a:extLst>
              <a:ext uri="{FF2B5EF4-FFF2-40B4-BE49-F238E27FC236}">
                <a16:creationId xmlns:a16="http://schemas.microsoft.com/office/drawing/2014/main" id="{1C9D3406-4DD4-BED8-BA63-2701A6BE2450}"/>
              </a:ext>
            </a:extLst>
          </p:cNvPr>
          <p:cNvSpPr txBox="1"/>
          <p:nvPr/>
        </p:nvSpPr>
        <p:spPr>
          <a:xfrm>
            <a:off x="8824648" y="6453850"/>
            <a:ext cx="36327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State Board Rule 0520-01-09-.24</a:t>
            </a:r>
            <a:endParaRPr lang="en-US" b="1"/>
          </a:p>
        </p:txBody>
      </p:sp>
    </p:spTree>
    <p:extLst>
      <p:ext uri="{BB962C8B-B14F-4D97-AF65-F5344CB8AC3E}">
        <p14:creationId xmlns:p14="http://schemas.microsoft.com/office/powerpoint/2010/main" val="24359335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93984-1D15-C736-846B-17B43ED78AD0}"/>
              </a:ext>
            </a:extLst>
          </p:cNvPr>
          <p:cNvSpPr>
            <a:spLocks noGrp="1"/>
          </p:cNvSpPr>
          <p:nvPr>
            <p:ph type="title"/>
          </p:nvPr>
        </p:nvSpPr>
        <p:spPr>
          <a:xfrm>
            <a:off x="838200" y="365038"/>
            <a:ext cx="10515600" cy="1493911"/>
          </a:xfrm>
        </p:spPr>
        <p:txBody>
          <a:bodyPr>
            <a:normAutofit/>
          </a:bodyPr>
          <a:lstStyle/>
          <a:p>
            <a:pPr algn="ctr"/>
            <a:r>
              <a:rPr lang="en-US" sz="2800">
                <a:latin typeface="Arial Black"/>
              </a:rPr>
              <a:t>An FBA shall be conducted, </a:t>
            </a:r>
            <a:r>
              <a:rPr lang="en-US" sz="2800" i="1" u="sng">
                <a:latin typeface="Arial Black"/>
              </a:rPr>
              <a:t>as appropriate</a:t>
            </a:r>
            <a:r>
              <a:rPr lang="en-US" sz="2800">
                <a:latin typeface="Arial Black"/>
              </a:rPr>
              <a:t>, to inform the development or revision of a BIP in the following situations:</a:t>
            </a:r>
            <a:endParaRPr lang="en-US" sz="2800"/>
          </a:p>
        </p:txBody>
      </p:sp>
      <p:sp>
        <p:nvSpPr>
          <p:cNvPr id="3" name="Content Placeholder 2">
            <a:extLst>
              <a:ext uri="{FF2B5EF4-FFF2-40B4-BE49-F238E27FC236}">
                <a16:creationId xmlns:a16="http://schemas.microsoft.com/office/drawing/2014/main" id="{D5D11F2E-4A44-B0F3-8EC1-14B1BE7E7AD8}"/>
              </a:ext>
            </a:extLst>
          </p:cNvPr>
          <p:cNvSpPr>
            <a:spLocks noGrp="1"/>
          </p:cNvSpPr>
          <p:nvPr>
            <p:ph idx="1"/>
          </p:nvPr>
        </p:nvSpPr>
        <p:spPr>
          <a:xfrm>
            <a:off x="371272" y="1858949"/>
            <a:ext cx="10893357" cy="4351338"/>
          </a:xfrm>
        </p:spPr>
        <p:txBody>
          <a:bodyPr vert="horz" lIns="91440" tIns="45720" rIns="91440" bIns="45720" rtlCol="0" anchor="t">
            <a:normAutofit/>
          </a:bodyPr>
          <a:lstStyle/>
          <a:p>
            <a:r>
              <a:rPr lang="en-US">
                <a:latin typeface="Arial"/>
                <a:cs typeface="Arial"/>
              </a:rPr>
              <a:t>When a student receiving Special Education and Related Services is removed from their current placement for more than ten (10) consecutive school days for behavior not determined to be a manifestation of the student’s disability; or</a:t>
            </a:r>
            <a:endParaRPr lang="en-US">
              <a:latin typeface="Arial"/>
              <a:cs typeface="Arial" panose="020B0604020202020204" pitchFamily="34" charset="0"/>
            </a:endParaRPr>
          </a:p>
          <a:p>
            <a:pPr marL="0" indent="0">
              <a:buNone/>
            </a:pPr>
            <a:endParaRPr lang="en-US">
              <a:latin typeface="Arial"/>
              <a:cs typeface="Arial" panose="020B0604020202020204" pitchFamily="34" charset="0"/>
            </a:endParaRPr>
          </a:p>
          <a:p>
            <a:r>
              <a:rPr lang="en-US">
                <a:latin typeface="Arial"/>
                <a:cs typeface="Arial"/>
              </a:rPr>
              <a:t>When a student receiving Special Education and Related Services is removed to an interim alternative education setting for up to forty-five (45) school days for weapons, drugs, or serious bodily injury, irrespective of whether the student’s behavior is a manifestation of the student’s disability.</a:t>
            </a:r>
          </a:p>
        </p:txBody>
      </p:sp>
      <p:sp>
        <p:nvSpPr>
          <p:cNvPr id="5" name="TextBox 4">
            <a:extLst>
              <a:ext uri="{FF2B5EF4-FFF2-40B4-BE49-F238E27FC236}">
                <a16:creationId xmlns:a16="http://schemas.microsoft.com/office/drawing/2014/main" id="{C560BB3B-7AF0-4C9C-96CD-4FD9D9B2042A}"/>
              </a:ext>
            </a:extLst>
          </p:cNvPr>
          <p:cNvSpPr txBox="1"/>
          <p:nvPr/>
        </p:nvSpPr>
        <p:spPr>
          <a:xfrm>
            <a:off x="7925186" y="5714634"/>
            <a:ext cx="6094428" cy="369332"/>
          </a:xfrm>
          <a:prstGeom prst="rect">
            <a:avLst/>
          </a:prstGeom>
          <a:noFill/>
        </p:spPr>
        <p:txBody>
          <a:bodyPr wrap="square">
            <a:spAutoFit/>
          </a:bodyPr>
          <a:lstStyle/>
          <a:p>
            <a:r>
              <a:rPr lang="en-US" b="1">
                <a:cs typeface="Calibri"/>
              </a:rPr>
              <a:t>State Board Rule 0520-01-09-.24</a:t>
            </a:r>
            <a:endParaRPr lang="en-US" b="1"/>
          </a:p>
        </p:txBody>
      </p:sp>
    </p:spTree>
    <p:extLst>
      <p:ext uri="{BB962C8B-B14F-4D97-AF65-F5344CB8AC3E}">
        <p14:creationId xmlns:p14="http://schemas.microsoft.com/office/powerpoint/2010/main" val="32033616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256032"/>
            <a:ext cx="10506456" cy="1014984"/>
          </a:xfrm>
        </p:spPr>
        <p:txBody>
          <a:bodyPr anchor="b">
            <a:normAutofit/>
          </a:bodyPr>
          <a:lstStyle/>
          <a:p>
            <a:r>
              <a:rPr lang="en-US"/>
              <a:t>MNPS Demographics</a:t>
            </a:r>
          </a:p>
        </p:txBody>
      </p:sp>
      <p:sp>
        <p:nvSpPr>
          <p:cNvPr id="14" name="Rectangle 13">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2157899" y="2582109"/>
            <a:ext cx="8180554" cy="3385100"/>
          </a:xfrm>
        </p:spPr>
        <p:txBody>
          <a:bodyPr vert="horz" lIns="91440" tIns="45720" rIns="91440" bIns="45720" rtlCol="0" anchor="t">
            <a:normAutofit/>
          </a:bodyPr>
          <a:lstStyle/>
          <a:p>
            <a:pPr marL="0" indent="0" defTabSz="704088">
              <a:spcBef>
                <a:spcPts val="770"/>
              </a:spcBef>
              <a:buNone/>
            </a:pPr>
            <a:endParaRPr lang="en-US" sz="2156" kern="1200">
              <a:solidFill>
                <a:schemeClr val="tx1"/>
              </a:solidFill>
              <a:latin typeface="+mn-lt"/>
              <a:ea typeface="+mn-ea"/>
              <a:cs typeface="+mn-cs"/>
            </a:endParaRPr>
          </a:p>
          <a:p>
            <a:endParaRPr lang="en-US"/>
          </a:p>
        </p:txBody>
      </p:sp>
      <p:pic>
        <p:nvPicPr>
          <p:cNvPr id="6" name="Picture 5">
            <a:extLst>
              <a:ext uri="{FF2B5EF4-FFF2-40B4-BE49-F238E27FC236}">
                <a16:creationId xmlns:a16="http://schemas.microsoft.com/office/drawing/2014/main" id="{18F459E4-C0E7-4E1A-8439-7F71282B14CA}"/>
              </a:ext>
            </a:extLst>
          </p:cNvPr>
          <p:cNvPicPr>
            <a:picLocks noChangeAspect="1"/>
          </p:cNvPicPr>
          <p:nvPr/>
        </p:nvPicPr>
        <p:blipFill rotWithShape="1">
          <a:blip r:embed="rId3"/>
          <a:srcRect l="-1" t="35056" r="66453" b="22996"/>
          <a:stretch/>
        </p:blipFill>
        <p:spPr>
          <a:xfrm>
            <a:off x="4332557" y="1755819"/>
            <a:ext cx="6987617" cy="4898944"/>
          </a:xfrm>
          <a:prstGeom prst="rect">
            <a:avLst/>
          </a:prstGeom>
        </p:spPr>
      </p:pic>
      <p:sp>
        <p:nvSpPr>
          <p:cNvPr id="7" name="TextBox 6">
            <a:extLst>
              <a:ext uri="{FF2B5EF4-FFF2-40B4-BE49-F238E27FC236}">
                <a16:creationId xmlns:a16="http://schemas.microsoft.com/office/drawing/2014/main" id="{F1C26952-8C86-4C2F-8A9D-196032BCB089}"/>
              </a:ext>
            </a:extLst>
          </p:cNvPr>
          <p:cNvSpPr txBox="1"/>
          <p:nvPr/>
        </p:nvSpPr>
        <p:spPr>
          <a:xfrm>
            <a:off x="771561" y="1864829"/>
            <a:ext cx="3109141" cy="4247317"/>
          </a:xfrm>
          <a:prstGeom prst="rect">
            <a:avLst/>
          </a:prstGeom>
          <a:noFill/>
        </p:spPr>
        <p:txBody>
          <a:bodyPr wrap="square" lIns="91440" tIns="45720" rIns="91440" bIns="45720" rtlCol="0" anchor="t">
            <a:spAutoFit/>
          </a:bodyPr>
          <a:lstStyle/>
          <a:p>
            <a:pPr defTabSz="704088">
              <a:spcAft>
                <a:spcPts val="600"/>
              </a:spcAft>
            </a:pPr>
            <a:r>
              <a:rPr lang="en-US" sz="2800" b="1" kern="1200">
                <a:latin typeface="Arial"/>
                <a:ea typeface="+mn-ea"/>
                <a:cs typeface="Arial"/>
              </a:rPr>
              <a:t>80,800 Students</a:t>
            </a:r>
            <a:endParaRPr lang="en-US" sz="2800" b="1" kern="1200">
              <a:latin typeface="Arial"/>
              <a:cs typeface="Arial"/>
            </a:endParaRPr>
          </a:p>
          <a:p>
            <a:pPr defTabSz="704088">
              <a:spcAft>
                <a:spcPts val="600"/>
              </a:spcAft>
            </a:pPr>
            <a:endParaRPr lang="en-US" sz="2800" b="1" kern="1200">
              <a:latin typeface="Arial"/>
              <a:cs typeface="Arial"/>
            </a:endParaRPr>
          </a:p>
          <a:p>
            <a:pPr defTabSz="704088">
              <a:spcAft>
                <a:spcPts val="600"/>
              </a:spcAft>
            </a:pPr>
            <a:r>
              <a:rPr lang="en-US" sz="2800" b="1" kern="1200">
                <a:latin typeface="Arial"/>
                <a:ea typeface="+mn-ea"/>
                <a:cs typeface="Arial"/>
              </a:rPr>
              <a:t>11,000 SWD</a:t>
            </a:r>
            <a:endParaRPr lang="en-US" sz="2800" b="1" kern="1200">
              <a:latin typeface="Arial"/>
              <a:cs typeface="Arial"/>
            </a:endParaRPr>
          </a:p>
          <a:p>
            <a:pPr defTabSz="704088">
              <a:spcAft>
                <a:spcPts val="600"/>
              </a:spcAft>
            </a:pPr>
            <a:endParaRPr lang="en-US" sz="2800" b="1" kern="1200">
              <a:latin typeface="Arial"/>
              <a:cs typeface="Arial"/>
            </a:endParaRPr>
          </a:p>
          <a:p>
            <a:pPr defTabSz="704088">
              <a:spcAft>
                <a:spcPts val="600"/>
              </a:spcAft>
            </a:pPr>
            <a:r>
              <a:rPr lang="en-US" sz="2800" b="1" kern="1200">
                <a:latin typeface="Arial"/>
                <a:ea typeface="+mn-ea"/>
                <a:cs typeface="Arial"/>
              </a:rPr>
              <a:t>30,000 Econ. Dis.</a:t>
            </a:r>
            <a:endParaRPr lang="en-US" sz="2800" b="1" kern="1200">
              <a:latin typeface="Arial"/>
              <a:cs typeface="Arial"/>
            </a:endParaRPr>
          </a:p>
          <a:p>
            <a:pPr defTabSz="704088">
              <a:spcAft>
                <a:spcPts val="600"/>
              </a:spcAft>
            </a:pPr>
            <a:endParaRPr lang="en-US" sz="2800" b="1" kern="1200">
              <a:latin typeface="Arial"/>
              <a:cs typeface="Arial"/>
            </a:endParaRPr>
          </a:p>
          <a:p>
            <a:pPr defTabSz="704088">
              <a:spcAft>
                <a:spcPts val="600"/>
              </a:spcAft>
            </a:pPr>
            <a:r>
              <a:rPr lang="en-US" sz="2800" b="1" kern="1200">
                <a:latin typeface="Arial"/>
                <a:ea typeface="+mn-ea"/>
                <a:cs typeface="Arial"/>
              </a:rPr>
              <a:t>19,000 ELL</a:t>
            </a:r>
            <a:endParaRPr lang="en-US" sz="2800" b="1" kern="1200">
              <a:latin typeface="Arial"/>
              <a:cs typeface="Arial"/>
            </a:endParaRPr>
          </a:p>
          <a:p>
            <a:pPr defTabSz="704088">
              <a:spcAft>
                <a:spcPts val="600"/>
              </a:spcAft>
            </a:pPr>
            <a:endParaRPr lang="en-US" sz="1600" b="1" kern="1200">
              <a:latin typeface="Arial"/>
              <a:ea typeface="Calibri"/>
              <a:cs typeface="Calibri"/>
            </a:endParaRPr>
          </a:p>
          <a:p>
            <a:pPr>
              <a:spcAft>
                <a:spcPts val="600"/>
              </a:spcAft>
            </a:pPr>
            <a:endParaRPr lang="en-US" b="1">
              <a:solidFill>
                <a:schemeClr val="bg1"/>
              </a:solidFill>
            </a:endParaRPr>
          </a:p>
        </p:txBody>
      </p:sp>
    </p:spTree>
    <p:extLst>
      <p:ext uri="{BB962C8B-B14F-4D97-AF65-F5344CB8AC3E}">
        <p14:creationId xmlns:p14="http://schemas.microsoft.com/office/powerpoint/2010/main" val="3185182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mpty road leading towards mountains">
            <a:extLst>
              <a:ext uri="{FF2B5EF4-FFF2-40B4-BE49-F238E27FC236}">
                <a16:creationId xmlns:a16="http://schemas.microsoft.com/office/drawing/2014/main" id="{BAF034D9-0DFD-CE3F-F752-6CFD8B6F1F03}"/>
              </a:ext>
            </a:extLst>
          </p:cNvPr>
          <p:cNvPicPr>
            <a:picLocks noChangeAspect="1"/>
          </p:cNvPicPr>
          <p:nvPr/>
        </p:nvPicPr>
        <p:blipFill rotWithShape="1">
          <a:blip r:embed="rId3">
            <a:alphaModFix amt="50000"/>
          </a:blip>
          <a:srcRect t="15605" r="-2" b="-2"/>
          <a:stretch/>
        </p:blipFill>
        <p:spPr>
          <a:xfrm>
            <a:off x="20" y="1"/>
            <a:ext cx="12191980" cy="6857999"/>
          </a:xfrm>
          <a:prstGeom prst="rect">
            <a:avLst/>
          </a:prstGeom>
        </p:spPr>
      </p:pic>
      <p:sp>
        <p:nvSpPr>
          <p:cNvPr id="2" name="Title 1"/>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MNPS Disproportionality:</a:t>
            </a:r>
            <a:br>
              <a:rPr lang="en-US" sz="6000">
                <a:solidFill>
                  <a:srgbClr val="FFFFFF"/>
                </a:solidFill>
              </a:rPr>
            </a:br>
            <a:r>
              <a:rPr lang="en-US" sz="6000">
                <a:solidFill>
                  <a:srgbClr val="FFFFFF"/>
                </a:solidFill>
              </a:rPr>
              <a:t>A long journey</a:t>
            </a:r>
            <a:br>
              <a:rPr lang="en-US" sz="6000">
                <a:solidFill>
                  <a:srgbClr val="FFFFFF"/>
                </a:solidFill>
              </a:rPr>
            </a:br>
            <a:r>
              <a:rPr lang="en-US" sz="6000">
                <a:solidFill>
                  <a:srgbClr val="FFFFFF"/>
                </a:solidFill>
              </a:rPr>
              <a:t>2017-Present</a:t>
            </a:r>
          </a:p>
        </p:txBody>
      </p:sp>
    </p:spTree>
    <p:extLst>
      <p:ext uri="{BB962C8B-B14F-4D97-AF65-F5344CB8AC3E}">
        <p14:creationId xmlns:p14="http://schemas.microsoft.com/office/powerpoint/2010/main" val="1387442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8774" y="2491103"/>
            <a:ext cx="5676406" cy="1325563"/>
          </a:xfrm>
        </p:spPr>
        <p:txBody>
          <a:bodyPr vert="horz" lIns="91440" tIns="45720" rIns="91440" bIns="45720" rtlCol="0" anchor="ctr">
            <a:noAutofit/>
          </a:bodyPr>
          <a:lstStyle/>
          <a:p>
            <a:pPr algn="ctr"/>
            <a:r>
              <a:rPr lang="en-US" sz="5400">
                <a:latin typeface="Arial"/>
                <a:cs typeface="Arial"/>
              </a:rPr>
              <a:t>Intellectual </a:t>
            </a:r>
            <a:br>
              <a:rPr lang="en-US" sz="5400">
                <a:latin typeface="Arial"/>
              </a:rPr>
            </a:br>
            <a:r>
              <a:rPr lang="en-US" sz="5400">
                <a:latin typeface="Arial"/>
                <a:cs typeface="Arial"/>
              </a:rPr>
              <a:t>Disabilities</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endParaRPr lang="en-US"/>
          </a:p>
          <a:p>
            <a:endParaRPr lang="en-US"/>
          </a:p>
        </p:txBody>
      </p:sp>
      <p:pic>
        <p:nvPicPr>
          <p:cNvPr id="6" name="Picture 5">
            <a:extLst>
              <a:ext uri="{FF2B5EF4-FFF2-40B4-BE49-F238E27FC236}">
                <a16:creationId xmlns:a16="http://schemas.microsoft.com/office/drawing/2014/main" id="{EBBDBE8E-8CCB-4A10-A0AC-06F72C64F457}"/>
              </a:ext>
            </a:extLst>
          </p:cNvPr>
          <p:cNvPicPr>
            <a:picLocks noChangeAspect="1"/>
          </p:cNvPicPr>
          <p:nvPr/>
        </p:nvPicPr>
        <p:blipFill rotWithShape="1">
          <a:blip r:embed="rId3"/>
          <a:srcRect l="12024" t="27153" r="58690" b="10000"/>
          <a:stretch/>
        </p:blipFill>
        <p:spPr>
          <a:xfrm>
            <a:off x="922568" y="211639"/>
            <a:ext cx="5321873" cy="6424826"/>
          </a:xfrm>
          <a:prstGeom prst="rect">
            <a:avLst/>
          </a:prstGeom>
        </p:spPr>
      </p:pic>
      <p:sp>
        <p:nvSpPr>
          <p:cNvPr id="7" name="TextBox 6">
            <a:extLst>
              <a:ext uri="{FF2B5EF4-FFF2-40B4-BE49-F238E27FC236}">
                <a16:creationId xmlns:a16="http://schemas.microsoft.com/office/drawing/2014/main" id="{6C973826-B876-4AA8-8216-5E6F01D6FC4B}"/>
              </a:ext>
            </a:extLst>
          </p:cNvPr>
          <p:cNvSpPr txBox="1"/>
          <p:nvPr/>
        </p:nvSpPr>
        <p:spPr>
          <a:xfrm>
            <a:off x="9528630" y="6372630"/>
            <a:ext cx="2663372" cy="369332"/>
          </a:xfrm>
          <a:prstGeom prst="rect">
            <a:avLst/>
          </a:prstGeom>
          <a:noFill/>
        </p:spPr>
        <p:txBody>
          <a:bodyPr wrap="square" rtlCol="0">
            <a:spAutoFit/>
          </a:bodyPr>
          <a:lstStyle/>
          <a:p>
            <a:r>
              <a:rPr lang="en-US"/>
              <a:t>Office of Civil Rights 2017</a:t>
            </a:r>
          </a:p>
        </p:txBody>
      </p:sp>
    </p:spTree>
    <p:extLst>
      <p:ext uri="{BB962C8B-B14F-4D97-AF65-F5344CB8AC3E}">
        <p14:creationId xmlns:p14="http://schemas.microsoft.com/office/powerpoint/2010/main" val="1299000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BC050-EDB5-B176-60FA-B2266F63A11D}"/>
              </a:ext>
            </a:extLst>
          </p:cNvPr>
          <p:cNvSpPr>
            <a:spLocks noGrp="1"/>
          </p:cNvSpPr>
          <p:nvPr>
            <p:ph type="title"/>
          </p:nvPr>
        </p:nvSpPr>
        <p:spPr>
          <a:xfrm>
            <a:off x="143041" y="4178"/>
            <a:ext cx="11281821" cy="1325563"/>
          </a:xfrm>
        </p:spPr>
        <p:txBody>
          <a:bodyPr/>
          <a:lstStyle/>
          <a:p>
            <a:r>
              <a:rPr lang="en-US">
                <a:latin typeface="Arial"/>
                <a:ea typeface="Calibri Light"/>
                <a:cs typeface="Calibri Light"/>
              </a:rPr>
              <a:t>What do Exclusionary Practices look like?</a:t>
            </a:r>
            <a:endParaRPr lang="en-US">
              <a:latin typeface="Arial"/>
            </a:endParaRPr>
          </a:p>
        </p:txBody>
      </p:sp>
      <p:pic>
        <p:nvPicPr>
          <p:cNvPr id="4" name="Picture 4" descr="A picture containing indoor, person, people, table&#10;&#10;Description automatically generated">
            <a:extLst>
              <a:ext uri="{FF2B5EF4-FFF2-40B4-BE49-F238E27FC236}">
                <a16:creationId xmlns:a16="http://schemas.microsoft.com/office/drawing/2014/main" id="{F9FDEEB7-A654-265C-1841-56B743FEFCCC}"/>
              </a:ext>
            </a:extLst>
          </p:cNvPr>
          <p:cNvPicPr>
            <a:picLocks noChangeAspect="1"/>
          </p:cNvPicPr>
          <p:nvPr/>
        </p:nvPicPr>
        <p:blipFill>
          <a:blip r:embed="rId2"/>
          <a:stretch>
            <a:fillRect/>
          </a:stretch>
        </p:blipFill>
        <p:spPr>
          <a:xfrm>
            <a:off x="291432" y="1725387"/>
            <a:ext cx="2756568" cy="1836443"/>
          </a:xfrm>
          <a:prstGeom prst="rect">
            <a:avLst/>
          </a:prstGeom>
        </p:spPr>
      </p:pic>
      <p:pic>
        <p:nvPicPr>
          <p:cNvPr id="5" name="Picture 5">
            <a:extLst>
              <a:ext uri="{FF2B5EF4-FFF2-40B4-BE49-F238E27FC236}">
                <a16:creationId xmlns:a16="http://schemas.microsoft.com/office/drawing/2014/main" id="{26C81341-7185-3C25-7A1B-7800645A1736}"/>
              </a:ext>
            </a:extLst>
          </p:cNvPr>
          <p:cNvPicPr>
            <a:picLocks noChangeAspect="1"/>
          </p:cNvPicPr>
          <p:nvPr/>
        </p:nvPicPr>
        <p:blipFill rotWithShape="1">
          <a:blip r:embed="rId3"/>
          <a:srcRect t="26020" r="970" b="510"/>
          <a:stretch/>
        </p:blipFill>
        <p:spPr>
          <a:xfrm>
            <a:off x="5973095" y="4231522"/>
            <a:ext cx="2742165" cy="1924439"/>
          </a:xfrm>
          <a:prstGeom prst="rect">
            <a:avLst/>
          </a:prstGeom>
        </p:spPr>
      </p:pic>
      <p:pic>
        <p:nvPicPr>
          <p:cNvPr id="6" name="Picture 6" descr="A picture containing person, yellow, sitting, young&#10;&#10;Description automatically generated">
            <a:extLst>
              <a:ext uri="{FF2B5EF4-FFF2-40B4-BE49-F238E27FC236}">
                <a16:creationId xmlns:a16="http://schemas.microsoft.com/office/drawing/2014/main" id="{FD2E84EE-92F2-6E71-BDA7-32DF9FC3CAF4}"/>
              </a:ext>
            </a:extLst>
          </p:cNvPr>
          <p:cNvPicPr>
            <a:picLocks noChangeAspect="1"/>
          </p:cNvPicPr>
          <p:nvPr/>
        </p:nvPicPr>
        <p:blipFill rotWithShape="1">
          <a:blip r:embed="rId4"/>
          <a:srcRect r="-488" b="12013"/>
          <a:stretch/>
        </p:blipFill>
        <p:spPr>
          <a:xfrm>
            <a:off x="9149347" y="1638970"/>
            <a:ext cx="2756584" cy="4516178"/>
          </a:xfrm>
          <a:prstGeom prst="rect">
            <a:avLst/>
          </a:prstGeom>
        </p:spPr>
      </p:pic>
      <p:pic>
        <p:nvPicPr>
          <p:cNvPr id="7" name="Picture 7">
            <a:extLst>
              <a:ext uri="{FF2B5EF4-FFF2-40B4-BE49-F238E27FC236}">
                <a16:creationId xmlns:a16="http://schemas.microsoft.com/office/drawing/2014/main" id="{B8978D3C-CF24-8D91-C78D-DD363F4683BF}"/>
              </a:ext>
            </a:extLst>
          </p:cNvPr>
          <p:cNvPicPr>
            <a:picLocks noChangeAspect="1"/>
          </p:cNvPicPr>
          <p:nvPr/>
        </p:nvPicPr>
        <p:blipFill>
          <a:blip r:embed="rId5"/>
          <a:stretch>
            <a:fillRect/>
          </a:stretch>
        </p:blipFill>
        <p:spPr>
          <a:xfrm>
            <a:off x="3386723" y="1720349"/>
            <a:ext cx="2076450" cy="4433302"/>
          </a:xfrm>
          <a:prstGeom prst="rect">
            <a:avLst/>
          </a:prstGeom>
        </p:spPr>
      </p:pic>
      <p:pic>
        <p:nvPicPr>
          <p:cNvPr id="8" name="Picture 8">
            <a:extLst>
              <a:ext uri="{FF2B5EF4-FFF2-40B4-BE49-F238E27FC236}">
                <a16:creationId xmlns:a16="http://schemas.microsoft.com/office/drawing/2014/main" id="{547FEA2C-1377-3B88-2380-DD5D01147D2D}"/>
              </a:ext>
            </a:extLst>
          </p:cNvPr>
          <p:cNvPicPr>
            <a:picLocks noChangeAspect="1"/>
          </p:cNvPicPr>
          <p:nvPr/>
        </p:nvPicPr>
        <p:blipFill>
          <a:blip r:embed="rId6"/>
          <a:stretch>
            <a:fillRect/>
          </a:stretch>
        </p:blipFill>
        <p:spPr>
          <a:xfrm>
            <a:off x="286084" y="3945022"/>
            <a:ext cx="2743200" cy="2203115"/>
          </a:xfrm>
          <a:prstGeom prst="rect">
            <a:avLst/>
          </a:prstGeom>
        </p:spPr>
      </p:pic>
      <p:pic>
        <p:nvPicPr>
          <p:cNvPr id="9" name="Picture 9">
            <a:extLst>
              <a:ext uri="{FF2B5EF4-FFF2-40B4-BE49-F238E27FC236}">
                <a16:creationId xmlns:a16="http://schemas.microsoft.com/office/drawing/2014/main" id="{C678382F-379D-0B95-EAE1-C57157F00872}"/>
              </a:ext>
            </a:extLst>
          </p:cNvPr>
          <p:cNvPicPr>
            <a:picLocks noChangeAspect="1"/>
          </p:cNvPicPr>
          <p:nvPr/>
        </p:nvPicPr>
        <p:blipFill>
          <a:blip r:embed="rId7"/>
          <a:stretch>
            <a:fillRect/>
          </a:stretch>
        </p:blipFill>
        <p:spPr>
          <a:xfrm>
            <a:off x="5967663" y="1721687"/>
            <a:ext cx="2743200" cy="2077786"/>
          </a:xfrm>
          <a:prstGeom prst="rect">
            <a:avLst/>
          </a:prstGeom>
        </p:spPr>
      </p:pic>
    </p:spTree>
    <p:extLst>
      <p:ext uri="{BB962C8B-B14F-4D97-AF65-F5344CB8AC3E}">
        <p14:creationId xmlns:p14="http://schemas.microsoft.com/office/powerpoint/2010/main" val="222640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2361" y="2101665"/>
            <a:ext cx="5448796" cy="1325563"/>
          </a:xfrm>
        </p:spPr>
        <p:txBody>
          <a:bodyPr vert="horz" lIns="91440" tIns="45720" rIns="91440" bIns="45720" rtlCol="0" anchor="ctr">
            <a:noAutofit/>
          </a:bodyPr>
          <a:lstStyle/>
          <a:p>
            <a:pPr algn="ctr"/>
            <a:r>
              <a:rPr lang="en-US" sz="6600">
                <a:latin typeface="Arial"/>
                <a:cs typeface="Arial"/>
              </a:rPr>
              <a:t>Emotional </a:t>
            </a:r>
            <a:br>
              <a:rPr lang="en-US" sz="6600">
                <a:latin typeface="Arial"/>
              </a:rPr>
            </a:br>
            <a:r>
              <a:rPr lang="en-US" sz="6600">
                <a:latin typeface="Arial"/>
                <a:cs typeface="Arial"/>
              </a:rPr>
              <a:t>Disturbance</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endParaRPr lang="en-US"/>
          </a:p>
          <a:p>
            <a:endParaRPr lang="en-US"/>
          </a:p>
        </p:txBody>
      </p:sp>
      <p:pic>
        <p:nvPicPr>
          <p:cNvPr id="5" name="Picture 4">
            <a:extLst>
              <a:ext uri="{FF2B5EF4-FFF2-40B4-BE49-F238E27FC236}">
                <a16:creationId xmlns:a16="http://schemas.microsoft.com/office/drawing/2014/main" id="{FCFEE7BF-EF82-44CF-8479-357A64ADB219}"/>
              </a:ext>
            </a:extLst>
          </p:cNvPr>
          <p:cNvPicPr>
            <a:picLocks noChangeAspect="1"/>
          </p:cNvPicPr>
          <p:nvPr/>
        </p:nvPicPr>
        <p:blipFill rotWithShape="1">
          <a:blip r:embed="rId3"/>
          <a:srcRect l="12500" t="25751" r="60119" b="10000"/>
          <a:stretch/>
        </p:blipFill>
        <p:spPr>
          <a:xfrm>
            <a:off x="507999" y="181821"/>
            <a:ext cx="4920344" cy="6494357"/>
          </a:xfrm>
          <a:prstGeom prst="rect">
            <a:avLst/>
          </a:prstGeom>
        </p:spPr>
      </p:pic>
      <p:sp>
        <p:nvSpPr>
          <p:cNvPr id="7" name="TextBox 6">
            <a:extLst>
              <a:ext uri="{FF2B5EF4-FFF2-40B4-BE49-F238E27FC236}">
                <a16:creationId xmlns:a16="http://schemas.microsoft.com/office/drawing/2014/main" id="{A9EB8E76-3391-4FB7-8698-E4FE0E10E832}"/>
              </a:ext>
            </a:extLst>
          </p:cNvPr>
          <p:cNvSpPr txBox="1"/>
          <p:nvPr/>
        </p:nvSpPr>
        <p:spPr>
          <a:xfrm>
            <a:off x="9469253" y="6372630"/>
            <a:ext cx="2564411" cy="369332"/>
          </a:xfrm>
          <a:prstGeom prst="rect">
            <a:avLst/>
          </a:prstGeom>
          <a:noFill/>
        </p:spPr>
        <p:txBody>
          <a:bodyPr wrap="square" rtlCol="0">
            <a:spAutoFit/>
          </a:bodyPr>
          <a:lstStyle/>
          <a:p>
            <a:r>
              <a:rPr lang="en-US"/>
              <a:t>Office of Civil Rights 2017</a:t>
            </a:r>
          </a:p>
        </p:txBody>
      </p:sp>
    </p:spTree>
    <p:extLst>
      <p:ext uri="{BB962C8B-B14F-4D97-AF65-F5344CB8AC3E}">
        <p14:creationId xmlns:p14="http://schemas.microsoft.com/office/powerpoint/2010/main" val="2393580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5698" y="2341785"/>
            <a:ext cx="3815938" cy="1325563"/>
          </a:xfrm>
        </p:spPr>
        <p:txBody>
          <a:bodyPr vert="horz" lIns="91440" tIns="45720" rIns="91440" bIns="45720" rtlCol="0" anchor="ctr">
            <a:noAutofit/>
          </a:bodyPr>
          <a:lstStyle/>
          <a:p>
            <a:pPr algn="ctr"/>
            <a:r>
              <a:rPr lang="en-US" sz="6600">
                <a:latin typeface="Arial"/>
                <a:cs typeface="Arial"/>
              </a:rPr>
              <a:t>Student </a:t>
            </a:r>
            <a:br>
              <a:rPr lang="en-US" sz="6600">
                <a:latin typeface="Arial"/>
              </a:rPr>
            </a:br>
            <a:r>
              <a:rPr lang="en-US" sz="6600">
                <a:latin typeface="Arial"/>
                <a:cs typeface="Arial"/>
              </a:rPr>
              <a:t>Retention</a:t>
            </a:r>
          </a:p>
        </p:txBody>
      </p:sp>
      <p:pic>
        <p:nvPicPr>
          <p:cNvPr id="4" name="Picture 3">
            <a:extLst>
              <a:ext uri="{FF2B5EF4-FFF2-40B4-BE49-F238E27FC236}">
                <a16:creationId xmlns:a16="http://schemas.microsoft.com/office/drawing/2014/main" id="{7EFC85AE-D24E-4D54-B6B8-06D42515367D}"/>
              </a:ext>
            </a:extLst>
          </p:cNvPr>
          <p:cNvPicPr>
            <a:picLocks noChangeAspect="1"/>
          </p:cNvPicPr>
          <p:nvPr/>
        </p:nvPicPr>
        <p:blipFill rotWithShape="1">
          <a:blip r:embed="rId3"/>
          <a:srcRect l="53729" t="27493" r="22156" b="20764"/>
          <a:stretch/>
        </p:blipFill>
        <p:spPr>
          <a:xfrm>
            <a:off x="696135" y="194331"/>
            <a:ext cx="5354492" cy="6459682"/>
          </a:xfrm>
          <a:prstGeom prst="rect">
            <a:avLst/>
          </a:prstGeom>
        </p:spPr>
      </p:pic>
      <p:sp>
        <p:nvSpPr>
          <p:cNvPr id="6" name="TextBox 5">
            <a:extLst>
              <a:ext uri="{FF2B5EF4-FFF2-40B4-BE49-F238E27FC236}">
                <a16:creationId xmlns:a16="http://schemas.microsoft.com/office/drawing/2014/main" id="{04ACF830-904B-495E-AA62-BDE76D546E55}"/>
              </a:ext>
            </a:extLst>
          </p:cNvPr>
          <p:cNvSpPr txBox="1"/>
          <p:nvPr/>
        </p:nvSpPr>
        <p:spPr>
          <a:xfrm>
            <a:off x="9360396" y="6362734"/>
            <a:ext cx="2782125" cy="369332"/>
          </a:xfrm>
          <a:prstGeom prst="rect">
            <a:avLst/>
          </a:prstGeom>
          <a:noFill/>
        </p:spPr>
        <p:txBody>
          <a:bodyPr wrap="square" rtlCol="0">
            <a:spAutoFit/>
          </a:bodyPr>
          <a:lstStyle/>
          <a:p>
            <a:r>
              <a:rPr lang="en-US"/>
              <a:t>Office of Civil Rights 2017</a:t>
            </a:r>
          </a:p>
        </p:txBody>
      </p:sp>
      <p:pic>
        <p:nvPicPr>
          <p:cNvPr id="5" name="Picture 4">
            <a:extLst>
              <a:ext uri="{FF2B5EF4-FFF2-40B4-BE49-F238E27FC236}">
                <a16:creationId xmlns:a16="http://schemas.microsoft.com/office/drawing/2014/main" id="{70203347-7CA7-453A-9CF7-301F8F8DAA1A}"/>
              </a:ext>
            </a:extLst>
          </p:cNvPr>
          <p:cNvPicPr>
            <a:picLocks noChangeAspect="1"/>
          </p:cNvPicPr>
          <p:nvPr/>
        </p:nvPicPr>
        <p:blipFill rotWithShape="1">
          <a:blip r:embed="rId4"/>
          <a:srcRect l="12500" t="26346" r="78644" b="69017"/>
          <a:stretch/>
        </p:blipFill>
        <p:spPr>
          <a:xfrm>
            <a:off x="696135" y="3667348"/>
            <a:ext cx="2039257" cy="792395"/>
          </a:xfrm>
          <a:prstGeom prst="rect">
            <a:avLst/>
          </a:prstGeom>
        </p:spPr>
      </p:pic>
    </p:spTree>
    <p:extLst>
      <p:ext uri="{BB962C8B-B14F-4D97-AF65-F5344CB8AC3E}">
        <p14:creationId xmlns:p14="http://schemas.microsoft.com/office/powerpoint/2010/main" val="1139723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4DEBBB-E45B-4F51-AFF3-FDF4FE7FFDE8}"/>
              </a:ext>
            </a:extLst>
          </p:cNvPr>
          <p:cNvPicPr>
            <a:picLocks noChangeAspect="1"/>
          </p:cNvPicPr>
          <p:nvPr/>
        </p:nvPicPr>
        <p:blipFill rotWithShape="1">
          <a:blip r:embed="rId3"/>
          <a:srcRect l="13043" t="24364" r="39350" b="16389"/>
          <a:stretch/>
        </p:blipFill>
        <p:spPr>
          <a:xfrm>
            <a:off x="447302" y="349064"/>
            <a:ext cx="8564258" cy="5995402"/>
          </a:xfrm>
          <a:prstGeom prst="rect">
            <a:avLst/>
          </a:prstGeom>
        </p:spPr>
      </p:pic>
      <p:sp>
        <p:nvSpPr>
          <p:cNvPr id="2" name="Title 1"/>
          <p:cNvSpPr>
            <a:spLocks noGrp="1"/>
          </p:cNvSpPr>
          <p:nvPr>
            <p:ph type="title"/>
          </p:nvPr>
        </p:nvSpPr>
        <p:spPr>
          <a:xfrm>
            <a:off x="8900594" y="2913276"/>
            <a:ext cx="3400301" cy="1325563"/>
          </a:xfrm>
        </p:spPr>
        <p:txBody>
          <a:bodyPr>
            <a:normAutofit fontScale="90000"/>
          </a:bodyPr>
          <a:lstStyle/>
          <a:p>
            <a:pPr algn="ctr"/>
            <a:r>
              <a:rPr lang="en-US" sz="6000">
                <a:latin typeface="Arial"/>
                <a:cs typeface="Arial"/>
              </a:rPr>
              <a:t>Discipline</a:t>
            </a:r>
            <a:br>
              <a:rPr lang="en-US" sz="6000">
                <a:latin typeface="Arial"/>
                <a:cs typeface="Arial"/>
              </a:rPr>
            </a:br>
            <a:br>
              <a:rPr lang="en-US"/>
            </a:br>
            <a:endParaRPr lang="en-US"/>
          </a:p>
        </p:txBody>
      </p:sp>
      <p:sp>
        <p:nvSpPr>
          <p:cNvPr id="6" name="TextBox 5">
            <a:extLst>
              <a:ext uri="{FF2B5EF4-FFF2-40B4-BE49-F238E27FC236}">
                <a16:creationId xmlns:a16="http://schemas.microsoft.com/office/drawing/2014/main" id="{1D1BE10D-7DF9-433C-9686-8C81E06B95F2}"/>
              </a:ext>
            </a:extLst>
          </p:cNvPr>
          <p:cNvSpPr txBox="1"/>
          <p:nvPr/>
        </p:nvSpPr>
        <p:spPr>
          <a:xfrm>
            <a:off x="8331201" y="6342942"/>
            <a:ext cx="3643086" cy="369332"/>
          </a:xfrm>
          <a:prstGeom prst="rect">
            <a:avLst/>
          </a:prstGeom>
          <a:noFill/>
        </p:spPr>
        <p:txBody>
          <a:bodyPr wrap="square" rtlCol="0">
            <a:spAutoFit/>
          </a:bodyPr>
          <a:lstStyle/>
          <a:p>
            <a:r>
              <a:rPr lang="en-US"/>
              <a:t>Office of Civil Rights 2017</a:t>
            </a:r>
          </a:p>
        </p:txBody>
      </p:sp>
      <p:pic>
        <p:nvPicPr>
          <p:cNvPr id="7" name="Picture 6">
            <a:extLst>
              <a:ext uri="{FF2B5EF4-FFF2-40B4-BE49-F238E27FC236}">
                <a16:creationId xmlns:a16="http://schemas.microsoft.com/office/drawing/2014/main" id="{1B84889A-61BC-4EF6-93A3-12CC04910895}"/>
              </a:ext>
            </a:extLst>
          </p:cNvPr>
          <p:cNvPicPr>
            <a:picLocks noChangeAspect="1"/>
          </p:cNvPicPr>
          <p:nvPr/>
        </p:nvPicPr>
        <p:blipFill rotWithShape="1">
          <a:blip r:embed="rId4"/>
          <a:srcRect l="12500" t="26346" r="78644" b="69017"/>
          <a:stretch/>
        </p:blipFill>
        <p:spPr>
          <a:xfrm>
            <a:off x="2133049" y="3576057"/>
            <a:ext cx="2039257" cy="792395"/>
          </a:xfrm>
          <a:prstGeom prst="rect">
            <a:avLst/>
          </a:prstGeom>
        </p:spPr>
      </p:pic>
    </p:spTree>
    <p:extLst>
      <p:ext uri="{BB962C8B-B14F-4D97-AF65-F5344CB8AC3E}">
        <p14:creationId xmlns:p14="http://schemas.microsoft.com/office/powerpoint/2010/main" val="3849095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2372" y="2617128"/>
            <a:ext cx="5854536" cy="1325563"/>
          </a:xfrm>
        </p:spPr>
        <p:txBody>
          <a:bodyPr>
            <a:normAutofit fontScale="90000"/>
          </a:bodyPr>
          <a:lstStyle/>
          <a:p>
            <a:pPr algn="ctr"/>
            <a:r>
              <a:rPr lang="en-US" sz="6600">
                <a:latin typeface="Arial"/>
                <a:cs typeface="Arial"/>
              </a:rPr>
              <a:t>Expulsions</a:t>
            </a:r>
            <a:br>
              <a:rPr lang="en-US" sz="6600">
                <a:latin typeface="Arial"/>
              </a:rPr>
            </a:br>
            <a:r>
              <a:rPr lang="en-US" sz="6600">
                <a:latin typeface="Arial"/>
                <a:cs typeface="Arial"/>
              </a:rPr>
              <a:t>SWD</a:t>
            </a:r>
            <a:endParaRPr lang="en-US">
              <a:latin typeface="Arial"/>
              <a:cs typeface="Arial"/>
            </a:endParaRPr>
          </a:p>
        </p:txBody>
      </p:sp>
      <p:sp>
        <p:nvSpPr>
          <p:cNvPr id="6" name="TextBox 5">
            <a:extLst>
              <a:ext uri="{FF2B5EF4-FFF2-40B4-BE49-F238E27FC236}">
                <a16:creationId xmlns:a16="http://schemas.microsoft.com/office/drawing/2014/main" id="{1D1BE10D-7DF9-433C-9686-8C81E06B95F2}"/>
              </a:ext>
            </a:extLst>
          </p:cNvPr>
          <p:cNvSpPr txBox="1"/>
          <p:nvPr/>
        </p:nvSpPr>
        <p:spPr>
          <a:xfrm>
            <a:off x="9251539" y="6303358"/>
            <a:ext cx="2693061" cy="369332"/>
          </a:xfrm>
          <a:prstGeom prst="rect">
            <a:avLst/>
          </a:prstGeom>
          <a:noFill/>
        </p:spPr>
        <p:txBody>
          <a:bodyPr wrap="square" rtlCol="0">
            <a:spAutoFit/>
          </a:bodyPr>
          <a:lstStyle/>
          <a:p>
            <a:r>
              <a:rPr lang="en-US"/>
              <a:t>Office of Civil Rights 2017</a:t>
            </a:r>
          </a:p>
        </p:txBody>
      </p:sp>
      <p:pic>
        <p:nvPicPr>
          <p:cNvPr id="4" name="Picture 3">
            <a:extLst>
              <a:ext uri="{FF2B5EF4-FFF2-40B4-BE49-F238E27FC236}">
                <a16:creationId xmlns:a16="http://schemas.microsoft.com/office/drawing/2014/main" id="{E6A0E745-6D75-4EE6-BC41-03D1F1BA7EE6}"/>
              </a:ext>
            </a:extLst>
          </p:cNvPr>
          <p:cNvPicPr>
            <a:picLocks noChangeAspect="1"/>
          </p:cNvPicPr>
          <p:nvPr/>
        </p:nvPicPr>
        <p:blipFill rotWithShape="1">
          <a:blip r:embed="rId3"/>
          <a:srcRect l="12931" t="23308" r="62258" b="14500"/>
          <a:stretch/>
        </p:blipFill>
        <p:spPr>
          <a:xfrm>
            <a:off x="1775446" y="566833"/>
            <a:ext cx="4066943" cy="5733869"/>
          </a:xfrm>
          <a:prstGeom prst="rect">
            <a:avLst/>
          </a:prstGeom>
        </p:spPr>
      </p:pic>
    </p:spTree>
    <p:extLst>
      <p:ext uri="{BB962C8B-B14F-4D97-AF65-F5344CB8AC3E}">
        <p14:creationId xmlns:p14="http://schemas.microsoft.com/office/powerpoint/2010/main" val="1888099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6415" y="2461021"/>
            <a:ext cx="5543063" cy="1325563"/>
          </a:xfrm>
        </p:spPr>
        <p:txBody>
          <a:bodyPr>
            <a:normAutofit fontScale="90000"/>
          </a:bodyPr>
          <a:lstStyle/>
          <a:p>
            <a:pPr algn="ctr"/>
            <a:r>
              <a:rPr lang="en-US" sz="6600">
                <a:latin typeface="Arial"/>
                <a:cs typeface="Arial"/>
              </a:rPr>
              <a:t>“Gifted and </a:t>
            </a:r>
            <a:br>
              <a:rPr lang="en-US" sz="6600">
                <a:latin typeface="Arial"/>
              </a:rPr>
            </a:br>
            <a:r>
              <a:rPr lang="en-US" sz="6600">
                <a:latin typeface="Arial"/>
                <a:cs typeface="Arial"/>
              </a:rPr>
              <a:t>Talented”</a:t>
            </a:r>
            <a:br>
              <a:rPr lang="en-US"/>
            </a:br>
            <a:endParaRPr lang="en-US"/>
          </a:p>
        </p:txBody>
      </p:sp>
      <p:pic>
        <p:nvPicPr>
          <p:cNvPr id="8" name="Picture 7">
            <a:extLst>
              <a:ext uri="{FF2B5EF4-FFF2-40B4-BE49-F238E27FC236}">
                <a16:creationId xmlns:a16="http://schemas.microsoft.com/office/drawing/2014/main" id="{4FDF4CA0-5E37-4654-861B-9037CB44EBFE}"/>
              </a:ext>
            </a:extLst>
          </p:cNvPr>
          <p:cNvPicPr>
            <a:picLocks noChangeAspect="1"/>
          </p:cNvPicPr>
          <p:nvPr/>
        </p:nvPicPr>
        <p:blipFill rotWithShape="1">
          <a:blip r:embed="rId3"/>
          <a:srcRect l="14620" t="30342" r="59105" b="11748"/>
          <a:stretch/>
        </p:blipFill>
        <p:spPr>
          <a:xfrm>
            <a:off x="1362055" y="395843"/>
            <a:ext cx="5002030" cy="6201089"/>
          </a:xfrm>
          <a:prstGeom prst="rect">
            <a:avLst/>
          </a:prstGeom>
        </p:spPr>
      </p:pic>
      <p:sp>
        <p:nvSpPr>
          <p:cNvPr id="9" name="TextBox 8">
            <a:extLst>
              <a:ext uri="{FF2B5EF4-FFF2-40B4-BE49-F238E27FC236}">
                <a16:creationId xmlns:a16="http://schemas.microsoft.com/office/drawing/2014/main" id="{AEEEE751-3453-4FA9-AC98-F45BDA6EDE92}"/>
              </a:ext>
            </a:extLst>
          </p:cNvPr>
          <p:cNvSpPr txBox="1"/>
          <p:nvPr/>
        </p:nvSpPr>
        <p:spPr>
          <a:xfrm>
            <a:off x="8331201" y="6342942"/>
            <a:ext cx="3643086" cy="369332"/>
          </a:xfrm>
          <a:prstGeom prst="rect">
            <a:avLst/>
          </a:prstGeom>
          <a:noFill/>
        </p:spPr>
        <p:txBody>
          <a:bodyPr wrap="square" rtlCol="0">
            <a:spAutoFit/>
          </a:bodyPr>
          <a:lstStyle/>
          <a:p>
            <a:r>
              <a:rPr lang="en-US"/>
              <a:t>Office of Civil Rights 2017</a:t>
            </a:r>
          </a:p>
        </p:txBody>
      </p:sp>
      <p:pic>
        <p:nvPicPr>
          <p:cNvPr id="5" name="Picture 4">
            <a:extLst>
              <a:ext uri="{FF2B5EF4-FFF2-40B4-BE49-F238E27FC236}">
                <a16:creationId xmlns:a16="http://schemas.microsoft.com/office/drawing/2014/main" id="{E0B95AC6-7A33-4B14-B9D9-EAC241ADE6B7}"/>
              </a:ext>
            </a:extLst>
          </p:cNvPr>
          <p:cNvPicPr>
            <a:picLocks noChangeAspect="1"/>
          </p:cNvPicPr>
          <p:nvPr/>
        </p:nvPicPr>
        <p:blipFill rotWithShape="1">
          <a:blip r:embed="rId4"/>
          <a:srcRect l="12500" t="26346" r="78644" b="69017"/>
          <a:stretch/>
        </p:blipFill>
        <p:spPr>
          <a:xfrm>
            <a:off x="3134535" y="5278433"/>
            <a:ext cx="2039257" cy="792395"/>
          </a:xfrm>
          <a:prstGeom prst="rect">
            <a:avLst/>
          </a:prstGeom>
        </p:spPr>
      </p:pic>
    </p:spTree>
    <p:extLst>
      <p:ext uri="{BB962C8B-B14F-4D97-AF65-F5344CB8AC3E}">
        <p14:creationId xmlns:p14="http://schemas.microsoft.com/office/powerpoint/2010/main" val="1179531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D80A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26521"/>
            <a:ext cx="10515600" cy="1325563"/>
          </a:xfrm>
        </p:spPr>
        <p:txBody>
          <a:bodyPr/>
          <a:lstStyle/>
          <a:p>
            <a:pPr algn="ctr"/>
            <a:r>
              <a:rPr lang="en-US">
                <a:solidFill>
                  <a:schemeClr val="bg1"/>
                </a:solidFill>
              </a:rPr>
              <a:t>MNPS Disproportionality 2021-22</a:t>
            </a:r>
          </a:p>
        </p:txBody>
      </p:sp>
      <p:pic>
        <p:nvPicPr>
          <p:cNvPr id="8" name="Picture 7">
            <a:extLst>
              <a:ext uri="{FF2B5EF4-FFF2-40B4-BE49-F238E27FC236}">
                <a16:creationId xmlns:a16="http://schemas.microsoft.com/office/drawing/2014/main" id="{C80B9082-A21F-4E68-A098-E3912030F6D0}"/>
              </a:ext>
            </a:extLst>
          </p:cNvPr>
          <p:cNvPicPr>
            <a:picLocks noChangeAspect="1"/>
          </p:cNvPicPr>
          <p:nvPr/>
        </p:nvPicPr>
        <p:blipFill rotWithShape="1">
          <a:blip r:embed="rId3"/>
          <a:srcRect l="19167" t="55238" r="18452" b="15555"/>
          <a:stretch/>
        </p:blipFill>
        <p:spPr>
          <a:xfrm>
            <a:off x="466685" y="2068707"/>
            <a:ext cx="11258630" cy="2909693"/>
          </a:xfrm>
          <a:prstGeom prst="rect">
            <a:avLst/>
          </a:prstGeom>
        </p:spPr>
      </p:pic>
      <p:sp>
        <p:nvSpPr>
          <p:cNvPr id="3" name="Rectangle 2">
            <a:extLst>
              <a:ext uri="{FF2B5EF4-FFF2-40B4-BE49-F238E27FC236}">
                <a16:creationId xmlns:a16="http://schemas.microsoft.com/office/drawing/2014/main" id="{F9F69B6A-CB8E-49E5-9AE7-65ED140E4EC8}"/>
              </a:ext>
            </a:extLst>
          </p:cNvPr>
          <p:cNvSpPr/>
          <p:nvPr/>
        </p:nvSpPr>
        <p:spPr>
          <a:xfrm>
            <a:off x="466685" y="3010328"/>
            <a:ext cx="7136191" cy="83220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7285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D80A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26521"/>
            <a:ext cx="10515600" cy="1325563"/>
          </a:xfrm>
        </p:spPr>
        <p:txBody>
          <a:bodyPr/>
          <a:lstStyle/>
          <a:p>
            <a:pPr algn="ctr"/>
            <a:r>
              <a:rPr lang="en-US">
                <a:solidFill>
                  <a:schemeClr val="bg1"/>
                </a:solidFill>
              </a:rPr>
              <a:t>MNPS Disproportionality 2022-23</a:t>
            </a:r>
          </a:p>
        </p:txBody>
      </p:sp>
      <p:pic>
        <p:nvPicPr>
          <p:cNvPr id="4" name="Picture 3">
            <a:extLst>
              <a:ext uri="{FF2B5EF4-FFF2-40B4-BE49-F238E27FC236}">
                <a16:creationId xmlns:a16="http://schemas.microsoft.com/office/drawing/2014/main" id="{3EF11337-6C37-486C-8B9E-AD30376DA9FF}"/>
              </a:ext>
            </a:extLst>
          </p:cNvPr>
          <p:cNvPicPr>
            <a:picLocks noChangeAspect="1"/>
          </p:cNvPicPr>
          <p:nvPr/>
        </p:nvPicPr>
        <p:blipFill rotWithShape="1">
          <a:blip r:embed="rId3"/>
          <a:srcRect l="19298" t="55281" r="18764" b="16404"/>
          <a:stretch/>
        </p:blipFill>
        <p:spPr>
          <a:xfrm>
            <a:off x="342473" y="1949521"/>
            <a:ext cx="11507054" cy="2958957"/>
          </a:xfrm>
          <a:prstGeom prst="rect">
            <a:avLst/>
          </a:prstGeom>
        </p:spPr>
      </p:pic>
      <p:sp>
        <p:nvSpPr>
          <p:cNvPr id="5" name="Rectangle 4">
            <a:extLst>
              <a:ext uri="{FF2B5EF4-FFF2-40B4-BE49-F238E27FC236}">
                <a16:creationId xmlns:a16="http://schemas.microsoft.com/office/drawing/2014/main" id="{243968D8-9078-42C1-A0BD-0EF94188B0CA}"/>
              </a:ext>
            </a:extLst>
          </p:cNvPr>
          <p:cNvSpPr/>
          <p:nvPr/>
        </p:nvSpPr>
        <p:spPr>
          <a:xfrm>
            <a:off x="466685" y="3010328"/>
            <a:ext cx="7136191" cy="83220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6380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A4D284-CC2F-4DE7-AF1E-ADC28814BC76}"/>
              </a:ext>
            </a:extLst>
          </p:cNvPr>
          <p:cNvPicPr>
            <a:picLocks noChangeAspect="1"/>
          </p:cNvPicPr>
          <p:nvPr/>
        </p:nvPicPr>
        <p:blipFill rotWithShape="1">
          <a:blip r:embed="rId3"/>
          <a:srcRect l="5238" t="30533" r="39167" b="33756"/>
          <a:stretch/>
        </p:blipFill>
        <p:spPr>
          <a:xfrm>
            <a:off x="1381140" y="2438078"/>
            <a:ext cx="9750881" cy="3523053"/>
          </a:xfrm>
          <a:prstGeom prst="rect">
            <a:avLst/>
          </a:prstGeom>
        </p:spPr>
      </p:pic>
      <p:sp>
        <p:nvSpPr>
          <p:cNvPr id="7" name="Title 1">
            <a:extLst>
              <a:ext uri="{FF2B5EF4-FFF2-40B4-BE49-F238E27FC236}">
                <a16:creationId xmlns:a16="http://schemas.microsoft.com/office/drawing/2014/main" id="{FA64CE8C-C35C-4BF6-927C-C0FEF8ED7364}"/>
              </a:ext>
            </a:extLst>
          </p:cNvPr>
          <p:cNvSpPr>
            <a:spLocks noGrp="1"/>
          </p:cNvSpPr>
          <p:nvPr>
            <p:ph type="title"/>
          </p:nvPr>
        </p:nvSpPr>
        <p:spPr>
          <a:xfrm>
            <a:off x="756006" y="107674"/>
            <a:ext cx="10515600" cy="3395814"/>
          </a:xfrm>
        </p:spPr>
        <p:txBody>
          <a:bodyPr>
            <a:normAutofit/>
          </a:bodyPr>
          <a:lstStyle/>
          <a:p>
            <a:pPr algn="ctr"/>
            <a:r>
              <a:rPr lang="en-US" altLang="en-US" sz="9600" err="1">
                <a:latin typeface="Arial"/>
                <a:cs typeface="Arial"/>
              </a:rPr>
              <a:t>Con$equence</a:t>
            </a:r>
            <a:r>
              <a:rPr lang="en-US" altLang="en-US" sz="9600">
                <a:latin typeface="Arial"/>
                <a:cs typeface="Arial"/>
              </a:rPr>
              <a:t>$:</a:t>
            </a:r>
            <a:endParaRPr lang="en-US" sz="9600">
              <a:latin typeface="Arial"/>
              <a:cs typeface="Arial"/>
            </a:endParaRPr>
          </a:p>
        </p:txBody>
      </p:sp>
    </p:spTree>
    <p:extLst>
      <p:ext uri="{BB962C8B-B14F-4D97-AF65-F5344CB8AC3E}">
        <p14:creationId xmlns:p14="http://schemas.microsoft.com/office/powerpoint/2010/main" val="4153079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31093"/>
            <a:ext cx="10515600" cy="3395814"/>
          </a:xfrm>
        </p:spPr>
        <p:txBody>
          <a:bodyPr>
            <a:normAutofit/>
          </a:bodyPr>
          <a:lstStyle/>
          <a:p>
            <a:pPr algn="ctr"/>
            <a:r>
              <a:rPr lang="en-US" altLang="en-US" sz="9600">
                <a:latin typeface="Arial"/>
                <a:cs typeface="Arial"/>
              </a:rPr>
              <a:t>What are we </a:t>
            </a:r>
            <a:br>
              <a:rPr lang="en-US" altLang="en-US" sz="9600">
                <a:latin typeface="Arial"/>
              </a:rPr>
            </a:br>
            <a:r>
              <a:rPr lang="en-US" altLang="en-US" sz="9600">
                <a:latin typeface="Arial"/>
                <a:cs typeface="Arial"/>
              </a:rPr>
              <a:t>doing about it?</a:t>
            </a:r>
            <a:endParaRPr lang="en-US" sz="9600">
              <a:latin typeface="Arial"/>
              <a:cs typeface="Arial"/>
            </a:endParaRPr>
          </a:p>
        </p:txBody>
      </p:sp>
    </p:spTree>
    <p:extLst>
      <p:ext uri="{BB962C8B-B14F-4D97-AF65-F5344CB8AC3E}">
        <p14:creationId xmlns:p14="http://schemas.microsoft.com/office/powerpoint/2010/main" val="3316936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3D black question marks with one yellow question mark">
            <a:extLst>
              <a:ext uri="{FF2B5EF4-FFF2-40B4-BE49-F238E27FC236}">
                <a16:creationId xmlns:a16="http://schemas.microsoft.com/office/drawing/2014/main" id="{13100AFE-B797-D1E5-8F15-448A6DAEA56C}"/>
              </a:ext>
            </a:extLst>
          </p:cNvPr>
          <p:cNvPicPr>
            <a:picLocks noChangeAspect="1"/>
          </p:cNvPicPr>
          <p:nvPr/>
        </p:nvPicPr>
        <p:blipFill rotWithShape="1">
          <a:blip r:embed="rId3">
            <a:alphaModFix/>
          </a:blip>
          <a:srcRect l="28990" r="6122" b="1"/>
          <a:stretch/>
        </p:blipFill>
        <p:spPr>
          <a:xfrm>
            <a:off x="20" y="10"/>
            <a:ext cx="12191979" cy="6857990"/>
          </a:xfrm>
          <a:prstGeom prst="rect">
            <a:avLst/>
          </a:prstGeom>
        </p:spPr>
      </p:pic>
      <p:sp>
        <p:nvSpPr>
          <p:cNvPr id="8" name="Rectangle 7">
            <a:extLst>
              <a:ext uri="{FF2B5EF4-FFF2-40B4-BE49-F238E27FC236}">
                <a16:creationId xmlns:a16="http://schemas.microsoft.com/office/drawing/2014/main" id="{EB0222B5-B739-82A9-5CCC-C5585AE12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44663" y="-4344657"/>
            <a:ext cx="3512260" cy="12201589"/>
          </a:xfrm>
          <a:prstGeom prst="rect">
            <a:avLst/>
          </a:prstGeom>
          <a:gradFill flip="none" rotWithShape="1">
            <a:gsLst>
              <a:gs pos="10000">
                <a:srgbClr val="000000">
                  <a:alpha val="0"/>
                </a:srgbClr>
              </a:gs>
              <a:gs pos="66000">
                <a:srgbClr val="000000">
                  <a:alpha val="46000"/>
                </a:srgbClr>
              </a:gs>
              <a:gs pos="100000">
                <a:srgbClr val="000000">
                  <a:alpha val="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1137434"/>
            <a:ext cx="7800660" cy="1520987"/>
          </a:xfrm>
        </p:spPr>
        <p:txBody>
          <a:bodyPr vert="horz" lIns="91440" tIns="45720" rIns="91440" bIns="45720" rtlCol="0" anchor="t">
            <a:normAutofit/>
          </a:bodyPr>
          <a:lstStyle/>
          <a:p>
            <a:r>
              <a:rPr lang="en-US" altLang="en-US" sz="4000">
                <a:solidFill>
                  <a:srgbClr val="FFFFFF"/>
                </a:solidFill>
              </a:rPr>
              <a:t>Questions?</a:t>
            </a:r>
            <a:endParaRPr lang="en-US" sz="4000">
              <a:solidFill>
                <a:srgbClr val="FFFFFF"/>
              </a:solidFill>
            </a:endParaRPr>
          </a:p>
        </p:txBody>
      </p:sp>
      <p:sp>
        <p:nvSpPr>
          <p:cNvPr id="10" name="Rectangle 9">
            <a:extLst>
              <a:ext uri="{FF2B5EF4-FFF2-40B4-BE49-F238E27FC236}">
                <a16:creationId xmlns:a16="http://schemas.microsoft.com/office/drawing/2014/main" id="{5BE23E75-E7E9-4D9F-6D25-5512363F86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78570" y="-449383"/>
            <a:ext cx="2425271" cy="12201588"/>
          </a:xfrm>
          <a:prstGeom prst="rect">
            <a:avLst/>
          </a:prstGeom>
          <a:gradFill flip="none" rotWithShape="1">
            <a:gsLst>
              <a:gs pos="10000">
                <a:srgbClr val="000000">
                  <a:alpha val="0"/>
                </a:srgbClr>
              </a:gs>
              <a:gs pos="66000">
                <a:srgbClr val="000000">
                  <a:alpha val="35000"/>
                </a:srgbClr>
              </a:gs>
              <a:gs pos="100000">
                <a:srgbClr val="000000">
                  <a:alpha val="4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1B115DB-65EB-3FC3-7284-CFDF4ADC60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3201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595492-D216-626E-580E-66EE27B43E3E}"/>
              </a:ext>
            </a:extLst>
          </p:cNvPr>
          <p:cNvSpPr>
            <a:spLocks noGrp="1"/>
          </p:cNvSpPr>
          <p:nvPr>
            <p:ph type="title"/>
          </p:nvPr>
        </p:nvSpPr>
        <p:spPr>
          <a:xfrm>
            <a:off x="532388" y="78118"/>
            <a:ext cx="11018520" cy="1434415"/>
          </a:xfrm>
        </p:spPr>
        <p:txBody>
          <a:bodyPr anchor="b">
            <a:normAutofit/>
          </a:bodyPr>
          <a:lstStyle/>
          <a:p>
            <a:r>
              <a:rPr lang="en-US" sz="5400">
                <a:ea typeface="Calibri Light"/>
                <a:cs typeface="Calibri Light"/>
              </a:rPr>
              <a:t>What are Exclusionary Practices?</a:t>
            </a:r>
            <a:endParaRPr lang="en-US" sz="5400"/>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A5B9FAE-74DE-1246-404A-9093DC97E50A}"/>
              </a:ext>
            </a:extLst>
          </p:cNvPr>
          <p:cNvSpPr>
            <a:spLocks noGrp="1"/>
          </p:cNvSpPr>
          <p:nvPr>
            <p:ph idx="1"/>
          </p:nvPr>
        </p:nvSpPr>
        <p:spPr>
          <a:xfrm>
            <a:off x="572493" y="2071316"/>
            <a:ext cx="6713552" cy="4119172"/>
          </a:xfrm>
        </p:spPr>
        <p:txBody>
          <a:bodyPr vert="horz" lIns="91440" tIns="45720" rIns="91440" bIns="45720" rtlCol="0" anchor="t">
            <a:noAutofit/>
          </a:bodyPr>
          <a:lstStyle/>
          <a:p>
            <a:pPr marL="0" indent="0">
              <a:buNone/>
            </a:pPr>
            <a:r>
              <a:rPr lang="en-US" sz="2400">
                <a:ea typeface="Calibri"/>
                <a:cs typeface="Calibri"/>
              </a:rPr>
              <a:t>Any type of action by school staff that either removes or excludes a student from their educational setting or activities in the absence of meaningful evidence gathering and intervention. </a:t>
            </a:r>
          </a:p>
          <a:p>
            <a:r>
              <a:rPr lang="en-US" sz="2400">
                <a:ea typeface="Calibri"/>
                <a:cs typeface="Calibri"/>
              </a:rPr>
              <a:t>In-Class Exclusion (academic, social, behavioral)</a:t>
            </a:r>
          </a:p>
          <a:p>
            <a:r>
              <a:rPr lang="en-US" sz="2400">
                <a:ea typeface="Calibri"/>
                <a:cs typeface="Calibri"/>
              </a:rPr>
              <a:t>Physical Exclusion (ex: barred access from participation in group activities, lunch, recess, etc.)</a:t>
            </a:r>
          </a:p>
          <a:p>
            <a:r>
              <a:rPr lang="en-US" sz="2400">
                <a:ea typeface="Calibri"/>
                <a:cs typeface="Calibri"/>
              </a:rPr>
              <a:t>Office Referrals</a:t>
            </a:r>
          </a:p>
          <a:p>
            <a:r>
              <a:rPr lang="en-US" sz="2400">
                <a:ea typeface="Calibri"/>
                <a:cs typeface="Calibri"/>
              </a:rPr>
              <a:t>Expulsion/Suspension</a:t>
            </a:r>
          </a:p>
          <a:p>
            <a:r>
              <a:rPr lang="en-US" sz="2400">
                <a:ea typeface="Calibri"/>
                <a:cs typeface="Calibri"/>
              </a:rPr>
              <a:t>Segregating Students (Special classes or separate schools)</a:t>
            </a:r>
          </a:p>
          <a:p>
            <a:endParaRPr lang="en-US" sz="2200">
              <a:ea typeface="Calibri"/>
              <a:cs typeface="Calibri"/>
            </a:endParaRPr>
          </a:p>
        </p:txBody>
      </p:sp>
      <p:pic>
        <p:nvPicPr>
          <p:cNvPr id="5" name="Picture 4" descr="Desks in empty classroom">
            <a:extLst>
              <a:ext uri="{FF2B5EF4-FFF2-40B4-BE49-F238E27FC236}">
                <a16:creationId xmlns:a16="http://schemas.microsoft.com/office/drawing/2014/main" id="{BCAE50FB-D6E7-9BC5-99B0-5AAF81636889}"/>
              </a:ext>
            </a:extLst>
          </p:cNvPr>
          <p:cNvPicPr>
            <a:picLocks noChangeAspect="1"/>
          </p:cNvPicPr>
          <p:nvPr/>
        </p:nvPicPr>
        <p:blipFill rotWithShape="1">
          <a:blip r:embed="rId2"/>
          <a:srcRect l="15769" r="12077"/>
          <a:stretch/>
        </p:blipFill>
        <p:spPr>
          <a:xfrm>
            <a:off x="7675658" y="2093976"/>
            <a:ext cx="3941064" cy="4096512"/>
          </a:xfrm>
          <a:prstGeom prst="rect">
            <a:avLst/>
          </a:prstGeom>
        </p:spPr>
      </p:pic>
    </p:spTree>
    <p:extLst>
      <p:ext uri="{BB962C8B-B14F-4D97-AF65-F5344CB8AC3E}">
        <p14:creationId xmlns:p14="http://schemas.microsoft.com/office/powerpoint/2010/main" val="1107622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96A334-4C31-5B10-8D19-FE35AECAC944}"/>
              </a:ext>
            </a:extLst>
          </p:cNvPr>
          <p:cNvSpPr>
            <a:spLocks noGrp="1"/>
          </p:cNvSpPr>
          <p:nvPr>
            <p:ph type="title"/>
          </p:nvPr>
        </p:nvSpPr>
        <p:spPr>
          <a:xfrm>
            <a:off x="156411" y="2629293"/>
            <a:ext cx="3888206" cy="1133499"/>
          </a:xfrm>
        </p:spPr>
        <p:txBody>
          <a:bodyPr>
            <a:normAutofit fontScale="90000"/>
          </a:bodyPr>
          <a:lstStyle/>
          <a:p>
            <a:pPr algn="ctr"/>
            <a:r>
              <a:rPr lang="en-US" sz="5200">
                <a:ea typeface="Calibri Light"/>
                <a:cs typeface="Calibri Light"/>
              </a:rPr>
              <a:t> Cycle of Exclusionary Practices</a:t>
            </a:r>
            <a:endParaRPr lang="en-US" sz="5200"/>
          </a:p>
        </p:txBody>
      </p:sp>
      <p:graphicFrame>
        <p:nvGraphicFramePr>
          <p:cNvPr id="4" name="Diagram 4">
            <a:extLst>
              <a:ext uri="{FF2B5EF4-FFF2-40B4-BE49-F238E27FC236}">
                <a16:creationId xmlns:a16="http://schemas.microsoft.com/office/drawing/2014/main" id="{7B42023C-8F64-F38F-78E5-A4EA484B67D0}"/>
              </a:ext>
            </a:extLst>
          </p:cNvPr>
          <p:cNvGraphicFramePr>
            <a:graphicFrameLocks noGrp="1"/>
          </p:cNvGraphicFramePr>
          <p:nvPr>
            <p:ph idx="1"/>
            <p:extLst>
              <p:ext uri="{D42A27DB-BD31-4B8C-83A1-F6EECF244321}">
                <p14:modId xmlns:p14="http://schemas.microsoft.com/office/powerpoint/2010/main" val="3327077383"/>
              </p:ext>
            </p:extLst>
          </p:nvPr>
        </p:nvGraphicFramePr>
        <p:xfrm>
          <a:off x="-318977" y="288990"/>
          <a:ext cx="16237689" cy="61224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1311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CE598-5F32-65D8-498B-04C641D3AAD7}"/>
              </a:ext>
            </a:extLst>
          </p:cNvPr>
          <p:cNvSpPr>
            <a:spLocks noGrp="1"/>
          </p:cNvSpPr>
          <p:nvPr>
            <p:ph type="title"/>
          </p:nvPr>
        </p:nvSpPr>
        <p:spPr>
          <a:xfrm>
            <a:off x="1043631" y="809898"/>
            <a:ext cx="10173010" cy="1554480"/>
          </a:xfrm>
        </p:spPr>
        <p:txBody>
          <a:bodyPr anchor="ctr">
            <a:normAutofit/>
          </a:bodyPr>
          <a:lstStyle/>
          <a:p>
            <a:r>
              <a:rPr lang="en-US" sz="4800">
                <a:latin typeface="Arial Black"/>
              </a:rPr>
              <a:t>Research on Exclusionary Discipline</a:t>
            </a:r>
            <a:endParaRPr lang="en-US" sz="4800"/>
          </a:p>
        </p:txBody>
      </p:sp>
      <p:graphicFrame>
        <p:nvGraphicFramePr>
          <p:cNvPr id="5" name="Content Placeholder 2">
            <a:extLst>
              <a:ext uri="{FF2B5EF4-FFF2-40B4-BE49-F238E27FC236}">
                <a16:creationId xmlns:a16="http://schemas.microsoft.com/office/drawing/2014/main" id="{6C31A6C5-5079-A9C1-98B2-3FE0AAF9588F}"/>
              </a:ext>
            </a:extLst>
          </p:cNvPr>
          <p:cNvGraphicFramePr>
            <a:graphicFrameLocks noGrp="1"/>
          </p:cNvGraphicFramePr>
          <p:nvPr>
            <p:ph idx="1"/>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2292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ess In The Classroom Chaotic GIF - Mess In The Classroom Chaotic Littering GIFs">
            <a:extLst>
              <a:ext uri="{FF2B5EF4-FFF2-40B4-BE49-F238E27FC236}">
                <a16:creationId xmlns:a16="http://schemas.microsoft.com/office/drawing/2014/main" id="{CF2E10BB-31BB-40B7-9A15-DFF4CCA020C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19318" y="297949"/>
            <a:ext cx="6982263" cy="38555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257CDE9-825A-8E8D-31D6-439847E9E905}"/>
              </a:ext>
            </a:extLst>
          </p:cNvPr>
          <p:cNvSpPr>
            <a:spLocks noGrp="1"/>
          </p:cNvSpPr>
          <p:nvPr>
            <p:ph type="title"/>
          </p:nvPr>
        </p:nvSpPr>
        <p:spPr>
          <a:xfrm>
            <a:off x="149832" y="4775935"/>
            <a:ext cx="10515600" cy="1325563"/>
          </a:xfrm>
          <a:solidFill>
            <a:schemeClr val="bg1"/>
          </a:solidFill>
        </p:spPr>
        <p:txBody>
          <a:bodyPr>
            <a:normAutofit fontScale="90000"/>
          </a:bodyPr>
          <a:lstStyle/>
          <a:p>
            <a:r>
              <a:rPr lang="en-US">
                <a:latin typeface="Arial Black"/>
              </a:rPr>
              <a:t>What are the consequences of not addressing behavior proactively?</a:t>
            </a:r>
            <a:endParaRPr lang="en-US"/>
          </a:p>
        </p:txBody>
      </p:sp>
    </p:spTree>
    <p:extLst>
      <p:ext uri="{BB962C8B-B14F-4D97-AF65-F5344CB8AC3E}">
        <p14:creationId xmlns:p14="http://schemas.microsoft.com/office/powerpoint/2010/main" val="112538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57CDE9-825A-8E8D-31D6-439847E9E905}"/>
              </a:ext>
            </a:extLst>
          </p:cNvPr>
          <p:cNvSpPr>
            <a:spLocks noGrp="1"/>
          </p:cNvSpPr>
          <p:nvPr>
            <p:ph type="title"/>
          </p:nvPr>
        </p:nvSpPr>
        <p:spPr>
          <a:xfrm>
            <a:off x="838200" y="459863"/>
            <a:ext cx="10515600" cy="1004594"/>
          </a:xfrm>
        </p:spPr>
        <p:txBody>
          <a:bodyPr>
            <a:normAutofit/>
          </a:bodyPr>
          <a:lstStyle/>
          <a:p>
            <a:pPr algn="ctr"/>
            <a:r>
              <a:rPr lang="en-US" sz="3100">
                <a:solidFill>
                  <a:srgbClr val="FFFFFF"/>
                </a:solidFill>
                <a:latin typeface="Arial Black"/>
              </a:rPr>
              <a:t>What happens when a SCHOOL does not proactively address behavior?</a:t>
            </a:r>
            <a:endParaRPr lang="en-US" sz="3100">
              <a:solidFill>
                <a:srgbClr val="FFFFFF"/>
              </a:solidFill>
            </a:endParaRPr>
          </a:p>
        </p:txBody>
      </p:sp>
      <p:sp>
        <p:nvSpPr>
          <p:cNvPr id="10" name="Rectangle: Rounded Corners 9">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2">
            <a:extLst>
              <a:ext uri="{FF2B5EF4-FFF2-40B4-BE49-F238E27FC236}">
                <a16:creationId xmlns:a16="http://schemas.microsoft.com/office/drawing/2014/main" id="{9B99A371-0A1D-4071-A07D-45C3B0211740}"/>
              </a:ext>
            </a:extLst>
          </p:cNvPr>
          <p:cNvGraphicFramePr/>
          <p:nvPr>
            <p:extLst>
              <p:ext uri="{D42A27DB-BD31-4B8C-83A1-F6EECF244321}">
                <p14:modId xmlns:p14="http://schemas.microsoft.com/office/powerpoint/2010/main" val="631474357"/>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05495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8C9693990E684CB25E24C0476E73F6" ma:contentTypeVersion="16" ma:contentTypeDescription="Create a new document." ma:contentTypeScope="" ma:versionID="c787e8558b9fd2652e6232487cbd29b0">
  <xsd:schema xmlns:xsd="http://www.w3.org/2001/XMLSchema" xmlns:xs="http://www.w3.org/2001/XMLSchema" xmlns:p="http://schemas.microsoft.com/office/2006/metadata/properties" xmlns:ns2="a6fb3132-2a12-489d-b27d-81c9ba699cc1" xmlns:ns3="8851f2c7-eccf-41dd-8b49-7404b349b09c" targetNamespace="http://schemas.microsoft.com/office/2006/metadata/properties" ma:root="true" ma:fieldsID="86cfa9c665311902b97101fcda0674ef" ns2:_="" ns3:_="">
    <xsd:import namespace="a6fb3132-2a12-489d-b27d-81c9ba699cc1"/>
    <xsd:import namespace="8851f2c7-eccf-41dd-8b49-7404b349b09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fb3132-2a12-489d-b27d-81c9ba699c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e6257d-7176-48e0-8b40-523761a9cd4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51f2c7-eccf-41dd-8b49-7404b349b09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38a28d9-d8be-41a8-872f-a191d799db73}" ma:internalName="TaxCatchAll" ma:showField="CatchAllData" ma:web="8851f2c7-eccf-41dd-8b49-7404b349b0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FDDD54-4CDD-4F46-9F12-38C64E073BD3}"/>
</file>

<file path=customXml/itemProps2.xml><?xml version="1.0" encoding="utf-8"?>
<ds:datastoreItem xmlns:ds="http://schemas.openxmlformats.org/officeDocument/2006/customXml" ds:itemID="{14B6B2EF-CBD2-44E6-8A51-CB8F2627E724}"/>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49</Slides>
  <Notes>17</Notes>
  <HiddenSlides>0</HiddenSlide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Exclusionary Practices  in Education</vt:lpstr>
      <vt:lpstr>Brave Space Norms</vt:lpstr>
      <vt:lpstr>Participants will confidently be able to:</vt:lpstr>
      <vt:lpstr>What do Exclusionary Practices look like?</vt:lpstr>
      <vt:lpstr>What are Exclusionary Practices?</vt:lpstr>
      <vt:lpstr> Cycle of Exclusionary Practices</vt:lpstr>
      <vt:lpstr>Research on Exclusionary Discipline</vt:lpstr>
      <vt:lpstr>What are the consequences of not addressing behavior proactively?</vt:lpstr>
      <vt:lpstr>What happens when a SCHOOL does not proactively address behavior?</vt:lpstr>
      <vt:lpstr>What happens to STUDENTS when schools do not proactively address behavior?</vt:lpstr>
      <vt:lpstr>What happens to TEACHERS when schools do not proactively address behavior?</vt:lpstr>
      <vt:lpstr>What is the research telling us?</vt:lpstr>
      <vt:lpstr>What is the research telling us?</vt:lpstr>
      <vt:lpstr>Let’s look at the data</vt:lpstr>
      <vt:lpstr>Legal framework for behavior and discipline under IDEA</vt:lpstr>
      <vt:lpstr>Legal Requirements</vt:lpstr>
      <vt:lpstr>Office of Special Education Programs (OSEP)</vt:lpstr>
      <vt:lpstr>Office of Special Education Programs (OSEP)</vt:lpstr>
      <vt:lpstr>Shifting our Thinking</vt:lpstr>
      <vt:lpstr>PowerPoint Presentation</vt:lpstr>
      <vt:lpstr>PowerPoint Presentation</vt:lpstr>
      <vt:lpstr>PowerPoint Presentation</vt:lpstr>
      <vt:lpstr>PowerPoint Presentation</vt:lpstr>
      <vt:lpstr>PowerPoint Presentation</vt:lpstr>
      <vt:lpstr>When should positive behavior supports be considered?</vt:lpstr>
      <vt:lpstr>Multi-Tiered Systems of Support And  Positive Behavior Supports</vt:lpstr>
      <vt:lpstr>Tier 1 Classroom Fidelity Checklist </vt:lpstr>
      <vt:lpstr>Tier 1  Is there a well-defined school-wide culture?  Mission? Vision? </vt:lpstr>
      <vt:lpstr>Tier 1  Are there well -defined universal expectations?  </vt:lpstr>
      <vt:lpstr>PowerPoint Presentation</vt:lpstr>
      <vt:lpstr>PowerPoint Presentation</vt:lpstr>
      <vt:lpstr>Identify the need</vt:lpstr>
      <vt:lpstr>PowerPoint Presentation</vt:lpstr>
      <vt:lpstr>PowerPoint Presentation</vt:lpstr>
      <vt:lpstr>An FBA shall be conducted to inform the development or revision of a BIP in any of the following situations:</vt:lpstr>
      <vt:lpstr>An FBA shall be conducted, as appropriate, to inform the development or revision of a BIP in the following situations:</vt:lpstr>
      <vt:lpstr>MNPS Demographics</vt:lpstr>
      <vt:lpstr>MNPS Disproportionality: A long journey 2017-Present</vt:lpstr>
      <vt:lpstr>Intellectual  Disabilities</vt:lpstr>
      <vt:lpstr>Emotional  Disturbance</vt:lpstr>
      <vt:lpstr>Student  Retention</vt:lpstr>
      <vt:lpstr>Discipline  </vt:lpstr>
      <vt:lpstr>Expulsions SWD</vt:lpstr>
      <vt:lpstr>“Gifted and  Talented” </vt:lpstr>
      <vt:lpstr>MNPS Disproportionality 2021-22</vt:lpstr>
      <vt:lpstr>MNPS Disproportionality 2022-23</vt:lpstr>
      <vt:lpstr>Con$equence$:</vt:lpstr>
      <vt:lpstr>What are we  doing about it?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cp:revision>
  <dcterms:created xsi:type="dcterms:W3CDTF">2023-06-15T15:26:01Z</dcterms:created>
  <dcterms:modified xsi:type="dcterms:W3CDTF">2023-06-27T20:10:44Z</dcterms:modified>
</cp:coreProperties>
</file>