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7"/>
  </p:notesMasterIdLst>
  <p:handoutMasterIdLst>
    <p:handoutMasterId r:id="rId38"/>
  </p:handoutMasterIdLst>
  <p:sldIdLst>
    <p:sldId id="350" r:id="rId5"/>
    <p:sldId id="365" r:id="rId6"/>
    <p:sldId id="361" r:id="rId7"/>
    <p:sldId id="366" r:id="rId8"/>
    <p:sldId id="382" r:id="rId9"/>
    <p:sldId id="383" r:id="rId10"/>
    <p:sldId id="384" r:id="rId11"/>
    <p:sldId id="367" r:id="rId12"/>
    <p:sldId id="389" r:id="rId13"/>
    <p:sldId id="381" r:id="rId14"/>
    <p:sldId id="370" r:id="rId15"/>
    <p:sldId id="379" r:id="rId16"/>
    <p:sldId id="380" r:id="rId17"/>
    <p:sldId id="369" r:id="rId18"/>
    <p:sldId id="387" r:id="rId19"/>
    <p:sldId id="371" r:id="rId20"/>
    <p:sldId id="385" r:id="rId21"/>
    <p:sldId id="386" r:id="rId22"/>
    <p:sldId id="388" r:id="rId23"/>
    <p:sldId id="372" r:id="rId24"/>
    <p:sldId id="377" r:id="rId25"/>
    <p:sldId id="334" r:id="rId26"/>
    <p:sldId id="356" r:id="rId27"/>
    <p:sldId id="357" r:id="rId28"/>
    <p:sldId id="368" r:id="rId29"/>
    <p:sldId id="355" r:id="rId30"/>
    <p:sldId id="373" r:id="rId31"/>
    <p:sldId id="378" r:id="rId32"/>
    <p:sldId id="374" r:id="rId33"/>
    <p:sldId id="375" r:id="rId34"/>
    <p:sldId id="376" r:id="rId35"/>
    <p:sldId id="34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B3140-ED91-4E45-8707-C3F6A6B1CF87}" v="32" dt="2023-06-23T00:57:24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nti.com/alcznge2m25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counselor.org/getmedia/cdb19c8c-2f09-442e-bf22-6a2c6f6d4ad0/2023-RAMP-Rubric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counselor.org/getmedia/cdb19c8c-2f09-442e-bf22-6a2c6f6d4ad0/2023-RAMP-Rubric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counselor.org/getmedia/cdb19c8c-2f09-442e-bf22-6a2c6f6d4ad0/2023-RAMP-Rubric.pdf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counselor.org/getmedia/cdb19c8c-2f09-442e-bf22-6a2c6f6d4ad0/2023-RAMP-Rubric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counselor.org/Recognition/RAMP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nti.com/alcznge2m25v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chingresults.com/" TargetMode="External"/><Relationship Id="rId2" Type="http://schemas.openxmlformats.org/officeDocument/2006/relationships/hyperlink" Target="http://www.schoolcounselor.org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esirae.skelley@wcs.edu" TargetMode="External"/><Relationship Id="rId4" Type="http://schemas.openxmlformats.org/officeDocument/2006/relationships/hyperlink" Target="mailto:joyceh@wcs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getmedia/7428a787-a452-4abb-afec-d78ec77870cd/Mindsets-Behavior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hoolcounselor.org/getmedia/a8d59c2c-51de-4ec3-a565-a3235f3b93c3/SC-Competencies.pdf" TargetMode="External"/><Relationship Id="rId4" Type="http://schemas.openxmlformats.org/officeDocument/2006/relationships/hyperlink" Target="https://www.schoolcounselor.org/getmedia/44f30280-ffe8-4b41-9ad8-f15909c3d164/EthicalStandard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925" y="2116182"/>
            <a:ext cx="7505701" cy="1514019"/>
          </a:xfrm>
        </p:spPr>
        <p:txBody>
          <a:bodyPr/>
          <a:lstStyle/>
          <a:p>
            <a:r>
              <a:rPr lang="en-US" dirty="0" err="1"/>
              <a:t>RAMPing</a:t>
            </a:r>
            <a:r>
              <a:rPr lang="en-US" dirty="0"/>
              <a:t> Up</a:t>
            </a:r>
            <a:br>
              <a:rPr lang="en-US" dirty="0"/>
            </a:br>
            <a:r>
              <a:rPr lang="en-US" dirty="0"/>
              <a:t>Your School Counseling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6350" y="4549553"/>
            <a:ext cx="6772275" cy="953337"/>
          </a:xfrm>
        </p:spPr>
        <p:txBody>
          <a:bodyPr/>
          <a:lstStyle/>
          <a:p>
            <a:r>
              <a:rPr lang="en-US" sz="3600" dirty="0"/>
              <a:t>School Counselors Collaborative Academy, July 13, 2023</a:t>
            </a:r>
          </a:p>
          <a:p>
            <a:r>
              <a:rPr lang="en-US" sz="3600" b="1" dirty="0"/>
              <a:t>Joyce Hollins and Desirae </a:t>
            </a:r>
            <a:r>
              <a:rPr lang="en-US" sz="3600" b="1" dirty="0" err="1"/>
              <a:t>Skelley</a:t>
            </a:r>
            <a:endParaRPr lang="en-US" sz="3600" b="1" dirty="0"/>
          </a:p>
          <a:p>
            <a:r>
              <a:rPr lang="en-US" sz="3600" dirty="0"/>
              <a:t>Summit High – Williamson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AD35C-6A96-AC57-3112-610BA3A3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53" y="1000125"/>
            <a:ext cx="5379493" cy="56721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42925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ASCA National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2"/>
            <a:ext cx="6496051" cy="4282887"/>
          </a:xfrm>
        </p:spPr>
        <p:txBody>
          <a:bodyPr/>
          <a:lstStyle/>
          <a:p>
            <a:r>
              <a:rPr lang="en-US" sz="3600" b="1" dirty="0"/>
              <a:t>Manage: Program Focus and Program Planning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Program Focus</a:t>
            </a:r>
          </a:p>
          <a:p>
            <a:pPr marL="1257300" lvl="1" indent="-571500"/>
            <a:r>
              <a:rPr lang="en-US" sz="3600" dirty="0"/>
              <a:t>Beliefs</a:t>
            </a:r>
          </a:p>
          <a:p>
            <a:pPr marL="1257300" lvl="1" indent="-571500"/>
            <a:r>
              <a:rPr lang="en-US" sz="3600" dirty="0"/>
              <a:t>Vision Statement</a:t>
            </a:r>
          </a:p>
          <a:p>
            <a:pPr marL="1257300" lvl="1" indent="-571500"/>
            <a:r>
              <a:rPr lang="en-US" sz="3600" dirty="0"/>
              <a:t>Mission </a:t>
            </a:r>
            <a:r>
              <a:rPr lang="en-US" sz="3600" dirty="0" err="1"/>
              <a:t>Statment</a:t>
            </a:r>
            <a:endParaRPr lang="en-US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14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AD35C-6A96-AC57-3112-610BA3A3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53" y="1000125"/>
            <a:ext cx="5379493" cy="56721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42925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ASCA National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" y="2047876"/>
            <a:ext cx="8039100" cy="4524374"/>
          </a:xfrm>
        </p:spPr>
        <p:txBody>
          <a:bodyPr/>
          <a:lstStyle/>
          <a:p>
            <a:r>
              <a:rPr lang="en-US" sz="3600" b="1" dirty="0"/>
              <a:t>Manage: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Program Planning</a:t>
            </a:r>
          </a:p>
          <a:p>
            <a:pPr marL="1257300" lvl="1" indent="-571500"/>
            <a:r>
              <a:rPr lang="en-US" sz="3600" dirty="0"/>
              <a:t>School data summary</a:t>
            </a:r>
          </a:p>
          <a:p>
            <a:pPr marL="1257300" lvl="1" indent="-571500"/>
            <a:r>
              <a:rPr lang="en-US" sz="3600" dirty="0"/>
              <a:t>Student Outcome Goals</a:t>
            </a:r>
          </a:p>
          <a:p>
            <a:pPr marL="1257300" lvl="1" indent="-571500"/>
            <a:r>
              <a:rPr lang="en-US" sz="3600" dirty="0"/>
              <a:t>Action Plans and Lesson Plans</a:t>
            </a:r>
          </a:p>
          <a:p>
            <a:pPr marL="1257300" lvl="1" indent="-571500"/>
            <a:r>
              <a:rPr lang="en-US" sz="3600" dirty="0"/>
              <a:t>Annual Administrative Conference</a:t>
            </a:r>
          </a:p>
          <a:p>
            <a:pPr marL="1257300" lvl="1" indent="-571500"/>
            <a:r>
              <a:rPr lang="en-US" sz="3600" dirty="0"/>
              <a:t>Use of Time/Calendars</a:t>
            </a:r>
          </a:p>
          <a:p>
            <a:pPr marL="1257300" lvl="1" indent="-571500"/>
            <a:r>
              <a:rPr lang="en-US" sz="3600" dirty="0"/>
              <a:t>Advisory Council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031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AD35C-6A96-AC57-3112-610BA3A3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461" y="1347051"/>
            <a:ext cx="5091118" cy="53680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42925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ASCA National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421" y="1895475"/>
            <a:ext cx="7730604" cy="2931141"/>
          </a:xfrm>
        </p:spPr>
        <p:txBody>
          <a:bodyPr/>
          <a:lstStyle/>
          <a:p>
            <a:r>
              <a:rPr lang="en-US" sz="3600" b="1" dirty="0"/>
              <a:t>Deliver: Services Provided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Direct: (Face-to-Face)</a:t>
            </a:r>
          </a:p>
          <a:p>
            <a:pPr marL="1257300" lvl="1" indent="-571500"/>
            <a:r>
              <a:rPr lang="en-US" sz="3600" dirty="0"/>
              <a:t>Counseling, Instruction, Appraisal</a:t>
            </a:r>
          </a:p>
          <a:p>
            <a:pPr marL="1257300" lvl="1" indent="-571500"/>
            <a:r>
              <a:rPr lang="en-US" sz="3600" dirty="0"/>
              <a:t>Individual, Small Group, Classroom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Indirect: (On Behalf of the student)</a:t>
            </a:r>
          </a:p>
          <a:p>
            <a:pPr marL="1257300" lvl="1" indent="-571500"/>
            <a:r>
              <a:rPr lang="en-US" sz="3600" dirty="0"/>
              <a:t>Consultation, Collaboration, Referrals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834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AD35C-6A96-AC57-3112-610BA3A3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045" y="1085850"/>
            <a:ext cx="5045251" cy="53197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42925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ASCA National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2008375"/>
            <a:ext cx="6143626" cy="4397187"/>
          </a:xfrm>
        </p:spPr>
        <p:txBody>
          <a:bodyPr/>
          <a:lstStyle/>
          <a:p>
            <a:r>
              <a:rPr lang="en-US" sz="3600" b="1" dirty="0"/>
              <a:t>Assess: </a:t>
            </a:r>
            <a:r>
              <a:rPr lang="en-US" sz="3600" dirty="0"/>
              <a:t>evaluate the effectiveness of your program and the need for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Program Evaluation</a:t>
            </a:r>
          </a:p>
          <a:p>
            <a:pPr marL="1257300" lvl="1" indent="-571500"/>
            <a:r>
              <a:rPr lang="en-US" sz="3600" dirty="0"/>
              <a:t>Program Assessment</a:t>
            </a:r>
          </a:p>
          <a:p>
            <a:pPr marL="1257300" lvl="1" indent="-571500"/>
            <a:r>
              <a:rPr lang="en-US" sz="3600" dirty="0"/>
              <a:t>Results Reports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School Counselor Assessment and Appraisal</a:t>
            </a:r>
          </a:p>
        </p:txBody>
      </p:sp>
    </p:spTree>
    <p:extLst>
      <p:ext uri="{BB962C8B-B14F-4D97-AF65-F5344CB8AC3E}">
        <p14:creationId xmlns:p14="http://schemas.microsoft.com/office/powerpoint/2010/main" val="208894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5873" y="2060762"/>
            <a:ext cx="1074166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Participation data</a:t>
            </a:r>
          </a:p>
          <a:p>
            <a:pPr marL="1257300" lvl="1" indent="-571500"/>
            <a:r>
              <a:rPr lang="en-US" sz="3600" dirty="0"/>
              <a:t>Who, What, How Many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Mindsets and Behavior Data</a:t>
            </a:r>
          </a:p>
          <a:p>
            <a:pPr marL="1257300" lvl="1" indent="-571500"/>
            <a:r>
              <a:rPr lang="en-US" sz="3600" dirty="0"/>
              <a:t>Pre/Post Tests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Results Data</a:t>
            </a:r>
          </a:p>
          <a:p>
            <a:pPr marL="1257300" lvl="1" indent="-571500"/>
            <a:r>
              <a:rPr lang="en-US" sz="3600" dirty="0"/>
              <a:t>Achievement, Attendance, and Discipline</a:t>
            </a:r>
          </a:p>
        </p:txBody>
      </p:sp>
    </p:spTree>
    <p:extLst>
      <p:ext uri="{BB962C8B-B14F-4D97-AF65-F5344CB8AC3E}">
        <p14:creationId xmlns:p14="http://schemas.microsoft.com/office/powerpoint/2010/main" val="377757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429251" cy="2795232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https://www.menti.com/alcznge2m25v</a:t>
            </a:r>
            <a:r>
              <a:rPr lang="en-US" sz="4000" dirty="0"/>
              <a:t> </a:t>
            </a:r>
          </a:p>
          <a:p>
            <a:endParaRPr lang="en-US" sz="4000" dirty="0"/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1B97F51D-49A9-FCAD-A36C-C1C20C52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76" y="544414"/>
            <a:ext cx="5990724" cy="5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RAMP Rubric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10 sections:</a:t>
            </a:r>
          </a:p>
          <a:p>
            <a:pPr marL="1257300" lvl="1" indent="-571500"/>
            <a:r>
              <a:rPr lang="en-US" sz="3600" dirty="0"/>
              <a:t>Vision and Mission – 6 points</a:t>
            </a:r>
          </a:p>
          <a:p>
            <a:pPr marL="1257300" lvl="1" indent="-571500"/>
            <a:r>
              <a:rPr lang="en-US" sz="3600" dirty="0"/>
              <a:t>Student Outcome Goal – 7 points</a:t>
            </a:r>
          </a:p>
          <a:p>
            <a:pPr marL="1257300" lvl="1" indent="-571500"/>
            <a:r>
              <a:rPr lang="en-US" sz="3600" dirty="0"/>
              <a:t>Classroom and Group Mindsets and Behaviors Action Plan – 5 points</a:t>
            </a:r>
          </a:p>
          <a:p>
            <a:pPr marL="1257300" lvl="1" indent="-571500"/>
            <a:r>
              <a:rPr lang="en-US" sz="3600" dirty="0"/>
              <a:t>Annual Administrative Conference – 5 points</a:t>
            </a:r>
          </a:p>
          <a:p>
            <a:pPr marL="1257300" lvl="1" indent="-571500"/>
            <a:r>
              <a:rPr lang="en-US" sz="3600" dirty="0"/>
              <a:t>Advisory Council – 6 points</a:t>
            </a:r>
          </a:p>
          <a:p>
            <a:pPr lvl="1" indent="0">
              <a:buNone/>
            </a:pP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RAMP Rubric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7" y="2289362"/>
            <a:ext cx="1058227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10 sections continued:</a:t>
            </a:r>
          </a:p>
          <a:p>
            <a:pPr marL="1257300" lvl="1" indent="-571500"/>
            <a:r>
              <a:rPr lang="en-US" sz="3600" dirty="0"/>
              <a:t>Annual Calendar – 3 Points</a:t>
            </a:r>
          </a:p>
          <a:p>
            <a:pPr marL="1257300" lvl="1" indent="-571500"/>
            <a:r>
              <a:rPr lang="en-US" sz="3600" dirty="0"/>
              <a:t>Lesson Plans (Classroom and Group) – 5 points</a:t>
            </a:r>
          </a:p>
          <a:p>
            <a:pPr marL="1257300" lvl="1" indent="-571500"/>
            <a:r>
              <a:rPr lang="en-US" sz="3600" dirty="0"/>
              <a:t>Classroom Instruction Results Report – 7 points</a:t>
            </a:r>
          </a:p>
          <a:p>
            <a:pPr marL="1257300" lvl="1" indent="-571500"/>
            <a:r>
              <a:rPr lang="en-US" sz="3600" dirty="0"/>
              <a:t>Small Group Results Report – 7 points</a:t>
            </a:r>
          </a:p>
          <a:p>
            <a:pPr marL="1257300" lvl="1" indent="-571500"/>
            <a:r>
              <a:rPr lang="en-US" sz="3600" dirty="0"/>
              <a:t>Closing the Gap Action Plan and Results Report- 9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3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RAMP Rubric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7" y="2289362"/>
            <a:ext cx="1058227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Each section requires specific information and documents either uploaded or copy and pasted into the RAMP portal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Each section has at least one reflection</a:t>
            </a:r>
          </a:p>
          <a:p>
            <a:pPr marL="1257300" lvl="1" indent="-571500"/>
            <a:r>
              <a:rPr lang="en-US" sz="3600" dirty="0"/>
              <a:t>250-word limit – do not exceed</a:t>
            </a:r>
          </a:p>
          <a:p>
            <a:pPr marL="1257300" lvl="1" indent="-571500"/>
            <a:r>
              <a:rPr lang="en-US" sz="3600" dirty="0"/>
              <a:t>Be sure to follow the </a:t>
            </a:r>
            <a:r>
              <a:rPr lang="en-US" sz="3600"/>
              <a:t>prompt exactly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RAMP Rubric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7" y="2289362"/>
            <a:ext cx="1058227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60 total possible points</a:t>
            </a:r>
          </a:p>
          <a:p>
            <a:pPr marL="1257300" lvl="1" indent="-571500"/>
            <a:r>
              <a:rPr lang="en-US" sz="3600" dirty="0"/>
              <a:t>Required 54 points or higher to earn RAMP</a:t>
            </a:r>
          </a:p>
          <a:p>
            <a:pPr marL="1257300" lvl="1" indent="-571500"/>
            <a:r>
              <a:rPr lang="en-US" sz="3600" dirty="0"/>
              <a:t>If you do not obtain a score of 54 or higher after your first submission you may be invited to revise certain sections and resubmit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Must use the ASCA Templates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Keep it simple and follow the rubric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92304EE-5454-5090-BC17-717326C8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521555"/>
            <a:ext cx="7532277" cy="829073"/>
          </a:xfrm>
        </p:spPr>
        <p:txBody>
          <a:bodyPr>
            <a:no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3176E-8618-6071-7281-57A6A2032734}"/>
              </a:ext>
            </a:extLst>
          </p:cNvPr>
          <p:cNvSpPr txBox="1"/>
          <p:nvPr/>
        </p:nvSpPr>
        <p:spPr>
          <a:xfrm>
            <a:off x="562062" y="1350628"/>
            <a:ext cx="10461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What is RAMP?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Why is RAMP Important?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Our RAMP story/journey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How do I know if my program is ready to RAMP?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3389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432457" cy="610863"/>
          </a:xfrm>
        </p:spPr>
        <p:txBody>
          <a:bodyPr>
            <a:normAutofit/>
          </a:bodyPr>
          <a:lstStyle/>
          <a:p>
            <a:r>
              <a:rPr lang="en-US" dirty="0"/>
              <a:t>Why is RAMP Important?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Alignment with the National Counseling Model (TN School Counseling Model)</a:t>
            </a:r>
          </a:p>
          <a:p>
            <a:pPr marL="1257300" lvl="1" indent="-571500"/>
            <a:r>
              <a:rPr lang="en-US" sz="3600" dirty="0"/>
              <a:t>Comprehensive School Counseling Program </a:t>
            </a:r>
            <a:r>
              <a:rPr lang="en-US" sz="3600" dirty="0">
                <a:sym typeface="Wingdings" panose="05000000000000000000" pitchFamily="2" charset="2"/>
              </a:rPr>
              <a:t> Best for students</a:t>
            </a:r>
          </a:p>
          <a:p>
            <a:pPr marL="1257300" lvl="1" indent="-571500"/>
            <a:r>
              <a:rPr lang="en-US" sz="3600" dirty="0">
                <a:sym typeface="Wingdings" panose="05000000000000000000" pitchFamily="2" charset="2"/>
              </a:rPr>
              <a:t>Improves student outcomes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Improves the use of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417785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38952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No interest in applying for RAMP?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No problem! The application process is not for everyone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most important part is the PROCESS!</a:t>
            </a:r>
          </a:p>
          <a:p>
            <a:pPr marL="1257300" lvl="1" indent="-571500"/>
            <a:r>
              <a:rPr lang="en-US" sz="3600" dirty="0"/>
              <a:t>Building a comprehensive school counseling program is BEST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Start small and grow each year</a:t>
            </a:r>
          </a:p>
          <a:p>
            <a:pPr marL="1257300" lvl="1" indent="-571500"/>
            <a:r>
              <a:rPr lang="en-US" sz="3600" dirty="0"/>
              <a:t>Develop a goal, assess, repeat</a:t>
            </a:r>
          </a:p>
          <a:p>
            <a:pPr marL="1257300" lvl="1" indent="-571500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6985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Seedling Black and white close up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Summit’s RAMP Story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2" y="310103"/>
            <a:ext cx="753227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Our team…from the beginning</a:t>
            </a:r>
          </a:p>
        </p:txBody>
      </p:sp>
      <p:pic>
        <p:nvPicPr>
          <p:cNvPr id="19" name="Picture Placeholder 13">
            <a:extLst>
              <a:ext uri="{FF2B5EF4-FFF2-40B4-BE49-F238E27FC236}">
                <a16:creationId xmlns:a16="http://schemas.microsoft.com/office/drawing/2014/main" id="{EF9CA003-7E17-ED41-92AE-D8D98C0825A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584" y="3305278"/>
            <a:ext cx="4274040" cy="3407009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74EB486D-4A8D-4B29-8FD0-B96906E3E28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397" y="993741"/>
            <a:ext cx="4415083" cy="2819578"/>
          </a:xfrm>
        </p:spPr>
      </p:pic>
      <p:pic>
        <p:nvPicPr>
          <p:cNvPr id="21" name="Picture Placeholder 18">
            <a:extLst>
              <a:ext uri="{FF2B5EF4-FFF2-40B4-BE49-F238E27FC236}">
                <a16:creationId xmlns:a16="http://schemas.microsoft.com/office/drawing/2014/main" id="{17C96991-59CF-8142-BA51-B8B56EE23D6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0080" y="3275082"/>
            <a:ext cx="3711869" cy="2694692"/>
          </a:xfrm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A6DA57CA-945B-4A0F-8110-3C4D579936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02700">
            <a:off x="-274162" y="1758052"/>
            <a:ext cx="4349721" cy="2948902"/>
          </a:xfrm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98BA56D8-1F0D-9B14-7F67-B7303D22D573}"/>
              </a:ext>
            </a:extLst>
          </p:cNvPr>
          <p:cNvSpPr txBox="1">
            <a:spLocks/>
          </p:cNvSpPr>
          <p:nvPr/>
        </p:nvSpPr>
        <p:spPr>
          <a:xfrm>
            <a:off x="8333875" y="6094660"/>
            <a:ext cx="3096126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…to the end.</a:t>
            </a:r>
          </a:p>
        </p:txBody>
      </p:sp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113052" cy="610863"/>
          </a:xfrm>
        </p:spPr>
        <p:txBody>
          <a:bodyPr>
            <a:noAutofit/>
          </a:bodyPr>
          <a:lstStyle/>
          <a:p>
            <a:r>
              <a:rPr lang="en-US" dirty="0"/>
              <a:t>SHS RAMP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0800000" flipV="1">
            <a:off x="1296955" y="1898896"/>
            <a:ext cx="3513170" cy="798014"/>
          </a:xfrm>
        </p:spPr>
        <p:txBody>
          <a:bodyPr/>
          <a:lstStyle/>
          <a:p>
            <a:r>
              <a:rPr lang="en-US" sz="4000" dirty="0"/>
              <a:t>July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6309" y="2493911"/>
            <a:ext cx="4456903" cy="171025"/>
          </a:xfrm>
        </p:spPr>
        <p:txBody>
          <a:bodyPr/>
          <a:lstStyle/>
          <a:p>
            <a:r>
              <a:rPr lang="en-US" sz="3200" dirty="0"/>
              <a:t>ASCA Annual Conference cancelled – delayed our data collection year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349483"/>
            <a:ext cx="2540344" cy="205837"/>
          </a:xfrm>
        </p:spPr>
        <p:txBody>
          <a:bodyPr/>
          <a:lstStyle/>
          <a:p>
            <a:r>
              <a:rPr lang="en-US" sz="4000" dirty="0"/>
              <a:t>July 2021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4673944" cy="798014"/>
          </a:xfrm>
        </p:spPr>
        <p:txBody>
          <a:bodyPr/>
          <a:lstStyle/>
          <a:p>
            <a:r>
              <a:rPr lang="en-US" sz="3200" dirty="0"/>
              <a:t>Attended ASCA Annual Conference in Las Vegas as a team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1940756"/>
            <a:ext cx="5525257" cy="352425"/>
          </a:xfrm>
        </p:spPr>
        <p:txBody>
          <a:bodyPr/>
          <a:lstStyle/>
          <a:p>
            <a:r>
              <a:rPr lang="en-US" sz="4000" dirty="0"/>
              <a:t>August 2021-June 2022</a:t>
            </a:r>
            <a:r>
              <a:rPr lang="en-US" dirty="0"/>
              <a:t>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512245"/>
            <a:ext cx="5210932" cy="369332"/>
          </a:xfrm>
        </p:spPr>
        <p:txBody>
          <a:bodyPr/>
          <a:lstStyle/>
          <a:p>
            <a:r>
              <a:rPr lang="en-US" sz="3200" dirty="0"/>
              <a:t>Data Collection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9785" y="4319857"/>
            <a:ext cx="3256965" cy="352425"/>
          </a:xfrm>
        </p:spPr>
        <p:txBody>
          <a:bodyPr/>
          <a:lstStyle/>
          <a:p>
            <a:r>
              <a:rPr lang="en-US" sz="4000" dirty="0"/>
              <a:t>July-Oct 2022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0" y="5087328"/>
            <a:ext cx="3095040" cy="532422"/>
          </a:xfrm>
        </p:spPr>
        <p:txBody>
          <a:bodyPr/>
          <a:lstStyle/>
          <a:p>
            <a:r>
              <a:rPr lang="en-US" sz="3200" dirty="0"/>
              <a:t>Worked on our RAMP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027327" cy="610863"/>
          </a:xfrm>
        </p:spPr>
        <p:txBody>
          <a:bodyPr/>
          <a:lstStyle/>
          <a:p>
            <a:r>
              <a:rPr lang="en-US" dirty="0"/>
              <a:t>SHS RAMP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0800000" flipV="1">
            <a:off x="1296955" y="1898896"/>
            <a:ext cx="4294220" cy="798014"/>
          </a:xfrm>
        </p:spPr>
        <p:txBody>
          <a:bodyPr/>
          <a:lstStyle/>
          <a:p>
            <a:r>
              <a:rPr lang="en-US" sz="4000" dirty="0"/>
              <a:t>October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696911"/>
            <a:ext cx="3513170" cy="607277"/>
          </a:xfrm>
        </p:spPr>
        <p:txBody>
          <a:bodyPr/>
          <a:lstStyle/>
          <a:p>
            <a:r>
              <a:rPr lang="en-US" sz="3600" dirty="0"/>
              <a:t>Submitted RAMP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349483"/>
            <a:ext cx="3217376" cy="215337"/>
          </a:xfrm>
        </p:spPr>
        <p:txBody>
          <a:bodyPr/>
          <a:lstStyle/>
          <a:p>
            <a:r>
              <a:rPr lang="en-US" sz="4000" dirty="0"/>
              <a:t>January 2023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4933333"/>
            <a:ext cx="4673944" cy="369332"/>
          </a:xfrm>
        </p:spPr>
        <p:txBody>
          <a:bodyPr/>
          <a:lstStyle/>
          <a:p>
            <a:r>
              <a:rPr lang="en-US" sz="2800" dirty="0"/>
              <a:t>Received notification that in order to receive the RAMP designation we would need to submit revisions.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1940756"/>
            <a:ext cx="5525257" cy="352425"/>
          </a:xfrm>
        </p:spPr>
        <p:txBody>
          <a:bodyPr/>
          <a:lstStyle/>
          <a:p>
            <a:r>
              <a:rPr lang="en-US" sz="4000" dirty="0"/>
              <a:t>February 2023</a:t>
            </a:r>
            <a:r>
              <a:rPr lang="en-US" dirty="0"/>
              <a:t>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696911"/>
            <a:ext cx="4039357" cy="467881"/>
          </a:xfrm>
        </p:spPr>
        <p:txBody>
          <a:bodyPr/>
          <a:lstStyle/>
          <a:p>
            <a:r>
              <a:rPr lang="en-US" sz="3600" dirty="0"/>
              <a:t>Submitted RAMP Revisions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310834"/>
            <a:ext cx="2961689" cy="146317"/>
          </a:xfrm>
        </p:spPr>
        <p:txBody>
          <a:bodyPr/>
          <a:lstStyle/>
          <a:p>
            <a:r>
              <a:rPr lang="en-US" sz="4000" dirty="0"/>
              <a:t>March 2023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4988829"/>
            <a:ext cx="3066464" cy="627672"/>
          </a:xfrm>
        </p:spPr>
        <p:txBody>
          <a:bodyPr/>
          <a:lstStyle/>
          <a:p>
            <a:r>
              <a:rPr lang="en-US" sz="2800" dirty="0"/>
              <a:t>Received notification that we achieved the RAMP designation!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31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22" y="2333625"/>
            <a:ext cx="7970428" cy="3289971"/>
          </a:xfrm>
        </p:spPr>
        <p:txBody>
          <a:bodyPr>
            <a:noAutofit/>
          </a:bodyPr>
          <a:lstStyle/>
          <a:p>
            <a:r>
              <a:rPr lang="en-US" sz="4400" dirty="0"/>
              <a:t>Many of life’s failures are people who did not realize how close they were to success when they gave up.</a:t>
            </a:r>
            <a:br>
              <a:rPr lang="en-US" sz="4400" dirty="0"/>
            </a:br>
            <a:r>
              <a:rPr lang="en-US" sz="4400" dirty="0"/>
              <a:t>		</a:t>
            </a:r>
            <a:br>
              <a:rPr lang="en-US" sz="4400" dirty="0"/>
            </a:br>
            <a:r>
              <a:rPr lang="en-US" sz="4400" dirty="0"/>
              <a:t>				- Thomas Edison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023257" cy="610863"/>
          </a:xfrm>
        </p:spPr>
        <p:txBody>
          <a:bodyPr>
            <a:normAutofit/>
          </a:bodyPr>
          <a:lstStyle/>
          <a:p>
            <a:r>
              <a:rPr lang="en-US" dirty="0"/>
              <a:t>Is my program ready to RAMP?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5347" y="2022662"/>
            <a:ext cx="1098232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the </a:t>
            </a:r>
            <a:r>
              <a:rPr lang="en-US" sz="3600" dirty="0">
                <a:hlinkClick r:id="rId2"/>
              </a:rPr>
              <a:t>ASCA Program Assessment Tool</a:t>
            </a:r>
            <a:r>
              <a:rPr lang="en-US" sz="3600" dirty="0"/>
              <a:t> and review the RAMP Rubric</a:t>
            </a:r>
          </a:p>
          <a:p>
            <a:pPr marL="1257300" lvl="1" indent="-571500"/>
            <a:r>
              <a:rPr lang="en-US" sz="3600" dirty="0"/>
              <a:t>Assess your program’s strengths and areas of growth</a:t>
            </a:r>
          </a:p>
          <a:p>
            <a:pPr marL="1257300" lvl="1" indent="-571500"/>
            <a:r>
              <a:rPr lang="en-US" sz="3600" dirty="0"/>
              <a:t>What improvements are necessary prior to applying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RAMP process from start to finish is at least 3 years – what is your level of commitment?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785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023257" cy="6108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5BE86-21B1-F235-C9A8-A5DF844C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3812"/>
            <a:ext cx="106299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6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011143"/>
            <a:ext cx="9023257" cy="610863"/>
          </a:xfrm>
        </p:spPr>
        <p:txBody>
          <a:bodyPr>
            <a:normAutofit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1914712"/>
            <a:ext cx="1113272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Attend trainings, watch webinars, read books and articles, follow social media – Educate yourself as much as 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Follow the rubric!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Calendar dates to work on your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 not work in a silo – ask for help, have “outsiders” read your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Expect to make revisions</a:t>
            </a:r>
          </a:p>
        </p:txBody>
      </p:sp>
    </p:spTree>
    <p:extLst>
      <p:ext uri="{BB962C8B-B14F-4D97-AF65-F5344CB8AC3E}">
        <p14:creationId xmlns:p14="http://schemas.microsoft.com/office/powerpoint/2010/main" val="141758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5429251" cy="2795232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https://www.menti.com/alcznge2m25v</a:t>
            </a:r>
            <a:r>
              <a:rPr lang="en-US" sz="4000" dirty="0"/>
              <a:t> </a:t>
            </a:r>
          </a:p>
          <a:p>
            <a:endParaRPr lang="en-US" sz="4000" dirty="0"/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1B97F51D-49A9-FCAD-A36C-C1C20C52F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76" y="544414"/>
            <a:ext cx="5990724" cy="5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023257" cy="610863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2" y="2116642"/>
            <a:ext cx="11034937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2"/>
              </a:rPr>
              <a:t>www.schoolcounselor.org</a:t>
            </a:r>
            <a:endParaRPr lang="en-US" sz="3600" dirty="0"/>
          </a:p>
          <a:p>
            <a:pPr marL="1257300" lvl="1" indent="-571500"/>
            <a:r>
              <a:rPr lang="en-US" sz="3600" dirty="0"/>
              <a:t>RAMP Office Hours</a:t>
            </a:r>
          </a:p>
          <a:p>
            <a:pPr marL="1257300" lvl="1" indent="-571500"/>
            <a:r>
              <a:rPr lang="en-US" sz="3600" dirty="0"/>
              <a:t>ASCA Annual Conference (attend RAMP Camp, and specific sessions on each component)</a:t>
            </a:r>
          </a:p>
          <a:p>
            <a:pPr marL="1257300" lvl="1" indent="-571500"/>
            <a:r>
              <a:rPr lang="en-US" sz="3600" dirty="0"/>
              <a:t>Webinars</a:t>
            </a:r>
          </a:p>
          <a:p>
            <a:pPr marL="1257300" lvl="1" indent="-571500"/>
            <a:r>
              <a:rPr lang="en-US" sz="3600" dirty="0"/>
              <a:t>ASCA Coaching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Hatching Results: </a:t>
            </a:r>
            <a:r>
              <a:rPr lang="en-US" sz="3600" dirty="0">
                <a:hlinkClick r:id="rId3"/>
              </a:rPr>
              <a:t>www.hatchingresults.com</a:t>
            </a:r>
            <a:r>
              <a:rPr lang="en-US" sz="3600" dirty="0"/>
              <a:t> </a:t>
            </a:r>
          </a:p>
          <a:p>
            <a:pPr marL="1257300" lvl="1" indent="-571500"/>
            <a:r>
              <a:rPr lang="en-US" sz="3600" dirty="0"/>
              <a:t>Books, online training sessions (specifically data)</a:t>
            </a:r>
          </a:p>
          <a:p>
            <a:pPr marL="1257300" lvl="1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442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book cover of asca national model implementation guide&#10;&#10;Description automatically generated">
            <a:extLst>
              <a:ext uri="{FF2B5EF4-FFF2-40B4-BE49-F238E27FC236}">
                <a16:creationId xmlns:a16="http://schemas.microsoft.com/office/drawing/2014/main" id="{74EFB5C6-EF72-33C3-1019-E97C8157E37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9" b="12829"/>
          <a:stretch>
            <a:fillRect/>
          </a:stretch>
        </p:blipFill>
        <p:spPr>
          <a:xfrm>
            <a:off x="3658280" y="1729594"/>
            <a:ext cx="2171429" cy="3156857"/>
          </a:xfr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E81878A-FB42-79FB-CF66-CE802D8529D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E984C-0A3D-1B40-15CA-11550244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01" y="407444"/>
            <a:ext cx="4992824" cy="380258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EA859A-628A-6730-5461-5467644BF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ASCA National Model, 4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6ADA4C-2B3D-CB27-DCDA-8EA50FA94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ASCA National Model Implementation Guide: Manage and Assess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D0A41-5030-4F14-AE94-F75FB243F0E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ASCA National Model Implementation Guide: ASCA Student Standards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AC7130-208D-9589-27A1-A2C3681782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Making Data Work, 4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  <p:pic>
        <p:nvPicPr>
          <p:cNvPr id="18" name="Picture Placeholder 17" descr="A picture containing text, screenshot, graphic design, flyer&#10;&#10;Description automatically generated">
            <a:extLst>
              <a:ext uri="{FF2B5EF4-FFF2-40B4-BE49-F238E27FC236}">
                <a16:creationId xmlns:a16="http://schemas.microsoft.com/office/drawing/2014/main" id="{D309DEA3-A74D-7463-5446-B4D1E3E0B9D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1" b="16271"/>
          <a:stretch>
            <a:fillRect/>
          </a:stretch>
        </p:blipFill>
        <p:spPr>
          <a:xfrm>
            <a:off x="6362292" y="1729595"/>
            <a:ext cx="2171429" cy="3156856"/>
          </a:xfrm>
        </p:spPr>
      </p:pic>
      <p:pic>
        <p:nvPicPr>
          <p:cNvPr id="20" name="Picture Placeholder 19" descr="A book cover of making data work&#10;&#10;Description automatically generated with medium confidence">
            <a:extLst>
              <a:ext uri="{FF2B5EF4-FFF2-40B4-BE49-F238E27FC236}">
                <a16:creationId xmlns:a16="http://schemas.microsoft.com/office/drawing/2014/main" id="{7D0FF2EA-4765-4AD6-21DC-2935BB0FC4C0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1" b="16271"/>
          <a:stretch>
            <a:fillRect/>
          </a:stretch>
        </p:blipFill>
        <p:spPr>
          <a:xfrm>
            <a:off x="9112023" y="1729594"/>
            <a:ext cx="2171429" cy="3156855"/>
          </a:xfrm>
        </p:spPr>
      </p:pic>
      <p:pic>
        <p:nvPicPr>
          <p:cNvPr id="1026" name="Picture 2" descr="The ASCA National Model: A Framework for School Counseling Programs, fourth edition by [American School Counselor Association]">
            <a:extLst>
              <a:ext uri="{FF2B5EF4-FFF2-40B4-BE49-F238E27FC236}">
                <a16:creationId xmlns:a16="http://schemas.microsoft.com/office/drawing/2014/main" id="{62C7798C-F02C-149E-AE02-3EB412E5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0" y="1729594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5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7623" y="6342185"/>
            <a:ext cx="4914900" cy="725365"/>
          </a:xfrm>
        </p:spPr>
        <p:txBody>
          <a:bodyPr/>
          <a:lstStyle/>
          <a:p>
            <a:endParaRPr lang="en-US" sz="4000" b="1" dirty="0"/>
          </a:p>
          <a:p>
            <a:r>
              <a:rPr lang="en-US" sz="4000" b="1" dirty="0"/>
              <a:t>Joyce Hollins</a:t>
            </a:r>
          </a:p>
          <a:p>
            <a:r>
              <a:rPr lang="en-US" sz="3600" b="1" dirty="0">
                <a:hlinkClick r:id="rId4"/>
              </a:rPr>
              <a:t>joyceh@wcs.edu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4000" b="1" dirty="0"/>
              <a:t>Desirae </a:t>
            </a:r>
            <a:r>
              <a:rPr lang="en-US" sz="4000" b="1" dirty="0" err="1"/>
              <a:t>Skelley</a:t>
            </a:r>
            <a:endParaRPr lang="en-US" sz="4000" b="1" dirty="0"/>
          </a:p>
          <a:p>
            <a:r>
              <a:rPr lang="en-US" sz="3600" b="1" dirty="0">
                <a:hlinkClick r:id="rId5"/>
              </a:rPr>
              <a:t>Desirae.skelley@wcs.edu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RAMP?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Recognized ASCA Model Program</a:t>
            </a:r>
          </a:p>
          <a:p>
            <a:pPr marL="1257300" lvl="1" indent="-571500"/>
            <a:r>
              <a:rPr lang="en-US" sz="3600" dirty="0"/>
              <a:t>Program alignment with the ASCA National Model</a:t>
            </a:r>
          </a:p>
          <a:p>
            <a:pPr marL="1257300" lvl="1" indent="-571500"/>
            <a:r>
              <a:rPr lang="en-US" sz="3600" dirty="0"/>
              <a:t>Evidence of:</a:t>
            </a:r>
          </a:p>
          <a:p>
            <a:pPr marL="1714500" lvl="2" indent="-571500"/>
            <a:r>
              <a:rPr lang="en-US" sz="3600" dirty="0"/>
              <a:t>Direct and Indirect services</a:t>
            </a:r>
          </a:p>
          <a:p>
            <a:pPr marL="1714500" lvl="2" indent="-571500"/>
            <a:r>
              <a:rPr lang="en-US" sz="3600" dirty="0"/>
              <a:t>Program Planning</a:t>
            </a:r>
          </a:p>
          <a:p>
            <a:pPr marL="1714500" lvl="2" indent="-571500"/>
            <a:r>
              <a:rPr lang="en-US" sz="3600" dirty="0"/>
              <a:t>Improved Student Outcomes (achievement, attendance, or discipline)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51527B-3CCC-0DAD-44BF-A0C126233D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0475" y="-22543"/>
            <a:ext cx="4581525" cy="2118043"/>
          </a:xfrm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RAMP?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8" y="2289362"/>
            <a:ext cx="9886952" cy="407333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101 schools in 21 states achieved the RAMP designation this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1,300 schools have received the RAMP designation since the program’s inception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RAMP designation is good for 5 years</a:t>
            </a:r>
          </a:p>
          <a:p>
            <a:pPr marL="1257300" lvl="1" indent="-571500"/>
            <a:r>
              <a:rPr lang="en-US" sz="3600" dirty="0"/>
              <a:t>15 schools earned Re-RAMP this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22A2B3-63C0-0B14-F88C-AB968A15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6" y="1"/>
            <a:ext cx="4581524" cy="2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617877" cy="610863"/>
          </a:xfrm>
        </p:spPr>
        <p:txBody>
          <a:bodyPr>
            <a:normAutofit/>
          </a:bodyPr>
          <a:lstStyle/>
          <a:p>
            <a:r>
              <a:rPr lang="en-US" dirty="0"/>
              <a:t>TN RAMP Schools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5347" y="2051237"/>
            <a:ext cx="10677527" cy="4073337"/>
          </a:xfrm>
        </p:spPr>
        <p:txBody>
          <a:bodyPr/>
          <a:lstStyle/>
          <a:p>
            <a:r>
              <a:rPr lang="en-US" sz="4000" dirty="0"/>
              <a:t>Clarksburg High School, Clarksburg, TN – 2010</a:t>
            </a:r>
          </a:p>
          <a:p>
            <a:r>
              <a:rPr lang="en-US" sz="4000" dirty="0"/>
              <a:t>Cleveland High School Cleveland TN – 2014</a:t>
            </a:r>
          </a:p>
          <a:p>
            <a:r>
              <a:rPr lang="en-US" sz="4000" dirty="0"/>
              <a:t>Hillsboro High School Nashville TN – 2014</a:t>
            </a:r>
          </a:p>
          <a:p>
            <a:r>
              <a:rPr lang="en-US" sz="3600" dirty="0"/>
              <a:t>Houston Middle School Germantown TN – 2016</a:t>
            </a:r>
          </a:p>
          <a:p>
            <a:r>
              <a:rPr lang="en-US" sz="4000" dirty="0"/>
              <a:t>Dan Mills Elementary School Nashville TN</a:t>
            </a:r>
            <a:r>
              <a:rPr lang="en-US" sz="3600" dirty="0"/>
              <a:t> – 2017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49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69FD35-DB0C-364A-62EF-A7AA93AE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61787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TN RAMP Schools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CDDC-4914-4A9C-44C8-31D98C99A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2013137"/>
            <a:ext cx="11820525" cy="4073337"/>
          </a:xfrm>
        </p:spPr>
        <p:txBody>
          <a:bodyPr/>
          <a:lstStyle/>
          <a:p>
            <a:pPr algn="l"/>
            <a:r>
              <a:rPr lang="en-US" sz="3600" b="0" i="0" dirty="0">
                <a:effectLst/>
              </a:rPr>
              <a:t>Central Heights Elementary School, Blountville - 2021</a:t>
            </a:r>
          </a:p>
          <a:p>
            <a:pPr algn="l"/>
            <a:r>
              <a:rPr lang="en-US" sz="3600" b="1" i="0" dirty="0">
                <a:effectLst/>
              </a:rPr>
              <a:t>Dan Mills Elementary School, Nashville-Re-RAMP 2022</a:t>
            </a:r>
          </a:p>
          <a:p>
            <a:pPr algn="l"/>
            <a:r>
              <a:rPr lang="en-US" sz="3600" b="0" i="0" dirty="0">
                <a:effectLst/>
              </a:rPr>
              <a:t>Houston Middle School, Germantown – Re-RAMP 2021</a:t>
            </a:r>
          </a:p>
          <a:p>
            <a:pPr algn="l"/>
            <a:r>
              <a:rPr lang="en-US" sz="3600" b="0" i="0" dirty="0" err="1">
                <a:effectLst/>
              </a:rPr>
              <a:t>Ketron</a:t>
            </a:r>
            <a:r>
              <a:rPr lang="en-US" sz="3600" b="0" i="0" dirty="0">
                <a:effectLst/>
              </a:rPr>
              <a:t> Elementary School , Kingsport - 2020</a:t>
            </a:r>
          </a:p>
          <a:p>
            <a:pPr algn="l"/>
            <a:r>
              <a:rPr lang="en-US" sz="3600" b="0" i="0" dirty="0">
                <a:effectLst/>
              </a:rPr>
              <a:t>McGavock High School, Nashville - 2019</a:t>
            </a:r>
          </a:p>
          <a:p>
            <a:pPr algn="l"/>
            <a:r>
              <a:rPr lang="en-US" sz="3600" b="1" i="0" dirty="0">
                <a:effectLst/>
              </a:rPr>
              <a:t>Summit High School, Spring Hill -2022</a:t>
            </a:r>
          </a:p>
          <a:p>
            <a:pPr algn="l"/>
            <a:r>
              <a:rPr lang="en-US" sz="3600" b="0" i="0" dirty="0">
                <a:effectLst/>
              </a:rPr>
              <a:t>Sycamore Elementary School, Cookeville -2021</a:t>
            </a:r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584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AD35C-6A96-AC57-3112-610BA3A3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6" y="1049157"/>
            <a:ext cx="5509146" cy="58088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429251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ASCA National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23" y="2136963"/>
            <a:ext cx="6219826" cy="4387662"/>
          </a:xfrm>
        </p:spPr>
        <p:txBody>
          <a:bodyPr/>
          <a:lstStyle/>
          <a:p>
            <a:r>
              <a:rPr lang="en-US" sz="3600" b="1" dirty="0"/>
              <a:t>Define: </a:t>
            </a:r>
            <a:r>
              <a:rPr lang="en-US" sz="3600" dirty="0"/>
              <a:t>Student and Professional Standards that guide the development of our school counseling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3"/>
              </a:rPr>
              <a:t>ASCA Student Standards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4"/>
              </a:rPr>
              <a:t>ASCA Ethical Standards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5"/>
              </a:rPr>
              <a:t>ASCA Professional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16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BF79C-400C-FCFF-BBB7-F89D4605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48" y="1381125"/>
            <a:ext cx="4389027" cy="3219450"/>
          </a:xfrm>
        </p:spPr>
        <p:txBody>
          <a:bodyPr/>
          <a:lstStyle/>
          <a:p>
            <a:r>
              <a:rPr lang="en-US" dirty="0"/>
              <a:t>ASCA Student Standards:</a:t>
            </a:r>
            <a:br>
              <a:rPr lang="en-US" dirty="0"/>
            </a:br>
            <a:r>
              <a:rPr lang="en-US" dirty="0"/>
              <a:t>Mindsets and Behaviors for Student Success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46FF5-FA08-7D25-35D8-35C00C3F7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94" y="0"/>
            <a:ext cx="642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75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6fb3132-2a12-489d-b27d-81c9ba699cc1" xsi:nil="true"/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6" ma:contentTypeDescription="Create a new document." ma:contentTypeScope="" ma:versionID="c787e8558b9fd2652e6232487cbd29b0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86cfa9c665311902b97101fcda0674ef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16c05727-aa75-4e4a-9b5f-8a80a116589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CC6918-2FAE-431B-A553-75214D675613}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3474</TotalTime>
  <Words>1014</Words>
  <Application>Microsoft Office PowerPoint</Application>
  <PresentationFormat>Widescreen</PresentationFormat>
  <Paragraphs>177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Franklin Gothic Demi</vt:lpstr>
      <vt:lpstr>Wingdings</vt:lpstr>
      <vt:lpstr>Theme1</vt:lpstr>
      <vt:lpstr>RAMPing Up Your School Counseling Program</vt:lpstr>
      <vt:lpstr>Agenda</vt:lpstr>
      <vt:lpstr>Introduction</vt:lpstr>
      <vt:lpstr>What is RAMP?</vt:lpstr>
      <vt:lpstr>What is RAMP?</vt:lpstr>
      <vt:lpstr>TN RAMP Schools</vt:lpstr>
      <vt:lpstr>Current TN RAMP Schools</vt:lpstr>
      <vt:lpstr>ASCA National Model</vt:lpstr>
      <vt:lpstr>ASCA Student Standards: Mindsets and Behaviors for Student Success</vt:lpstr>
      <vt:lpstr>ASCA National Model</vt:lpstr>
      <vt:lpstr>ASCA National Model</vt:lpstr>
      <vt:lpstr>ASCA National Model</vt:lpstr>
      <vt:lpstr>ASCA National Model</vt:lpstr>
      <vt:lpstr>Data</vt:lpstr>
      <vt:lpstr>Data Review</vt:lpstr>
      <vt:lpstr>RAMP Rubric</vt:lpstr>
      <vt:lpstr>RAMP Rubric</vt:lpstr>
      <vt:lpstr>RAMP Rubric</vt:lpstr>
      <vt:lpstr>RAMP Rubric</vt:lpstr>
      <vt:lpstr>Why is RAMP Important?</vt:lpstr>
      <vt:lpstr>No interest in applying for RAMP?</vt:lpstr>
      <vt:lpstr>Summit’s RAMP Story</vt:lpstr>
      <vt:lpstr>Our team…from the beginning</vt:lpstr>
      <vt:lpstr>SHS RAMP Timeline</vt:lpstr>
      <vt:lpstr>SHS RAMP Timeline</vt:lpstr>
      <vt:lpstr>Many of life’s failures are people who did not realize how close they were to success when they gave up.        - Thomas Edison </vt:lpstr>
      <vt:lpstr>Is my program ready to RAMP?</vt:lpstr>
      <vt:lpstr>PowerPoint Presentation</vt:lpstr>
      <vt:lpstr>Tips</vt:lpstr>
      <vt:lpstr>Resources</vt:lpstr>
      <vt:lpstr>Additional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Your School Counseling Program</dc:title>
  <dc:creator>Joyce Hollins</dc:creator>
  <cp:lastModifiedBy>Jenny Marsh</cp:lastModifiedBy>
  <cp:revision>4</cp:revision>
  <dcterms:created xsi:type="dcterms:W3CDTF">2023-06-11T20:23:49Z</dcterms:created>
  <dcterms:modified xsi:type="dcterms:W3CDTF">2023-07-10T20:04:49Z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