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7" r:id="rId4"/>
    <p:sldId id="302" r:id="rId5"/>
    <p:sldId id="297" r:id="rId6"/>
    <p:sldId id="256" r:id="rId7"/>
    <p:sldId id="258" r:id="rId8"/>
    <p:sldId id="268" r:id="rId9"/>
    <p:sldId id="274" r:id="rId10"/>
    <p:sldId id="337" r:id="rId11"/>
    <p:sldId id="332" r:id="rId12"/>
    <p:sldId id="333" r:id="rId13"/>
    <p:sldId id="330" r:id="rId14"/>
    <p:sldId id="331" r:id="rId15"/>
    <p:sldId id="306" r:id="rId16"/>
    <p:sldId id="334" r:id="rId17"/>
    <p:sldId id="325" r:id="rId18"/>
    <p:sldId id="329" r:id="rId19"/>
    <p:sldId id="326" r:id="rId20"/>
    <p:sldId id="338" r:id="rId21"/>
    <p:sldId id="323" r:id="rId22"/>
    <p:sldId id="324" r:id="rId23"/>
    <p:sldId id="303" r:id="rId24"/>
    <p:sldId id="307" r:id="rId25"/>
    <p:sldId id="305" r:id="rId26"/>
    <p:sldId id="310" r:id="rId27"/>
    <p:sldId id="285" r:id="rId28"/>
    <p:sldId id="269" r:id="rId29"/>
    <p:sldId id="335" r:id="rId30"/>
    <p:sldId id="276" r:id="rId31"/>
    <p:sldId id="272" r:id="rId32"/>
    <p:sldId id="262" r:id="rId33"/>
    <p:sldId id="319" r:id="rId34"/>
    <p:sldId id="320" r:id="rId35"/>
    <p:sldId id="339" r:id="rId36"/>
    <p:sldId id="322" r:id="rId37"/>
    <p:sldId id="280" r:id="rId38"/>
    <p:sldId id="315" r:id="rId39"/>
    <p:sldId id="336" r:id="rId40"/>
    <p:sldId id="288" r:id="rId41"/>
    <p:sldId id="314" r:id="rId42"/>
    <p:sldId id="327" r:id="rId43"/>
    <p:sldId id="287" r:id="rId44"/>
    <p:sldId id="291" r:id="rId45"/>
    <p:sldId id="277" r:id="rId46"/>
    <p:sldId id="328" r:id="rId47"/>
    <p:sldId id="317" r:id="rId48"/>
    <p:sldId id="300" r:id="rId49"/>
    <p:sldId id="318" r:id="rId50"/>
    <p:sldId id="279" r:id="rId51"/>
    <p:sldId id="298" r:id="rId52"/>
    <p:sldId id="31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500CE-2900-A2CC-775C-C63FB233C102}" v="15" dt="2024-02-01T14:09:11.894"/>
    <p1510:client id="{FC97B323-8C8D-E5D8-5760-1F70544BD0BC}" v="27" dt="2024-02-01T15:31:56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microsoft.com/office/2016/11/relationships/changesInfo" Target="changesInfos/changesInfo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James" userId="S::sjames@mtsu.edu::61042280-940f-4749-8f2e-96c796c31a52" providerId="AD" clId="Web-{FC97B323-8C8D-E5D8-5760-1F70544BD0BC}"/>
    <pc:docChg chg="modSld">
      <pc:chgData name="Steven James" userId="S::sjames@mtsu.edu::61042280-940f-4749-8f2e-96c796c31a52" providerId="AD" clId="Web-{FC97B323-8C8D-E5D8-5760-1F70544BD0BC}" dt="2024-02-01T15:31:56.953" v="25" actId="1076"/>
      <pc:docMkLst>
        <pc:docMk/>
      </pc:docMkLst>
      <pc:sldChg chg="addSp delSp modSp delAnim">
        <pc:chgData name="Steven James" userId="S::sjames@mtsu.edu::61042280-940f-4749-8f2e-96c796c31a52" providerId="AD" clId="Web-{FC97B323-8C8D-E5D8-5760-1F70544BD0BC}" dt="2024-02-01T15:31:28.232" v="20" actId="1076"/>
        <pc:sldMkLst>
          <pc:docMk/>
          <pc:sldMk cId="2184657297" sldId="262"/>
        </pc:sldMkLst>
        <pc:spChg chg="add del mod">
          <ac:chgData name="Steven James" userId="S::sjames@mtsu.edu::61042280-940f-4749-8f2e-96c796c31a52" providerId="AD" clId="Web-{FC97B323-8C8D-E5D8-5760-1F70544BD0BC}" dt="2024-02-01T15:31:24.310" v="17"/>
          <ac:spMkLst>
            <pc:docMk/>
            <pc:sldMk cId="2184657297" sldId="262"/>
            <ac:spMk id="5" creationId="{71288B89-6945-44C1-3EF0-17977A4B210E}"/>
          </ac:spMkLst>
        </pc:spChg>
        <pc:picChg chg="del">
          <ac:chgData name="Steven James" userId="S::sjames@mtsu.edu::61042280-940f-4749-8f2e-96c796c31a52" providerId="AD" clId="Web-{FC97B323-8C8D-E5D8-5760-1F70544BD0BC}" dt="2024-02-01T15:31:18.169" v="16"/>
          <ac:picMkLst>
            <pc:docMk/>
            <pc:sldMk cId="2184657297" sldId="262"/>
            <ac:picMk id="4" creationId="{159337AF-99F5-BF64-3D93-4FBB87D258C6}"/>
          </ac:picMkLst>
        </pc:picChg>
        <pc:picChg chg="add mod ord">
          <ac:chgData name="Steven James" userId="S::sjames@mtsu.edu::61042280-940f-4749-8f2e-96c796c31a52" providerId="AD" clId="Web-{FC97B323-8C8D-E5D8-5760-1F70544BD0BC}" dt="2024-02-01T15:31:28.232" v="20" actId="1076"/>
          <ac:picMkLst>
            <pc:docMk/>
            <pc:sldMk cId="2184657297" sldId="262"/>
            <ac:picMk id="6" creationId="{915A64A2-4086-9BB3-7F61-2D39E203F847}"/>
          </ac:picMkLst>
        </pc:picChg>
      </pc:sldChg>
      <pc:sldChg chg="addSp delSp modSp delAnim">
        <pc:chgData name="Steven James" userId="S::sjames@mtsu.edu::61042280-940f-4749-8f2e-96c796c31a52" providerId="AD" clId="Web-{FC97B323-8C8D-E5D8-5760-1F70544BD0BC}" dt="2024-02-01T15:30:59.215" v="15" actId="1076"/>
        <pc:sldMkLst>
          <pc:docMk/>
          <pc:sldMk cId="2600015813" sldId="280"/>
        </pc:sldMkLst>
        <pc:spChg chg="add del mod">
          <ac:chgData name="Steven James" userId="S::sjames@mtsu.edu::61042280-940f-4749-8f2e-96c796c31a52" providerId="AD" clId="Web-{FC97B323-8C8D-E5D8-5760-1F70544BD0BC}" dt="2024-02-01T15:30:53.668" v="12"/>
          <ac:spMkLst>
            <pc:docMk/>
            <pc:sldMk cId="2600015813" sldId="280"/>
            <ac:spMk id="5" creationId="{F23A4DE4-29E6-0B1E-6EC6-3C451136505A}"/>
          </ac:spMkLst>
        </pc:spChg>
        <pc:picChg chg="del">
          <ac:chgData name="Steven James" userId="S::sjames@mtsu.edu::61042280-940f-4749-8f2e-96c796c31a52" providerId="AD" clId="Web-{FC97B323-8C8D-E5D8-5760-1F70544BD0BC}" dt="2024-02-01T15:30:48.058" v="11"/>
          <ac:picMkLst>
            <pc:docMk/>
            <pc:sldMk cId="2600015813" sldId="280"/>
            <ac:picMk id="4" creationId="{0F89559D-ABDB-81BA-2839-7E8473FEBFD0}"/>
          </ac:picMkLst>
        </pc:picChg>
        <pc:picChg chg="add mod ord">
          <ac:chgData name="Steven James" userId="S::sjames@mtsu.edu::61042280-940f-4749-8f2e-96c796c31a52" providerId="AD" clId="Web-{FC97B323-8C8D-E5D8-5760-1F70544BD0BC}" dt="2024-02-01T15:30:59.215" v="15" actId="1076"/>
          <ac:picMkLst>
            <pc:docMk/>
            <pc:sldMk cId="2600015813" sldId="280"/>
            <ac:picMk id="6" creationId="{D7454526-608E-6364-1F6D-25B9E93E1E74}"/>
          </ac:picMkLst>
        </pc:picChg>
      </pc:sldChg>
      <pc:sldChg chg="addSp delSp modSp delAnim">
        <pc:chgData name="Steven James" userId="S::sjames@mtsu.edu::61042280-940f-4749-8f2e-96c796c31a52" providerId="AD" clId="Web-{FC97B323-8C8D-E5D8-5760-1F70544BD0BC}" dt="2024-02-01T15:31:56.953" v="25" actId="1076"/>
        <pc:sldMkLst>
          <pc:docMk/>
          <pc:sldMk cId="1652003948" sldId="285"/>
        </pc:sldMkLst>
        <pc:spChg chg="add del mod">
          <ac:chgData name="Steven James" userId="S::sjames@mtsu.edu::61042280-940f-4749-8f2e-96c796c31a52" providerId="AD" clId="Web-{FC97B323-8C8D-E5D8-5760-1F70544BD0BC}" dt="2024-02-01T15:31:50.984" v="22"/>
          <ac:spMkLst>
            <pc:docMk/>
            <pc:sldMk cId="1652003948" sldId="285"/>
            <ac:spMk id="5" creationId="{578A9140-9F33-BF2C-F3CA-B767EFE94AF5}"/>
          </ac:spMkLst>
        </pc:spChg>
        <pc:picChg chg="del">
          <ac:chgData name="Steven James" userId="S::sjames@mtsu.edu::61042280-940f-4749-8f2e-96c796c31a52" providerId="AD" clId="Web-{FC97B323-8C8D-E5D8-5760-1F70544BD0BC}" dt="2024-02-01T15:31:45.999" v="21"/>
          <ac:picMkLst>
            <pc:docMk/>
            <pc:sldMk cId="1652003948" sldId="285"/>
            <ac:picMk id="4" creationId="{DDB0C851-41A9-365A-F0AB-07FD3EC937B4}"/>
          </ac:picMkLst>
        </pc:picChg>
        <pc:picChg chg="add mod ord">
          <ac:chgData name="Steven James" userId="S::sjames@mtsu.edu::61042280-940f-4749-8f2e-96c796c31a52" providerId="AD" clId="Web-{FC97B323-8C8D-E5D8-5760-1F70544BD0BC}" dt="2024-02-01T15:31:56.953" v="25" actId="1076"/>
          <ac:picMkLst>
            <pc:docMk/>
            <pc:sldMk cId="1652003948" sldId="285"/>
            <ac:picMk id="6" creationId="{AE254339-864F-450B-16EF-CAE02658AA86}"/>
          </ac:picMkLst>
        </pc:picChg>
      </pc:sldChg>
      <pc:sldChg chg="addSp delSp modSp">
        <pc:chgData name="Steven James" userId="S::sjames@mtsu.edu::61042280-940f-4749-8f2e-96c796c31a52" providerId="AD" clId="Web-{FC97B323-8C8D-E5D8-5760-1F70544BD0BC}" dt="2024-02-01T15:29:42.100" v="10" actId="1076"/>
        <pc:sldMkLst>
          <pc:docMk/>
          <pc:sldMk cId="3074990501" sldId="339"/>
        </pc:sldMkLst>
        <pc:spChg chg="del mod">
          <ac:chgData name="Steven James" userId="S::sjames@mtsu.edu::61042280-940f-4749-8f2e-96c796c31a52" providerId="AD" clId="Web-{FC97B323-8C8D-E5D8-5760-1F70544BD0BC}" dt="2024-02-01T15:27:48.359" v="1"/>
          <ac:spMkLst>
            <pc:docMk/>
            <pc:sldMk cId="3074990501" sldId="339"/>
            <ac:spMk id="2" creationId="{3E0D518F-A7D6-9EDF-D185-B3D9225B8BDE}"/>
          </ac:spMkLst>
        </pc:spChg>
        <pc:spChg chg="del">
          <ac:chgData name="Steven James" userId="S::sjames@mtsu.edu::61042280-940f-4749-8f2e-96c796c31a52" providerId="AD" clId="Web-{FC97B323-8C8D-E5D8-5760-1F70544BD0BC}" dt="2024-02-01T15:27:56.062" v="2"/>
          <ac:spMkLst>
            <pc:docMk/>
            <pc:sldMk cId="3074990501" sldId="339"/>
            <ac:spMk id="3" creationId="{84A0AE36-677A-4D5D-87C0-5643809A6C41}"/>
          </ac:spMkLst>
        </pc:spChg>
        <pc:spChg chg="add mod">
          <ac:chgData name="Steven James" userId="S::sjames@mtsu.edu::61042280-940f-4749-8f2e-96c796c31a52" providerId="AD" clId="Web-{FC97B323-8C8D-E5D8-5760-1F70544BD0BC}" dt="2024-02-01T15:27:48.359" v="1"/>
          <ac:spMkLst>
            <pc:docMk/>
            <pc:sldMk cId="3074990501" sldId="339"/>
            <ac:spMk id="5" creationId="{DA5CD4D0-4BBD-701F-5D5D-9565B462C3DC}"/>
          </ac:spMkLst>
        </pc:spChg>
        <pc:spChg chg="add del mod">
          <ac:chgData name="Steven James" userId="S::sjames@mtsu.edu::61042280-940f-4749-8f2e-96c796c31a52" providerId="AD" clId="Web-{FC97B323-8C8D-E5D8-5760-1F70544BD0BC}" dt="2024-02-01T15:29:37.335" v="7"/>
          <ac:spMkLst>
            <pc:docMk/>
            <pc:sldMk cId="3074990501" sldId="339"/>
            <ac:spMk id="8" creationId="{1619870E-8BA1-709B-B13C-33B86F97F683}"/>
          </ac:spMkLst>
        </pc:spChg>
        <pc:picChg chg="add del mod ord">
          <ac:chgData name="Steven James" userId="S::sjames@mtsu.edu::61042280-940f-4749-8f2e-96c796c31a52" providerId="AD" clId="Web-{FC97B323-8C8D-E5D8-5760-1F70544BD0BC}" dt="2024-02-01T15:29:30.615" v="6"/>
          <ac:picMkLst>
            <pc:docMk/>
            <pc:sldMk cId="3074990501" sldId="339"/>
            <ac:picMk id="6" creationId="{EDB65695-A240-7A9F-A213-0E0DF9DB76A3}"/>
          </ac:picMkLst>
        </pc:picChg>
        <pc:picChg chg="add mod ord">
          <ac:chgData name="Steven James" userId="S::sjames@mtsu.edu::61042280-940f-4749-8f2e-96c796c31a52" providerId="AD" clId="Web-{FC97B323-8C8D-E5D8-5760-1F70544BD0BC}" dt="2024-02-01T15:29:42.100" v="10" actId="1076"/>
          <ac:picMkLst>
            <pc:docMk/>
            <pc:sldMk cId="3074990501" sldId="339"/>
            <ac:picMk id="9" creationId="{FACFE36E-542D-FCAD-D988-3003ECF95E60}"/>
          </ac:picMkLst>
        </pc:picChg>
      </pc:sldChg>
    </pc:docChg>
  </pc:docChgLst>
  <pc:docChgLst>
    <pc:chgData name="Steven James" userId="S::sjames@mtsu.edu::61042280-940f-4749-8f2e-96c796c31a52" providerId="AD" clId="Web-{F0E500CE-2900-A2CC-775C-C63FB233C102}"/>
    <pc:docChg chg="addSld modSld">
      <pc:chgData name="Steven James" userId="S::sjames@mtsu.edu::61042280-940f-4749-8f2e-96c796c31a52" providerId="AD" clId="Web-{F0E500CE-2900-A2CC-775C-C63FB233C102}" dt="2024-02-01T14:09:11.629" v="13" actId="20577"/>
      <pc:docMkLst>
        <pc:docMk/>
      </pc:docMkLst>
      <pc:sldChg chg="modSp new">
        <pc:chgData name="Steven James" userId="S::sjames@mtsu.edu::61042280-940f-4749-8f2e-96c796c31a52" providerId="AD" clId="Web-{F0E500CE-2900-A2CC-775C-C63FB233C102}" dt="2024-02-01T14:09:11.629" v="13" actId="20577"/>
        <pc:sldMkLst>
          <pc:docMk/>
          <pc:sldMk cId="3074990501" sldId="339"/>
        </pc:sldMkLst>
        <pc:spChg chg="mod">
          <ac:chgData name="Steven James" userId="S::sjames@mtsu.edu::61042280-940f-4749-8f2e-96c796c31a52" providerId="AD" clId="Web-{F0E500CE-2900-A2CC-775C-C63FB233C102}" dt="2024-02-01T14:09:11.629" v="13" actId="20577"/>
          <ac:spMkLst>
            <pc:docMk/>
            <pc:sldMk cId="3074990501" sldId="339"/>
            <ac:spMk id="2" creationId="{3E0D518F-A7D6-9EDF-D185-B3D9225B8BD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nxHcwmufS0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51811507?app_id=12296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51811507?app_id=122963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61206319?app_id=12296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2E3A-E223-A279-2DCF-5747CEFF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320F-15B8-03AD-EEA3-E073F7534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</a:t>
            </a:r>
          </a:p>
          <a:p>
            <a:r>
              <a:rPr lang="en-US" sz="3600" dirty="0"/>
              <a:t>Goals</a:t>
            </a:r>
          </a:p>
          <a:p>
            <a:r>
              <a:rPr lang="en-US" sz="3600" dirty="0"/>
              <a:t>Content</a:t>
            </a:r>
          </a:p>
          <a:p>
            <a:r>
              <a:rPr lang="en-US" sz="3600" dirty="0"/>
              <a:t>Practical Application</a:t>
            </a:r>
          </a:p>
          <a:p>
            <a:r>
              <a:rPr lang="en-US" sz="3600" dirty="0"/>
              <a:t>Questions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385024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899A-CA5F-6D51-B63B-051DC4F6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87EC2-2DD5-BCA5-F2B5-DA7107C16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Doubled up, hotel, motel, campground, trailer, tent, shelter, park, car, public spaces, substandard living, or similar settings</a:t>
            </a:r>
            <a:br>
              <a:rPr lang="en-US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[42 U.S.C. § 11434a(2)]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1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4109-979C-6569-774D-5AA795DE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Doubled Up By necessity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4FBD-58FA-933F-512E-261B3139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0"/>
            <a:ext cx="8534400" cy="4301067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/>
              <a:t>Financial hardship</a:t>
            </a:r>
          </a:p>
          <a:p>
            <a:r>
              <a:rPr lang="en-US" sz="3900" dirty="0"/>
              <a:t>Job loss/eviction/health</a:t>
            </a:r>
          </a:p>
          <a:p>
            <a:r>
              <a:rPr lang="en-US" sz="3900" dirty="0"/>
              <a:t>Domestic violence</a:t>
            </a:r>
          </a:p>
          <a:p>
            <a:r>
              <a:rPr lang="en-US" sz="3900" dirty="0"/>
              <a:t>Natural disaster</a:t>
            </a:r>
          </a:p>
          <a:p>
            <a:r>
              <a:rPr lang="en-US" sz="3900" dirty="0"/>
              <a:t>Safety issues</a:t>
            </a:r>
          </a:p>
          <a:p>
            <a:r>
              <a:rPr lang="en-US" sz="3900" dirty="0"/>
              <a:t>And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8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BEA0-40F0-9857-2264-8345D919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Doubled up by convenience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C7112-7B76-85F8-C6EA-97C3B966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By Choice</a:t>
            </a:r>
          </a:p>
          <a:p>
            <a:r>
              <a:rPr lang="en-US" sz="3600" dirty="0"/>
              <a:t>Options</a:t>
            </a:r>
          </a:p>
          <a:p>
            <a:r>
              <a:rPr lang="en-US" sz="3600" dirty="0"/>
              <a:t>Access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3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8383-FD15-4848-F941-FEAB43B1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28D32-767A-19CE-D3EB-04BB320D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Many barriers impede student success.</a:t>
            </a:r>
          </a:p>
          <a:p>
            <a:r>
              <a:rPr lang="en-US" sz="3600" dirty="0"/>
              <a:t>Distinct from poverty</a:t>
            </a:r>
          </a:p>
          <a:p>
            <a:r>
              <a:rPr lang="en-US" sz="3600" dirty="0"/>
              <a:t>Lifespan issues</a:t>
            </a:r>
          </a:p>
          <a:p>
            <a:r>
              <a:rPr lang="en-US" sz="3600" dirty="0"/>
              <a:t>Negative educational outcomes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1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3FA3-40AF-BEF1-97ED-A51A725C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DC98-AA3D-77DF-2B44-FD003318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Increased likelihood of homelessness (4.5)</a:t>
            </a:r>
          </a:p>
          <a:p>
            <a:r>
              <a:rPr lang="en-US" sz="3600" dirty="0"/>
              <a:t>Growing numbers</a:t>
            </a:r>
          </a:p>
          <a:p>
            <a:r>
              <a:rPr lang="en-US" sz="3600" dirty="0"/>
              <a:t>Vulnerable Subpopulations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2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5D26-C260-C961-FBCD-94E5A0D8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B326-DF3C-9E23-7FC2-95D4AC47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0"/>
            <a:ext cx="8534400" cy="4301067"/>
          </a:xfrm>
        </p:spPr>
        <p:txBody>
          <a:bodyPr>
            <a:normAutofit/>
          </a:bodyPr>
          <a:lstStyle/>
          <a:p>
            <a:r>
              <a:rPr lang="en-US" sz="3600" dirty="0"/>
              <a:t>More than 1.5 Million children and youth have been identified as experiencing homelessness in public schools (NCHE, 2021). </a:t>
            </a:r>
          </a:p>
          <a:p>
            <a:r>
              <a:rPr lang="en-US" sz="3600" dirty="0"/>
              <a:t>Tennessee</a:t>
            </a:r>
          </a:p>
          <a:p>
            <a:r>
              <a:rPr lang="en-US" sz="3600" dirty="0"/>
              <a:t>Locally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8CA1-D46F-8478-71D4-AE8F050E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AC5A-4C85-C57B-605B-612FAF8B7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Regionally</a:t>
            </a:r>
          </a:p>
          <a:p>
            <a:r>
              <a:rPr lang="en-US" sz="3600" dirty="0"/>
              <a:t>Rural</a:t>
            </a:r>
          </a:p>
          <a:p>
            <a:r>
              <a:rPr lang="en-US" sz="3600" dirty="0"/>
              <a:t>Urban</a:t>
            </a:r>
          </a:p>
          <a:p>
            <a:r>
              <a:rPr lang="en-US" sz="3600" dirty="0"/>
              <a:t>Suburban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2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4196-423F-81BB-89B8-678E7E6E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4BE72-DC97-9120-DD81-DE620C51D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24350"/>
          </a:xfrm>
        </p:spPr>
        <p:txBody>
          <a:bodyPr>
            <a:noAutofit/>
          </a:bodyPr>
          <a:lstStyle/>
          <a:p>
            <a:endParaRPr lang="en-US" sz="3600" dirty="0"/>
          </a:p>
          <a:p>
            <a:r>
              <a:rPr lang="en-US" sz="3600" dirty="0"/>
              <a:t>Greater challenges</a:t>
            </a:r>
          </a:p>
          <a:p>
            <a:r>
              <a:rPr lang="en-US" sz="3600" dirty="0"/>
              <a:t>Household income</a:t>
            </a:r>
          </a:p>
          <a:p>
            <a:r>
              <a:rPr lang="en-US" sz="3600" dirty="0"/>
              <a:t>Race/ethnicity</a:t>
            </a:r>
          </a:p>
          <a:p>
            <a:r>
              <a:rPr lang="en-US" sz="3600" dirty="0"/>
              <a:t>Immigration status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368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DB3E-6EFE-A94C-EEFC-EF09D883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98AB-84CB-66D5-A945-6D57D453C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Pregnancy status</a:t>
            </a:r>
          </a:p>
          <a:p>
            <a:r>
              <a:rPr lang="en-US" sz="3600" dirty="0"/>
              <a:t>Education level</a:t>
            </a:r>
          </a:p>
          <a:p>
            <a:r>
              <a:rPr lang="en-US" sz="3600" dirty="0"/>
              <a:t>Sexual orientation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8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DC00D4A-0BC5-7051-E31B-C2E6F80F1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0"/>
            <a:ext cx="1082357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0F4C-217D-2887-8167-58947012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LiTTLE</a:t>
            </a:r>
            <a:r>
              <a:rPr lang="en-US" dirty="0"/>
              <a:t> bit ABOUT ME…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1FD81-37D7-038D-5AB7-B92B959CC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7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BE9B-26AC-DF64-B6AB-543B43CE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3C011-D979-8DDE-952F-46FDAE52E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Education is powerful.</a:t>
            </a:r>
          </a:p>
          <a:p>
            <a:r>
              <a:rPr lang="en-US" sz="3600" dirty="0"/>
              <a:t>Education can break the cycle of homelessness.</a:t>
            </a:r>
          </a:p>
          <a:p>
            <a:r>
              <a:rPr lang="en-US" sz="3600" dirty="0"/>
              <a:t>Education is the key to helping students experiencing homelessness.</a:t>
            </a:r>
          </a:p>
        </p:txBody>
      </p:sp>
    </p:spTree>
    <p:extLst>
      <p:ext uri="{BB962C8B-B14F-4D97-AF65-F5344CB8AC3E}">
        <p14:creationId xmlns:p14="http://schemas.microsoft.com/office/powerpoint/2010/main" val="94379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83D8A-ED1C-2293-A8DA-ECE40216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8DCC-5FD1-AE0D-8763-A870B32FE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UNHOUSED</a:t>
            </a:r>
          </a:p>
          <a:p>
            <a:r>
              <a:rPr lang="en-US" sz="3600" dirty="0"/>
              <a:t>UNSHELTERED</a:t>
            </a:r>
          </a:p>
          <a:p>
            <a:r>
              <a:rPr lang="en-US" sz="3600" dirty="0"/>
              <a:t>HOMELESS</a:t>
            </a:r>
          </a:p>
          <a:p>
            <a:r>
              <a:rPr lang="en-US" sz="3600" dirty="0"/>
              <a:t>IN TRANSITION</a:t>
            </a:r>
          </a:p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Experiencing homelessness</a:t>
            </a:r>
          </a:p>
        </p:txBody>
      </p:sp>
    </p:spTree>
    <p:extLst>
      <p:ext uri="{BB962C8B-B14F-4D97-AF65-F5344CB8AC3E}">
        <p14:creationId xmlns:p14="http://schemas.microsoft.com/office/powerpoint/2010/main" val="207458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38EE1-C08A-AD5B-6FA9-0F2BB08D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1C77-03D9-5032-D176-22F28071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10050"/>
          </a:xfrm>
        </p:spPr>
        <p:txBody>
          <a:bodyPr>
            <a:noAutofit/>
          </a:bodyPr>
          <a:lstStyle/>
          <a:p>
            <a:r>
              <a:rPr lang="en-US" sz="2800" dirty="0"/>
              <a:t>Identification</a:t>
            </a:r>
          </a:p>
          <a:p>
            <a:r>
              <a:rPr lang="en-US" sz="2800" dirty="0"/>
              <a:t>Immediate enrollment vs services</a:t>
            </a:r>
          </a:p>
          <a:p>
            <a:r>
              <a:rPr lang="en-US" sz="2800" dirty="0"/>
              <a:t>Implement procedures to remove barriers for students</a:t>
            </a:r>
          </a:p>
          <a:p>
            <a:r>
              <a:rPr lang="en-US" sz="2800" dirty="0"/>
              <a:t>School stability</a:t>
            </a:r>
          </a:p>
          <a:p>
            <a:r>
              <a:rPr lang="en-US" sz="2800" dirty="0"/>
              <a:t>Best interest</a:t>
            </a:r>
          </a:p>
          <a:p>
            <a:r>
              <a:rPr lang="en-US" sz="2800" dirty="0"/>
              <a:t>Transportation</a:t>
            </a:r>
          </a:p>
          <a:p>
            <a:r>
              <a:rPr lang="en-US" sz="2800" dirty="0"/>
              <a:t>Support for Academic Success (HS &amp; Beyond)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99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13D9-6B4A-FC85-99EB-161EFB89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your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1E1E-F028-7E42-66C4-484CA7FF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 you feel prepared to serve students experiencing homelessness? </a:t>
            </a:r>
          </a:p>
          <a:p>
            <a:r>
              <a:rPr lang="en-US" sz="3200" dirty="0"/>
              <a:t>What do you need to know more about to support students experiencing homelessness?</a:t>
            </a:r>
          </a:p>
          <a:p>
            <a:r>
              <a:rPr lang="en-US" sz="3200" dirty="0"/>
              <a:t>What are you doing that’s working?</a:t>
            </a:r>
          </a:p>
          <a:p>
            <a:r>
              <a:rPr lang="en-US" sz="3200" dirty="0"/>
              <a:t>What’s challenges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13622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B10E-0F20-3606-F160-E103A552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342900"/>
            <a:ext cx="7104062" cy="5632449"/>
          </a:xfrm>
        </p:spPr>
        <p:txBody>
          <a:bodyPr/>
          <a:lstStyle/>
          <a:p>
            <a:r>
              <a:rPr lang="en-US" dirty="0"/>
              <a:t>Situations and scenarios</a:t>
            </a:r>
          </a:p>
        </p:txBody>
      </p:sp>
    </p:spTree>
    <p:extLst>
      <p:ext uri="{BB962C8B-B14F-4D97-AF65-F5344CB8AC3E}">
        <p14:creationId xmlns:p14="http://schemas.microsoft.com/office/powerpoint/2010/main" val="76642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F586-4EC5-C46B-F3C8-128FCD30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not just a homeless kid</a:t>
            </a:r>
          </a:p>
        </p:txBody>
      </p:sp>
      <p:pic>
        <p:nvPicPr>
          <p:cNvPr id="6" name="Online Media 5" title="I'm Not Just a Homeless Kid">
            <a:hlinkClick r:id="" action="ppaction://media"/>
            <a:extLst>
              <a:ext uri="{FF2B5EF4-FFF2-40B4-BE49-F238E27FC236}">
                <a16:creationId xmlns:a16="http://schemas.microsoft.com/office/drawing/2014/main" id="{AE254339-864F-450B-16EF-CAE02658AA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5600" y="1170709"/>
            <a:ext cx="6397625" cy="3614738"/>
          </a:xfrm>
        </p:spPr>
      </p:pic>
    </p:spTree>
    <p:extLst>
      <p:ext uri="{BB962C8B-B14F-4D97-AF65-F5344CB8AC3E}">
        <p14:creationId xmlns:p14="http://schemas.microsoft.com/office/powerpoint/2010/main" val="1652003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&amp; SEL</a:t>
            </a:r>
            <a:br>
              <a:rPr lang="en-US" dirty="0"/>
            </a:br>
            <a:r>
              <a:rPr lang="en-US" dirty="0"/>
              <a:t>(with and for students)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Please pay attention.</a:t>
            </a:r>
          </a:p>
          <a:p>
            <a:r>
              <a:rPr lang="en-US" sz="3600" dirty="0"/>
              <a:t>Communicate honestly.</a:t>
            </a:r>
          </a:p>
          <a:p>
            <a:r>
              <a:rPr lang="en-US" sz="3600" dirty="0"/>
              <a:t>Strengths-Based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50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C132-ECDB-458C-1A50-7DC5E822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&amp; 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093-0469-82A7-116B-F56D8267D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Encourage and support</a:t>
            </a:r>
          </a:p>
          <a:p>
            <a:r>
              <a:rPr lang="en-US" sz="3600" dirty="0"/>
              <a:t>Future Story</a:t>
            </a:r>
          </a:p>
          <a:p>
            <a:r>
              <a:rPr lang="en-US" sz="3600" dirty="0"/>
              <a:t>Empower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7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to Counselors (and others)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Advocate.</a:t>
            </a:r>
          </a:p>
          <a:p>
            <a:r>
              <a:rPr lang="en-US" sz="3600" dirty="0"/>
              <a:t>Maintain confidentiality. </a:t>
            </a:r>
          </a:p>
          <a:p>
            <a:r>
              <a:rPr lang="en-US" sz="3600" dirty="0"/>
              <a:t>Need to know</a:t>
            </a:r>
          </a:p>
          <a:p>
            <a:r>
              <a:rPr lang="en-US" sz="3600" dirty="0"/>
              <a:t>Commit.</a:t>
            </a:r>
          </a:p>
        </p:txBody>
      </p:sp>
    </p:spTree>
    <p:extLst>
      <p:ext uri="{BB962C8B-B14F-4D97-AF65-F5344CB8AC3E}">
        <p14:creationId xmlns:p14="http://schemas.microsoft.com/office/powerpoint/2010/main" val="2424561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High mobility often causes academic issues.</a:t>
            </a:r>
          </a:p>
          <a:p>
            <a:r>
              <a:rPr lang="en-US" sz="3600" dirty="0"/>
              <a:t>Attendance and Truancy</a:t>
            </a:r>
          </a:p>
          <a:p>
            <a:r>
              <a:rPr lang="en-US" sz="3600" dirty="0"/>
              <a:t>Achievement and Intervention </a:t>
            </a:r>
          </a:p>
          <a:p>
            <a:r>
              <a:rPr lang="en-US" sz="3600" dirty="0"/>
              <a:t>Students can get lost in the shuffle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59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E96D-9156-BB2B-6698-E8E50964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Who’s in the (virtual) room?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8731D-222A-5D0E-C4A9-92D73A4EE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 Everyone!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24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BF29-6FFC-C87A-5134-C2B9CEC7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Positively homeless</a:t>
            </a:r>
          </a:p>
        </p:txBody>
      </p:sp>
      <p:pic>
        <p:nvPicPr>
          <p:cNvPr id="6" name="Online Media 5" descr="@HEARUS2020VisionQuest is calling attention to invisible family homelessness by filming interviews with parents and kids.&#10;&#10;Nicole, without prompting, described why their family is ineligible for help. Spend 5 minutes learning from her. &#10;&#10;If you want to help--take about a minute to visit www.helphomelesskidsnow.org and TAKE ACTION. It's time well spent." title="Positively Homeless: Family Homelessness in America">
            <a:hlinkClick r:id="" action="ppaction://media"/>
            <a:extLst>
              <a:ext uri="{FF2B5EF4-FFF2-40B4-BE49-F238E27FC236}">
                <a16:creationId xmlns:a16="http://schemas.microsoft.com/office/drawing/2014/main" id="{915A64A2-4086-9BB3-7F61-2D39E203F8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1166" y="711777"/>
            <a:ext cx="7393565" cy="4168919"/>
          </a:xfrm>
        </p:spPr>
      </p:pic>
    </p:spTree>
    <p:extLst>
      <p:ext uri="{BB962C8B-B14F-4D97-AF65-F5344CB8AC3E}">
        <p14:creationId xmlns:p14="http://schemas.microsoft.com/office/powerpoint/2010/main" val="2184657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0282-563E-B9D2-F407-B00B129B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5314"/>
            <a:ext cx="8534400" cy="5929086"/>
          </a:xfrm>
        </p:spPr>
        <p:txBody>
          <a:bodyPr>
            <a:normAutofit/>
          </a:bodyPr>
          <a:lstStyle/>
          <a:p>
            <a:r>
              <a:rPr lang="en-US" dirty="0"/>
              <a:t>It is important Understand the barriers associated with students’ living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809374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7508-6965-6D08-9E70-97D919DA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by living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BEE5-CB1D-6C27-F168-D0488A59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Homelessness is varied.</a:t>
            </a:r>
          </a:p>
          <a:p>
            <a:r>
              <a:rPr lang="en-US" sz="3600" dirty="0"/>
              <a:t>Living situations are different for each family.</a:t>
            </a:r>
          </a:p>
          <a:p>
            <a:r>
              <a:rPr lang="en-US" sz="3600" dirty="0"/>
              <a:t>Understanding is key.</a:t>
            </a:r>
          </a:p>
        </p:txBody>
      </p:sp>
    </p:spTree>
    <p:extLst>
      <p:ext uri="{BB962C8B-B14F-4D97-AF65-F5344CB8AC3E}">
        <p14:creationId xmlns:p14="http://schemas.microsoft.com/office/powerpoint/2010/main" val="3663795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CD4D0-4BBD-701F-5D5D-9565B462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nline Media 8" descr="@HEARUS2020VisionQuest is calling attention to invisible family homelessness by filming interviews with parents and kids.&#10;&#10;Nicole, without prompting, described why their family is ineligible for help. Spend 5 minutes learning from her. &#10;&#10;If you want to help--take about a minute to visit www.helphomelesskidsnow.org and TAKE ACTION. It's time well spent." title="Positively Homeless: Family Homelessness in America">
            <a:hlinkClick r:id="" action="ppaction://media"/>
            <a:extLst>
              <a:ext uri="{FF2B5EF4-FFF2-40B4-BE49-F238E27FC236}">
                <a16:creationId xmlns:a16="http://schemas.microsoft.com/office/drawing/2014/main" id="{FACFE36E-542D-FCAD-D988-3003ECF95E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9666" y="1023505"/>
            <a:ext cx="8536565" cy="4801033"/>
          </a:xfrm>
        </p:spPr>
      </p:pic>
    </p:spTree>
    <p:extLst>
      <p:ext uri="{BB962C8B-B14F-4D97-AF65-F5344CB8AC3E}">
        <p14:creationId xmlns:p14="http://schemas.microsoft.com/office/powerpoint/2010/main" val="3074990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B635-369B-B9DC-8CDE-D2A32227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85D0-0E71-67AC-5D59-1CA2560F0E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Health</a:t>
            </a:r>
          </a:p>
          <a:p>
            <a:r>
              <a:rPr lang="en-US" sz="3600" dirty="0"/>
              <a:t>Hygiene</a:t>
            </a:r>
          </a:p>
          <a:p>
            <a:r>
              <a:rPr lang="en-US" sz="3600" dirty="0"/>
              <a:t>Food</a:t>
            </a:r>
          </a:p>
          <a:p>
            <a:r>
              <a:rPr lang="en-US" sz="3600" dirty="0"/>
              <a:t>Clothing</a:t>
            </a:r>
          </a:p>
          <a:p>
            <a:r>
              <a:rPr lang="en-US" sz="3600" dirty="0"/>
              <a:t>Responsibilities</a:t>
            </a:r>
          </a:p>
          <a:p>
            <a:r>
              <a:rPr lang="en-US" sz="3600" dirty="0"/>
              <a:t>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FC4F-33F2-5592-CE3A-EE44C79DF7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Vital documents</a:t>
            </a:r>
          </a:p>
          <a:p>
            <a:r>
              <a:rPr lang="en-US" sz="3600" dirty="0"/>
              <a:t>Transportation</a:t>
            </a:r>
          </a:p>
          <a:p>
            <a:r>
              <a:rPr lang="en-US" sz="3600" dirty="0"/>
              <a:t>Working families</a:t>
            </a:r>
          </a:p>
          <a:p>
            <a:r>
              <a:rPr lang="en-US" sz="3600" dirty="0"/>
              <a:t>Financial issues</a:t>
            </a:r>
          </a:p>
          <a:p>
            <a:r>
              <a:rPr lang="en-US" sz="3600" dirty="0"/>
              <a:t>Credit issues</a:t>
            </a:r>
          </a:p>
        </p:txBody>
      </p:sp>
    </p:spTree>
    <p:extLst>
      <p:ext uri="{BB962C8B-B14F-4D97-AF65-F5344CB8AC3E}">
        <p14:creationId xmlns:p14="http://schemas.microsoft.com/office/powerpoint/2010/main" val="3211710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E1CF-E064-AD64-1A95-F0E2B363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mom’s biggest fear</a:t>
            </a:r>
          </a:p>
        </p:txBody>
      </p:sp>
      <p:pic>
        <p:nvPicPr>
          <p:cNvPr id="6" name="Online Media 5" descr="Tamu shares what it's like to be homeless with her 4 children, living in a string of (not) cheap motels in rural New Jersey. Despite the hardships, she found a bright spot. 5 min." title="My Biggest Fear">
            <a:hlinkClick r:id="" action="ppaction://media"/>
            <a:extLst>
              <a:ext uri="{FF2B5EF4-FFF2-40B4-BE49-F238E27FC236}">
                <a16:creationId xmlns:a16="http://schemas.microsoft.com/office/drawing/2014/main" id="{D7454526-608E-6364-1F6D-25B9E93E1E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9199" y="607868"/>
            <a:ext cx="7690427" cy="4324783"/>
          </a:xfrm>
        </p:spPr>
      </p:pic>
    </p:spTree>
    <p:extLst>
      <p:ext uri="{BB962C8B-B14F-4D97-AF65-F5344CB8AC3E}">
        <p14:creationId xmlns:p14="http://schemas.microsoft.com/office/powerpoint/2010/main" val="2600015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DAC6-F65D-3BFC-A271-32E02258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build bridges…</a:t>
            </a:r>
            <a:br>
              <a:rPr lang="en-US" dirty="0"/>
            </a:br>
            <a:r>
              <a:rPr lang="en-US" dirty="0"/>
              <a:t>to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CAD7-7C75-8C75-86B1-140D8A20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5726"/>
            <a:ext cx="8534400" cy="421534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MCV Act Requirements</a:t>
            </a:r>
          </a:p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</a:t>
            </a:r>
          </a:p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Stability and Consistency</a:t>
            </a:r>
          </a:p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Graduation and Beyond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638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C8D-6E99-5C84-422D-DCF80E5D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hOw</a:t>
            </a:r>
            <a:r>
              <a:rPr lang="en-US" dirty="0"/>
              <a:t> do we build bridges to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24F2-E533-1514-6F56-0ABDBAFA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</a:t>
            </a:r>
          </a:p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Fidelity </a:t>
            </a:r>
          </a:p>
          <a:p>
            <a:pPr>
              <a:buClr>
                <a:schemeClr val="accent1"/>
              </a:buClr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8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5706-47FC-DA36-28C7-4006DC10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CA30E-B781-FC62-7A9B-E5C2C715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0500"/>
            <a:ext cx="8534400" cy="4110567"/>
          </a:xfrm>
        </p:spPr>
        <p:txBody>
          <a:bodyPr>
            <a:normAutofit/>
          </a:bodyPr>
          <a:lstStyle/>
          <a:p>
            <a:r>
              <a:rPr lang="en-US" sz="3600" dirty="0"/>
              <a:t>No identification </a:t>
            </a:r>
          </a:p>
          <a:p>
            <a:r>
              <a:rPr lang="en-US" sz="3600" dirty="0"/>
              <a:t>No access</a:t>
            </a:r>
          </a:p>
          <a:p>
            <a:r>
              <a:rPr lang="en-US" sz="3600" dirty="0"/>
              <a:t>Improve</a:t>
            </a:r>
          </a:p>
          <a:p>
            <a:r>
              <a:rPr lang="en-US" sz="3600" dirty="0"/>
              <a:t>Remove</a:t>
            </a:r>
          </a:p>
          <a:p>
            <a:r>
              <a:rPr lang="en-US" sz="3600" dirty="0"/>
              <a:t>Extra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1737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A340-05A4-6C04-5AAC-7AAC7CE5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starts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9345-4EEE-5127-DF81-3F8888A4D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87" y="514350"/>
            <a:ext cx="8534400" cy="4301067"/>
          </a:xfrm>
        </p:spPr>
        <p:txBody>
          <a:bodyPr>
            <a:normAutofit/>
          </a:bodyPr>
          <a:lstStyle/>
          <a:p>
            <a:pPr defTabSz="914377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sz="3900" dirty="0"/>
              <a:t>Identification and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/>
              <a:t>Support to succeed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/>
              <a:t>Graduation and beyond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900" dirty="0"/>
              <a:t>Connect to resources</a:t>
            </a:r>
          </a:p>
          <a:p>
            <a:pPr defTabSz="914377"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en-US" sz="3900" dirty="0"/>
              <a:t>Monitor progress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3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8EF1-F74E-2CB5-F896-FD97F3A99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From HERE TO THERE: Building bridges for students experiencing homelessness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3335-B28F-5480-0C96-3F9D46524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Kisha Napper, NCC</a:t>
            </a:r>
          </a:p>
          <a:p>
            <a:r>
              <a:rPr lang="en-US" dirty="0"/>
              <a:t>Educational Advocate </a:t>
            </a:r>
          </a:p>
          <a:p>
            <a:r>
              <a:rPr lang="en-US" dirty="0"/>
              <a:t>Special Populations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59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A8D1-40AA-5E54-06F4-32603B02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Monitoring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EDFACD-0E89-D06E-8C2E-D55C09E02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0440"/>
              </p:ext>
            </p:extLst>
          </p:nvPr>
        </p:nvGraphicFramePr>
        <p:xfrm>
          <a:off x="1116013" y="1578769"/>
          <a:ext cx="9675810" cy="2431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386">
                  <a:extLst>
                    <a:ext uri="{9D8B030D-6E8A-4147-A177-3AD203B41FA5}">
                      <a16:colId xmlns:a16="http://schemas.microsoft.com/office/drawing/2014/main" val="1517090282"/>
                    </a:ext>
                  </a:extLst>
                </a:gridCol>
                <a:gridCol w="1505215">
                  <a:extLst>
                    <a:ext uri="{9D8B030D-6E8A-4147-A177-3AD203B41FA5}">
                      <a16:colId xmlns:a16="http://schemas.microsoft.com/office/drawing/2014/main" val="862818351"/>
                    </a:ext>
                  </a:extLst>
                </a:gridCol>
                <a:gridCol w="1056853">
                  <a:extLst>
                    <a:ext uri="{9D8B030D-6E8A-4147-A177-3AD203B41FA5}">
                      <a16:colId xmlns:a16="http://schemas.microsoft.com/office/drawing/2014/main" val="2236015814"/>
                    </a:ext>
                  </a:extLst>
                </a:gridCol>
                <a:gridCol w="768620">
                  <a:extLst>
                    <a:ext uri="{9D8B030D-6E8A-4147-A177-3AD203B41FA5}">
                      <a16:colId xmlns:a16="http://schemas.microsoft.com/office/drawing/2014/main" val="3817924828"/>
                    </a:ext>
                  </a:extLst>
                </a:gridCol>
                <a:gridCol w="1056853">
                  <a:extLst>
                    <a:ext uri="{9D8B030D-6E8A-4147-A177-3AD203B41FA5}">
                      <a16:colId xmlns:a16="http://schemas.microsoft.com/office/drawing/2014/main" val="2779448862"/>
                    </a:ext>
                  </a:extLst>
                </a:gridCol>
                <a:gridCol w="1184956">
                  <a:extLst>
                    <a:ext uri="{9D8B030D-6E8A-4147-A177-3AD203B41FA5}">
                      <a16:colId xmlns:a16="http://schemas.microsoft.com/office/drawing/2014/main" val="515479774"/>
                    </a:ext>
                  </a:extLst>
                </a:gridCol>
                <a:gridCol w="2385927">
                  <a:extLst>
                    <a:ext uri="{9D8B030D-6E8A-4147-A177-3AD203B41FA5}">
                      <a16:colId xmlns:a16="http://schemas.microsoft.com/office/drawing/2014/main" val="1315191889"/>
                    </a:ext>
                  </a:extLst>
                </a:gridCol>
              </a:tblGrid>
              <a:tr h="3925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Quarter: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School: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912950"/>
                  </a:ext>
                </a:extLst>
              </a:tr>
              <a:tr h="772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Student Name &amp;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Class Failed/Teacher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Subject Grade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SPED/RTI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Grade/Credit Recovery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Intervention Time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Teacher Strategies to Address Failing Grades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8742889"/>
                  </a:ext>
                </a:extLst>
              </a:tr>
              <a:tr h="25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756446"/>
                  </a:ext>
                </a:extLst>
              </a:tr>
              <a:tr h="25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621739"/>
                  </a:ext>
                </a:extLst>
              </a:tr>
              <a:tr h="25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8608336"/>
                  </a:ext>
                </a:extLst>
              </a:tr>
              <a:tr h="25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670598"/>
                  </a:ext>
                </a:extLst>
              </a:tr>
              <a:tr h="2532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461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02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B0F7-B9ED-4EF0-8F2A-E94FD796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ABC’s of Helping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C2DC-181F-A87F-18B8-45616F48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Attendance</a:t>
            </a:r>
          </a:p>
          <a:p>
            <a:r>
              <a:rPr lang="en-US" sz="3600" dirty="0"/>
              <a:t>Academics</a:t>
            </a:r>
          </a:p>
          <a:p>
            <a:r>
              <a:rPr lang="en-US" sz="3600" dirty="0"/>
              <a:t>Behavior </a:t>
            </a:r>
          </a:p>
          <a:p>
            <a:r>
              <a:rPr lang="en-US" sz="3600" dirty="0"/>
              <a:t>Coursework</a:t>
            </a:r>
          </a:p>
          <a:p>
            <a:r>
              <a:rPr lang="en-US" sz="3600" dirty="0"/>
              <a:t>Credit Accrual </a:t>
            </a:r>
          </a:p>
        </p:txBody>
      </p:sp>
    </p:spTree>
    <p:extLst>
      <p:ext uri="{BB962C8B-B14F-4D97-AF65-F5344CB8AC3E}">
        <p14:creationId xmlns:p14="http://schemas.microsoft.com/office/powerpoint/2010/main" val="4211969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035A-0F6C-EFA3-1F6B-B1560D5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Collaborative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1C0B-BB5C-E5FF-9F62-B5888524D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Village Thinking</a:t>
            </a:r>
          </a:p>
          <a:p>
            <a:r>
              <a:rPr lang="en-US" sz="3600" dirty="0"/>
              <a:t>Stakeholder Support</a:t>
            </a:r>
          </a:p>
          <a:p>
            <a:r>
              <a:rPr lang="en-US" sz="3600" dirty="0"/>
              <a:t>Who knew?</a:t>
            </a:r>
          </a:p>
        </p:txBody>
      </p:sp>
    </p:spTree>
    <p:extLst>
      <p:ext uri="{BB962C8B-B14F-4D97-AF65-F5344CB8AC3E}">
        <p14:creationId xmlns:p14="http://schemas.microsoft.com/office/powerpoint/2010/main" val="3412106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Self care isn’t selfish.</a:t>
            </a:r>
          </a:p>
          <a:p>
            <a:r>
              <a:rPr lang="en-US" sz="3600" dirty="0"/>
              <a:t>Oxygen mask </a:t>
            </a:r>
          </a:p>
          <a:p>
            <a:r>
              <a:rPr lang="en-US" sz="3600" dirty="0"/>
              <a:t>Compassion fatigue is real!</a:t>
            </a:r>
          </a:p>
        </p:txBody>
      </p:sp>
    </p:spTree>
    <p:extLst>
      <p:ext uri="{BB962C8B-B14F-4D97-AF65-F5344CB8AC3E}">
        <p14:creationId xmlns:p14="http://schemas.microsoft.com/office/powerpoint/2010/main" val="2153408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A170-A635-35C8-70D9-209F5BA3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on the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3916-A84B-908F-6AE9-C2A46A10C1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District Liaison</a:t>
            </a:r>
          </a:p>
          <a:p>
            <a:r>
              <a:rPr lang="en-US" sz="3600" dirty="0"/>
              <a:t>School Level</a:t>
            </a:r>
          </a:p>
          <a:p>
            <a:r>
              <a:rPr lang="en-US" sz="3600" dirty="0"/>
              <a:t>School Counselors (MH Support)</a:t>
            </a:r>
          </a:p>
          <a:p>
            <a:r>
              <a:rPr lang="en-US" sz="3600" dirty="0"/>
              <a:t>Teachers </a:t>
            </a:r>
          </a:p>
          <a:p>
            <a:r>
              <a:rPr lang="en-US" sz="3600" dirty="0"/>
              <a:t>Administrators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27541-23E5-D662-D518-F097E3D9EC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Interventionists</a:t>
            </a:r>
          </a:p>
          <a:p>
            <a:r>
              <a:rPr lang="en-US" sz="3600" dirty="0"/>
              <a:t>Bus Drivers</a:t>
            </a:r>
          </a:p>
          <a:p>
            <a:r>
              <a:rPr lang="en-US" sz="3600" dirty="0"/>
              <a:t>Community Stakeholders</a:t>
            </a:r>
          </a:p>
          <a:p>
            <a:r>
              <a:rPr lang="en-US" sz="3600" dirty="0"/>
              <a:t>Students and Families</a:t>
            </a:r>
          </a:p>
          <a:p>
            <a:r>
              <a:rPr lang="en-US" sz="3600" dirty="0"/>
              <a:t>SRO’s</a:t>
            </a:r>
          </a:p>
        </p:txBody>
      </p:sp>
    </p:spTree>
    <p:extLst>
      <p:ext uri="{BB962C8B-B14F-4D97-AF65-F5344CB8AC3E}">
        <p14:creationId xmlns:p14="http://schemas.microsoft.com/office/powerpoint/2010/main" val="3032509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54CB-EFEA-B0F4-4A95-3F9CC3DD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5994399"/>
          </a:xfrm>
        </p:spPr>
        <p:txBody>
          <a:bodyPr/>
          <a:lstStyle/>
          <a:p>
            <a:r>
              <a:rPr lang="en-US" dirty="0"/>
              <a:t>The significance of the team…</a:t>
            </a:r>
          </a:p>
        </p:txBody>
      </p:sp>
    </p:spTree>
    <p:extLst>
      <p:ext uri="{BB962C8B-B14F-4D97-AF65-F5344CB8AC3E}">
        <p14:creationId xmlns:p14="http://schemas.microsoft.com/office/powerpoint/2010/main" val="3981169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4737-241B-F557-AB14-F804B7CF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Every kid is one caring adult away from being a success story.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30CC-0F93-C98E-BD3F-96CB18487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-Josh Shipp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98BB0-8918-5CCD-0778-4CC608C0F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REMEMBER.</a:t>
            </a:r>
          </a:p>
        </p:txBody>
      </p:sp>
    </p:spTree>
    <p:extLst>
      <p:ext uri="{BB962C8B-B14F-4D97-AF65-F5344CB8AC3E}">
        <p14:creationId xmlns:p14="http://schemas.microsoft.com/office/powerpoint/2010/main" val="468323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1924-18DF-9117-6F9F-3B40FBBB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048" y="164593"/>
            <a:ext cx="6548564" cy="5413248"/>
          </a:xfrm>
        </p:spPr>
        <p:txBody>
          <a:bodyPr/>
          <a:lstStyle/>
          <a:p>
            <a:r>
              <a:rPr lang="en-US" dirty="0"/>
              <a:t>Questions and Insights</a:t>
            </a:r>
          </a:p>
        </p:txBody>
      </p:sp>
    </p:spTree>
    <p:extLst>
      <p:ext uri="{BB962C8B-B14F-4D97-AF65-F5344CB8AC3E}">
        <p14:creationId xmlns:p14="http://schemas.microsoft.com/office/powerpoint/2010/main" val="2231491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&amp;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National Center for Homeless Education</a:t>
            </a:r>
          </a:p>
          <a:p>
            <a:r>
              <a:rPr lang="en-US" sz="3600" dirty="0"/>
              <a:t>Schoolhouse Connections</a:t>
            </a:r>
          </a:p>
          <a:p>
            <a:r>
              <a:rPr lang="en-US" sz="3600" dirty="0"/>
              <a:t>National Association for the Education of Homeless Children and Youth</a:t>
            </a:r>
          </a:p>
        </p:txBody>
      </p:sp>
    </p:spTree>
    <p:extLst>
      <p:ext uri="{BB962C8B-B14F-4D97-AF65-F5344CB8AC3E}">
        <p14:creationId xmlns:p14="http://schemas.microsoft.com/office/powerpoint/2010/main" val="1093318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083D-BE0A-549E-6C57-69B55633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2" y="1353312"/>
            <a:ext cx="8535990" cy="193852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Handwriting" panose="03010101010101010101" pitchFamily="66" charset="0"/>
              </a:rPr>
              <a:t>Dr.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  <a:latin typeface="Lucida Handwriting" panose="03010101010101010101" pitchFamily="66" charset="0"/>
              </a:rPr>
              <a:t>kisha</a:t>
            </a:r>
            <a:r>
              <a:rPr lang="en-US" i="1" dirty="0">
                <a:solidFill>
                  <a:schemeClr val="tx1">
                    <a:lumMod val="95000"/>
                  </a:schemeClr>
                </a:solidFill>
                <a:latin typeface="Lucida Handwriting" panose="03010101010101010101" pitchFamily="66" charset="0"/>
              </a:rPr>
              <a:t> napper, </a:t>
            </a:r>
            <a:r>
              <a:rPr lang="en-US" i="1" dirty="0" err="1">
                <a:solidFill>
                  <a:schemeClr val="tx1">
                    <a:lumMod val="95000"/>
                  </a:schemeClr>
                </a:solidFill>
                <a:latin typeface="Lucida Handwriting" panose="03010101010101010101" pitchFamily="66" charset="0"/>
              </a:rPr>
              <a:t>ncc</a:t>
            </a:r>
            <a:endParaRPr lang="en-US" i="1" dirty="0">
              <a:solidFill>
                <a:schemeClr val="tx1">
                  <a:lumMod val="95000"/>
                </a:schemeClr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39300-30A7-D491-846C-A8A09BB8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3291840"/>
            <a:ext cx="8535990" cy="270154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Educational Advocate </a:t>
            </a:r>
          </a:p>
          <a:p>
            <a:r>
              <a:rPr lang="en-US" sz="3600" dirty="0">
                <a:solidFill>
                  <a:schemeClr val="tx2"/>
                </a:solidFill>
              </a:rPr>
              <a:t>Special Populations Consultant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connect@napperconsultingservices.com</a:t>
            </a:r>
          </a:p>
        </p:txBody>
      </p:sp>
    </p:spTree>
    <p:extLst>
      <p:ext uri="{BB962C8B-B14F-4D97-AF65-F5344CB8AC3E}">
        <p14:creationId xmlns:p14="http://schemas.microsoft.com/office/powerpoint/2010/main" val="261556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7556-9553-AD95-B4C7-233E42D9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A2A90-8121-3F6F-B241-2268671E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Heighten awareness about students experiencing homelessness </a:t>
            </a:r>
          </a:p>
          <a:p>
            <a:r>
              <a:rPr lang="en-US" sz="3600" dirty="0"/>
              <a:t>Understand the diversity of students’ lived experiences</a:t>
            </a:r>
          </a:p>
          <a:p>
            <a:r>
              <a:rPr lang="en-US" sz="3600" dirty="0"/>
              <a:t>Identify strategies and resources to support students experiencing homelessness in collaboration with other stakeholders </a:t>
            </a:r>
          </a:p>
        </p:txBody>
      </p:sp>
    </p:spTree>
    <p:extLst>
      <p:ext uri="{BB962C8B-B14F-4D97-AF65-F5344CB8AC3E}">
        <p14:creationId xmlns:p14="http://schemas.microsoft.com/office/powerpoint/2010/main" val="3271161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D4D6B3-75BF-8C60-13F2-32538CAC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04" y="1316736"/>
            <a:ext cx="4334256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0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Don’t assume anything.</a:t>
            </a:r>
          </a:p>
          <a:p>
            <a:r>
              <a:rPr lang="en-US" sz="3600" dirty="0"/>
              <a:t>First things first</a:t>
            </a:r>
          </a:p>
          <a:p>
            <a:r>
              <a:rPr lang="en-US" sz="3600" dirty="0"/>
              <a:t>Maslow to Bloom </a:t>
            </a:r>
          </a:p>
        </p:txBody>
      </p:sp>
    </p:spTree>
    <p:extLst>
      <p:ext uri="{BB962C8B-B14F-4D97-AF65-F5344CB8AC3E}">
        <p14:creationId xmlns:p14="http://schemas.microsoft.com/office/powerpoint/2010/main" val="39030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C542-039F-A942-49EE-31712429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53350-7AFD-CD0E-CA47-1C77E666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52450"/>
            <a:ext cx="8534400" cy="3748617"/>
          </a:xfrm>
        </p:spPr>
        <p:txBody>
          <a:bodyPr>
            <a:noAutofit/>
          </a:bodyPr>
          <a:lstStyle/>
          <a:p>
            <a:r>
              <a:rPr lang="en-US" sz="3600" dirty="0"/>
              <a:t>McKinney Vento Act (MCV)</a:t>
            </a:r>
          </a:p>
          <a:p>
            <a:r>
              <a:rPr lang="en-US" sz="3600" dirty="0"/>
              <a:t>Homelessness: MCV vs HUD</a:t>
            </a:r>
          </a:p>
          <a:p>
            <a:r>
              <a:rPr lang="en-US" sz="3600" dirty="0"/>
              <a:t>Doubled Up</a:t>
            </a:r>
          </a:p>
          <a:p>
            <a:r>
              <a:rPr lang="en-US" sz="3600" dirty="0"/>
              <a:t>Unaccompanied Youth</a:t>
            </a:r>
          </a:p>
        </p:txBody>
      </p:sp>
    </p:spTree>
    <p:extLst>
      <p:ext uri="{BB962C8B-B14F-4D97-AF65-F5344CB8AC3E}">
        <p14:creationId xmlns:p14="http://schemas.microsoft.com/office/powerpoint/2010/main" val="112540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42B0-664A-F885-1DA2-6CBDEF63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8BF0-F2E2-6414-A53D-C016B1680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Immigrant</a:t>
            </a:r>
          </a:p>
          <a:p>
            <a:r>
              <a:rPr lang="en-US" sz="3600" dirty="0"/>
              <a:t>Migrant</a:t>
            </a:r>
          </a:p>
          <a:p>
            <a:r>
              <a:rPr lang="en-US" sz="3600" dirty="0"/>
              <a:t>Refugees</a:t>
            </a:r>
          </a:p>
          <a:p>
            <a:r>
              <a:rPr lang="en-US" sz="3600" dirty="0"/>
              <a:t>Unhoused, unsheltered, homeless, in transition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4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1458-D535-0C39-DD01-99EEDBC7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Mckinney-vento</a:t>
            </a:r>
            <a:r>
              <a:rPr lang="en-US" dirty="0"/>
              <a:t>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967ED-3765-9BC9-64AC-CDDF8CC8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Children or youth who lack:</a:t>
            </a:r>
          </a:p>
          <a:p>
            <a:r>
              <a:rPr lang="en-US" sz="3600" dirty="0"/>
              <a:t>Fixed-unchanged</a:t>
            </a:r>
          </a:p>
          <a:p>
            <a:r>
              <a:rPr lang="en-US" sz="3600" dirty="0"/>
              <a:t>Regular-consistent</a:t>
            </a:r>
          </a:p>
          <a:p>
            <a:r>
              <a:rPr lang="en-US" sz="3600" dirty="0"/>
              <a:t>Adequate-sufficient by law/reasonable</a:t>
            </a:r>
          </a:p>
        </p:txBody>
      </p:sp>
    </p:spTree>
    <p:extLst>
      <p:ext uri="{BB962C8B-B14F-4D97-AF65-F5344CB8AC3E}">
        <p14:creationId xmlns:p14="http://schemas.microsoft.com/office/powerpoint/2010/main" val="24402221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8" ma:contentTypeDescription="Create a new document." ma:contentTypeScope="" ma:versionID="d60cb33dd417c395c7f7736c0664fe6c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5649a01e8e265b9dce42848a2e980424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B4B28-9618-43CF-85E2-A272A3023B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ABCE84-4208-473C-91B9-460DFC50A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fb3132-2a12-489d-b27d-81c9ba699cc1"/>
    <ds:schemaRef ds:uri="8851f2c7-eccf-41dd-8b49-7404b349b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780</Words>
  <Application>Microsoft Office PowerPoint</Application>
  <PresentationFormat>Widescreen</PresentationFormat>
  <Paragraphs>244</Paragraphs>
  <Slides>50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Slice</vt:lpstr>
      <vt:lpstr>Overview </vt:lpstr>
      <vt:lpstr>A LiTTLE bit ABOUT ME…</vt:lpstr>
      <vt:lpstr>Who’s in the (virtual) room?</vt:lpstr>
      <vt:lpstr>From HERE TO THERE: Building bridges for students experiencing homelessness</vt:lpstr>
      <vt:lpstr>Session Goals</vt:lpstr>
      <vt:lpstr>The basics </vt:lpstr>
      <vt:lpstr>Important terminology</vt:lpstr>
      <vt:lpstr>Important terminology</vt:lpstr>
      <vt:lpstr>Mckinney-vento act</vt:lpstr>
      <vt:lpstr>Settings</vt:lpstr>
      <vt:lpstr>Doubled Up By necessity</vt:lpstr>
      <vt:lpstr>Doubled up by convenience</vt:lpstr>
      <vt:lpstr>What’s the issue?</vt:lpstr>
      <vt:lpstr>What’s the issue?</vt:lpstr>
      <vt:lpstr>Context</vt:lpstr>
      <vt:lpstr>Context</vt:lpstr>
      <vt:lpstr>Subpopulations</vt:lpstr>
      <vt:lpstr>subpopulations</vt:lpstr>
      <vt:lpstr>PowerPoint Presentation</vt:lpstr>
      <vt:lpstr>What’s the answer?</vt:lpstr>
      <vt:lpstr>What’s in a name?</vt:lpstr>
      <vt:lpstr>Legal responsibility</vt:lpstr>
      <vt:lpstr>Questions for your consideration</vt:lpstr>
      <vt:lpstr>Situations and scenarios</vt:lpstr>
      <vt:lpstr>I’m not just a homeless kid</vt:lpstr>
      <vt:lpstr>Mental Health &amp; SEL (with and for students) </vt:lpstr>
      <vt:lpstr>Mental health &amp; SEL</vt:lpstr>
      <vt:lpstr>Specific to Counselors (and others)</vt:lpstr>
      <vt:lpstr>Academic considerations </vt:lpstr>
      <vt:lpstr>Positively homeless</vt:lpstr>
      <vt:lpstr>It is important Understand the barriers associated with students’ living conditions.</vt:lpstr>
      <vt:lpstr>Barriers by living situation</vt:lpstr>
      <vt:lpstr>PowerPoint Presentation</vt:lpstr>
      <vt:lpstr>Situations to consider</vt:lpstr>
      <vt:lpstr>A mom’s biggest fear</vt:lpstr>
      <vt:lpstr>How do we build bridges… to success?</vt:lpstr>
      <vt:lpstr>hOw do we build bridges to success?</vt:lpstr>
      <vt:lpstr>Equitable support</vt:lpstr>
      <vt:lpstr>It all starts here.</vt:lpstr>
      <vt:lpstr>Academic Monitoring</vt:lpstr>
      <vt:lpstr>ABC’s of Helping </vt:lpstr>
      <vt:lpstr>Build a Collaborative Team</vt:lpstr>
      <vt:lpstr>Exercise Self-care</vt:lpstr>
      <vt:lpstr>Who’s on the team?</vt:lpstr>
      <vt:lpstr>The significance of the team…</vt:lpstr>
      <vt:lpstr>Every kid is one caring adult away from being a success story.</vt:lpstr>
      <vt:lpstr>Questions and Insights</vt:lpstr>
      <vt:lpstr>policy &amp; practice</vt:lpstr>
      <vt:lpstr>Dr. kisha napper, ncc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HERE TO THERE: Building bridges for students experiencing homelessness</dc:title>
  <dc:creator>Kish Napp</dc:creator>
  <cp:lastModifiedBy>Steven</cp:lastModifiedBy>
  <cp:revision>23</cp:revision>
  <cp:lastPrinted>2024-01-27T06:39:00Z</cp:lastPrinted>
  <dcterms:created xsi:type="dcterms:W3CDTF">2024-01-26T03:49:17Z</dcterms:created>
  <dcterms:modified xsi:type="dcterms:W3CDTF">2024-02-01T15:32:00Z</dcterms:modified>
</cp:coreProperties>
</file>