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8" r:id="rId46"/>
    <p:sldId id="346" r:id="rId47"/>
    <p:sldId id="347" r:id="rId48"/>
  </p:sldIdLst>
  <p:sldSz cx="18288000" cy="10287000"/>
  <p:notesSz cx="6858000" cy="9144000"/>
  <p:embeddedFontLst>
    <p:embeddedFont>
      <p:font typeface="Anton" pitchFamily="2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nva Sans" panose="020B0604020202020204" charset="0"/>
      <p:regular r:id="rId55"/>
    </p:embeddedFont>
    <p:embeddedFont>
      <p:font typeface="Canva Sans Bold" panose="020B0604020202020204" charset="0"/>
      <p:regular r:id="rId56"/>
      <p:bold r:id="rId57"/>
    </p:embeddedFont>
    <p:embeddedFont>
      <p:font typeface="Canva Sans Italics" panose="020B0604020202020204" charset="0"/>
      <p:regular r:id="rId58"/>
      <p:italic r:id="rId59"/>
    </p:embeddedFont>
    <p:embeddedFont>
      <p:font typeface="Franklin Gothic Medium" panose="020B0603020102020204" pitchFamily="34" charset="0"/>
      <p:regular r:id="rId60"/>
      <p:italic r:id="rId61"/>
    </p:embeddedFont>
    <p:embeddedFont>
      <p:font typeface="Open Sans" panose="020B060603050402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19EFB-A84D-A279-22BB-A7963C3451EE}" v="24" dt="2023-06-13T21:17:24.268"/>
    <p1510:client id="{53F53B61-0C49-0AAB-E4F8-CD9367BAE47E}" v="22" dt="2023-06-14T14:20:35.369"/>
    <p1510:client id="{8630ABB2-296E-B273-D44B-6CC80856F0A3}" v="42" dt="2023-06-13T21:18:38.457"/>
    <p1510:client id="{863FC6BE-090E-4A29-BBE4-883A84881C83}" v="6" dt="2023-06-13T20:19:37.383"/>
    <p1510:client id="{A56A6934-318A-864B-82D0-0B1EEA4FCBCC}" v="141" dt="2023-06-13T21:30:22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18255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 is important to communicate with your staff throughout the year and keep them informed of ESL-related information. Here are suggestions on email communications you could incorporate throughout the school year. Email templates are included.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image" Target="../media/image70.sv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2189" y="2027392"/>
            <a:ext cx="6018327" cy="6075735"/>
          </a:xfrm>
          <a:custGeom>
            <a:avLst/>
            <a:gdLst/>
            <a:ahLst/>
            <a:cxnLst/>
            <a:rect l="l" t="t" r="r" b="b"/>
            <a:pathLst>
              <a:path w="9216580" h="9638254">
                <a:moveTo>
                  <a:pt x="0" y="0"/>
                </a:moveTo>
                <a:lnTo>
                  <a:pt x="9216580" y="0"/>
                </a:lnTo>
                <a:lnTo>
                  <a:pt x="9216580" y="9638254"/>
                </a:lnTo>
                <a:lnTo>
                  <a:pt x="0" y="9638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99881" y="3557434"/>
            <a:ext cx="1348823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0"/>
              </a:lnSpc>
            </a:pPr>
            <a:r>
              <a:rPr lang="en-US" sz="9150" b="1">
                <a:solidFill>
                  <a:srgbClr val="000000"/>
                </a:solidFill>
                <a:latin typeface="Franklin Gothic Medium" panose="020B0603020102020204" pitchFamily="34" charset="0"/>
                <a:ea typeface="GungsuhChe"/>
              </a:rPr>
              <a:t>ENGLISH LEARNER SCAFFOLDS THAT WORK!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06640" y="5996510"/>
            <a:ext cx="7674720" cy="73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8"/>
              </a:lnSpc>
            </a:pPr>
            <a:r>
              <a:rPr lang="en-US" sz="4112" spc="616">
                <a:solidFill>
                  <a:srgbClr val="000000"/>
                </a:solidFill>
                <a:latin typeface="Canva Sans Bold"/>
              </a:rPr>
              <a:t>July 6, 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11000" y="8103439"/>
            <a:ext cx="5254839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</a:rPr>
              <a:t>EMILY C. DAVIS, MEd</a:t>
            </a:r>
          </a:p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</a:rPr>
              <a:t>ANDREW RANEY, MEd</a:t>
            </a:r>
          </a:p>
          <a:p>
            <a:pPr algn="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</a:rPr>
              <a:t>CHRIS TENNYSON, EdD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25957-C6F7-4F78-B1A8-5041649295E4}"/>
              </a:ext>
            </a:extLst>
          </p:cNvPr>
          <p:cNvSpPr txBox="1"/>
          <p:nvPr/>
        </p:nvSpPr>
        <p:spPr>
          <a:xfrm>
            <a:off x="1222161" y="8472515"/>
            <a:ext cx="5254839" cy="69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</a:rPr>
              <a:t>ELL COLLABORATIVE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anva Sans"/>
              </a:rPr>
              <a:t>MIDDLE TN STATE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3220" y="1351442"/>
            <a:ext cx="4331464" cy="1436398"/>
          </a:xfrm>
          <a:custGeom>
            <a:avLst/>
            <a:gdLst/>
            <a:ahLst/>
            <a:cxnLst/>
            <a:rect l="l" t="t" r="r" b="b"/>
            <a:pathLst>
              <a:path w="4331464" h="1436398">
                <a:moveTo>
                  <a:pt x="0" y="0"/>
                </a:moveTo>
                <a:lnTo>
                  <a:pt x="4331464" y="0"/>
                </a:lnTo>
                <a:lnTo>
                  <a:pt x="4331464" y="1436398"/>
                </a:lnTo>
                <a:lnTo>
                  <a:pt x="0" y="143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30440" y="3058357"/>
            <a:ext cx="13469873" cy="6928099"/>
            <a:chOff x="0" y="0"/>
            <a:chExt cx="17959831" cy="923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59831" cy="9237466"/>
            </a:xfrm>
            <a:custGeom>
              <a:avLst/>
              <a:gdLst/>
              <a:ahLst/>
              <a:cxnLst/>
              <a:rect l="l" t="t" r="r" b="b"/>
              <a:pathLst>
                <a:path w="17959831" h="9237466">
                  <a:moveTo>
                    <a:pt x="0" y="0"/>
                  </a:moveTo>
                  <a:lnTo>
                    <a:pt x="17959831" y="0"/>
                  </a:lnTo>
                  <a:lnTo>
                    <a:pt x="17959831" y="9237466"/>
                  </a:lnTo>
                  <a:lnTo>
                    <a:pt x="0" y="9237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6872395" y="6189377"/>
              <a:ext cx="3201046" cy="506427"/>
              <a:chOff x="0" y="0"/>
              <a:chExt cx="749748" cy="11861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49748" cy="118615"/>
              </a:xfrm>
              <a:custGeom>
                <a:avLst/>
                <a:gdLst/>
                <a:ahLst/>
                <a:cxnLst/>
                <a:rect l="l" t="t" r="r" b="b"/>
                <a:pathLst>
                  <a:path w="749748" h="118615">
                    <a:moveTo>
                      <a:pt x="0" y="0"/>
                    </a:moveTo>
                    <a:lnTo>
                      <a:pt x="749748" y="0"/>
                    </a:lnTo>
                    <a:lnTo>
                      <a:pt x="749748" y="118615"/>
                    </a:lnTo>
                    <a:lnTo>
                      <a:pt x="0" y="118615"/>
                    </a:lnTo>
                    <a:close/>
                  </a:path>
                </a:pathLst>
              </a:custGeom>
              <a:solidFill>
                <a:srgbClr val="3D6C9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6560203" y="1533509"/>
            <a:ext cx="10084577" cy="1313599"/>
            <a:chOff x="0" y="0"/>
            <a:chExt cx="5167765" cy="673144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5104265" cy="609644"/>
            </a:xfrm>
            <a:custGeom>
              <a:avLst/>
              <a:gdLst/>
              <a:ahLst/>
              <a:cxnLst/>
              <a:rect l="l" t="t" r="r" b="b"/>
              <a:pathLst>
                <a:path w="5104265" h="609644">
                  <a:moveTo>
                    <a:pt x="5011555" y="609644"/>
                  </a:moveTo>
                  <a:lnTo>
                    <a:pt x="92710" y="609644"/>
                  </a:lnTo>
                  <a:cubicBezTo>
                    <a:pt x="41910" y="609644"/>
                    <a:pt x="0" y="567734"/>
                    <a:pt x="0" y="51693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010285" y="0"/>
                  </a:lnTo>
                  <a:cubicBezTo>
                    <a:pt x="5061085" y="0"/>
                    <a:pt x="5102995" y="41910"/>
                    <a:pt x="5102995" y="92710"/>
                  </a:cubicBezTo>
                  <a:lnTo>
                    <a:pt x="5102995" y="515664"/>
                  </a:lnTo>
                  <a:cubicBezTo>
                    <a:pt x="5104265" y="567734"/>
                    <a:pt x="5062355" y="609644"/>
                    <a:pt x="5011555" y="609644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167765" cy="673144"/>
            </a:xfrm>
            <a:custGeom>
              <a:avLst/>
              <a:gdLst/>
              <a:ahLst/>
              <a:cxnLst/>
              <a:rect l="l" t="t" r="r" b="b"/>
              <a:pathLst>
                <a:path w="5167765" h="673144">
                  <a:moveTo>
                    <a:pt x="5043305" y="59690"/>
                  </a:moveTo>
                  <a:cubicBezTo>
                    <a:pt x="5078865" y="59690"/>
                    <a:pt x="5108075" y="88900"/>
                    <a:pt x="5108075" y="124460"/>
                  </a:cubicBezTo>
                  <a:lnTo>
                    <a:pt x="5108075" y="548684"/>
                  </a:lnTo>
                  <a:cubicBezTo>
                    <a:pt x="5108075" y="584244"/>
                    <a:pt x="5078865" y="613454"/>
                    <a:pt x="5043305" y="613454"/>
                  </a:cubicBezTo>
                  <a:lnTo>
                    <a:pt x="124460" y="613454"/>
                  </a:lnTo>
                  <a:cubicBezTo>
                    <a:pt x="88900" y="613454"/>
                    <a:pt x="59690" y="584244"/>
                    <a:pt x="59690" y="5486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043305" y="59690"/>
                  </a:lnTo>
                  <a:moveTo>
                    <a:pt x="504330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48684"/>
                  </a:lnTo>
                  <a:cubicBezTo>
                    <a:pt x="0" y="617264"/>
                    <a:pt x="55880" y="673144"/>
                    <a:pt x="124460" y="673144"/>
                  </a:cubicBezTo>
                  <a:lnTo>
                    <a:pt x="5043305" y="673144"/>
                  </a:lnTo>
                  <a:cubicBezTo>
                    <a:pt x="5111885" y="673144"/>
                    <a:pt x="5167765" y="617264"/>
                    <a:pt x="5167765" y="548684"/>
                  </a:cubicBezTo>
                  <a:lnTo>
                    <a:pt x="5167765" y="124460"/>
                  </a:lnTo>
                  <a:cubicBezTo>
                    <a:pt x="5167765" y="55880"/>
                    <a:pt x="5111885" y="0"/>
                    <a:pt x="50433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954549" y="1752081"/>
            <a:ext cx="9295884" cy="82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5"/>
              </a:lnSpc>
            </a:pPr>
            <a:r>
              <a:rPr lang="en-US" sz="2488">
                <a:solidFill>
                  <a:srgbClr val="000000"/>
                </a:solidFill>
                <a:latin typeface="Canva Sans Bold"/>
              </a:rPr>
              <a:t>The student management system that holds all data concerning English Learners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958" y="1309411"/>
            <a:ext cx="4085089" cy="1354695"/>
          </a:xfrm>
          <a:custGeom>
            <a:avLst/>
            <a:gdLst/>
            <a:ahLst/>
            <a:cxnLst/>
            <a:rect l="l" t="t" r="r" b="b"/>
            <a:pathLst>
              <a:path w="4085089" h="1354695">
                <a:moveTo>
                  <a:pt x="0" y="0"/>
                </a:moveTo>
                <a:lnTo>
                  <a:pt x="4085089" y="0"/>
                </a:lnTo>
                <a:lnTo>
                  <a:pt x="4085089" y="1354695"/>
                </a:lnTo>
                <a:lnTo>
                  <a:pt x="0" y="1354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664106"/>
            <a:ext cx="16292864" cy="7262821"/>
            <a:chOff x="0" y="0"/>
            <a:chExt cx="21723818" cy="9683762"/>
          </a:xfrm>
        </p:grpSpPr>
        <p:grpSp>
          <p:nvGrpSpPr>
            <p:cNvPr id="4" name="Group 4"/>
            <p:cNvGrpSpPr/>
            <p:nvPr/>
          </p:nvGrpSpPr>
          <p:grpSpPr>
            <a:xfrm>
              <a:off x="1524210" y="409910"/>
              <a:ext cx="3601117" cy="569721"/>
              <a:chOff x="0" y="0"/>
              <a:chExt cx="749748" cy="11861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49748" cy="118615"/>
              </a:xfrm>
              <a:custGeom>
                <a:avLst/>
                <a:gdLst/>
                <a:ahLst/>
                <a:cxnLst/>
                <a:rect l="l" t="t" r="r" b="b"/>
                <a:pathLst>
                  <a:path w="749748" h="118615">
                    <a:moveTo>
                      <a:pt x="0" y="0"/>
                    </a:moveTo>
                    <a:lnTo>
                      <a:pt x="749748" y="0"/>
                    </a:lnTo>
                    <a:lnTo>
                      <a:pt x="749748" y="118615"/>
                    </a:lnTo>
                    <a:lnTo>
                      <a:pt x="0" y="118615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817621" y="1056969"/>
              <a:ext cx="1014296" cy="254255"/>
              <a:chOff x="0" y="0"/>
              <a:chExt cx="211175" cy="5293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1175" cy="52935"/>
              </a:xfrm>
              <a:custGeom>
                <a:avLst/>
                <a:gdLst/>
                <a:ahLst/>
                <a:cxnLst/>
                <a:rect l="l" t="t" r="r" b="b"/>
                <a:pathLst>
                  <a:path w="211175" h="52935">
                    <a:moveTo>
                      <a:pt x="0" y="0"/>
                    </a:moveTo>
                    <a:lnTo>
                      <a:pt x="211175" y="0"/>
                    </a:lnTo>
                    <a:lnTo>
                      <a:pt x="211175" y="52935"/>
                    </a:lnTo>
                    <a:lnTo>
                      <a:pt x="0" y="52935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21519471" cy="9683762"/>
            </a:xfrm>
            <a:custGeom>
              <a:avLst/>
              <a:gdLst/>
              <a:ahLst/>
              <a:cxnLst/>
              <a:rect l="l" t="t" r="r" b="b"/>
              <a:pathLst>
                <a:path w="21519471" h="9683762">
                  <a:moveTo>
                    <a:pt x="0" y="0"/>
                  </a:moveTo>
                  <a:lnTo>
                    <a:pt x="21519471" y="0"/>
                  </a:lnTo>
                  <a:lnTo>
                    <a:pt x="21519471" y="9683762"/>
                  </a:lnTo>
                  <a:lnTo>
                    <a:pt x="0" y="9683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1181276" y="1956402"/>
              <a:ext cx="938584" cy="254255"/>
              <a:chOff x="0" y="0"/>
              <a:chExt cx="195412" cy="5293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5412" cy="52935"/>
              </a:xfrm>
              <a:custGeom>
                <a:avLst/>
                <a:gdLst/>
                <a:ahLst/>
                <a:cxnLst/>
                <a:rect l="l" t="t" r="r" b="b"/>
                <a:pathLst>
                  <a:path w="195412" h="52935">
                    <a:moveTo>
                      <a:pt x="0" y="0"/>
                    </a:moveTo>
                    <a:lnTo>
                      <a:pt x="195412" y="0"/>
                    </a:lnTo>
                    <a:lnTo>
                      <a:pt x="195412" y="52935"/>
                    </a:lnTo>
                    <a:lnTo>
                      <a:pt x="0" y="52935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3D6C9D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677153" y="8161664"/>
              <a:ext cx="1014296" cy="254255"/>
              <a:chOff x="0" y="0"/>
              <a:chExt cx="211175" cy="5293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1175" cy="52935"/>
              </a:xfrm>
              <a:custGeom>
                <a:avLst/>
                <a:gdLst/>
                <a:ahLst/>
                <a:cxnLst/>
                <a:rect l="l" t="t" r="r" b="b"/>
                <a:pathLst>
                  <a:path w="211175" h="52935">
                    <a:moveTo>
                      <a:pt x="0" y="0"/>
                    </a:moveTo>
                    <a:lnTo>
                      <a:pt x="211175" y="0"/>
                    </a:lnTo>
                    <a:lnTo>
                      <a:pt x="211175" y="52935"/>
                    </a:lnTo>
                    <a:lnTo>
                      <a:pt x="0" y="52935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759735" y="8161664"/>
              <a:ext cx="1014296" cy="254255"/>
              <a:chOff x="0" y="0"/>
              <a:chExt cx="211175" cy="5293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11175" cy="52935"/>
              </a:xfrm>
              <a:custGeom>
                <a:avLst/>
                <a:gdLst/>
                <a:ahLst/>
                <a:cxnLst/>
                <a:rect l="l" t="t" r="r" b="b"/>
                <a:pathLst>
                  <a:path w="211175" h="52935">
                    <a:moveTo>
                      <a:pt x="0" y="0"/>
                    </a:moveTo>
                    <a:lnTo>
                      <a:pt x="211175" y="0"/>
                    </a:lnTo>
                    <a:lnTo>
                      <a:pt x="211175" y="52935"/>
                    </a:lnTo>
                    <a:lnTo>
                      <a:pt x="0" y="52935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831917" y="8806500"/>
              <a:ext cx="938584" cy="254255"/>
              <a:chOff x="0" y="0"/>
              <a:chExt cx="195412" cy="5293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5412" cy="52935"/>
              </a:xfrm>
              <a:custGeom>
                <a:avLst/>
                <a:gdLst/>
                <a:ahLst/>
                <a:cxnLst/>
                <a:rect l="l" t="t" r="r" b="b"/>
                <a:pathLst>
                  <a:path w="195412" h="52935">
                    <a:moveTo>
                      <a:pt x="0" y="0"/>
                    </a:moveTo>
                    <a:lnTo>
                      <a:pt x="195412" y="0"/>
                    </a:lnTo>
                    <a:lnTo>
                      <a:pt x="195412" y="52935"/>
                    </a:lnTo>
                    <a:lnTo>
                      <a:pt x="0" y="52935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000000"/>
                </a:solidFill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99423" y="5683087"/>
              <a:ext cx="2123432" cy="613494"/>
              <a:chOff x="0" y="0"/>
              <a:chExt cx="419443" cy="12118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19443" cy="121184"/>
              </a:xfrm>
              <a:custGeom>
                <a:avLst/>
                <a:gdLst/>
                <a:ahLst/>
                <a:cxnLst/>
                <a:rect l="l" t="t" r="r" b="b"/>
                <a:pathLst>
                  <a:path w="419443" h="121184">
                    <a:moveTo>
                      <a:pt x="0" y="0"/>
                    </a:moveTo>
                    <a:lnTo>
                      <a:pt x="419443" y="0"/>
                    </a:lnTo>
                    <a:lnTo>
                      <a:pt x="419443" y="121184"/>
                    </a:lnTo>
                    <a:lnTo>
                      <a:pt x="0" y="12118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B91646"/>
                </a:solidFill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1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9698019" y="5683087"/>
              <a:ext cx="3108174" cy="613494"/>
              <a:chOff x="0" y="0"/>
              <a:chExt cx="613960" cy="1211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13960" cy="121184"/>
              </a:xfrm>
              <a:custGeom>
                <a:avLst/>
                <a:gdLst/>
                <a:ahLst/>
                <a:cxnLst/>
                <a:rect l="l" t="t" r="r" b="b"/>
                <a:pathLst>
                  <a:path w="613960" h="121184">
                    <a:moveTo>
                      <a:pt x="0" y="0"/>
                    </a:moveTo>
                    <a:lnTo>
                      <a:pt x="613960" y="0"/>
                    </a:lnTo>
                    <a:lnTo>
                      <a:pt x="613960" y="121184"/>
                    </a:lnTo>
                    <a:lnTo>
                      <a:pt x="0" y="12118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B91646"/>
                </a:solidFill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1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5381109" y="5683087"/>
              <a:ext cx="1182456" cy="613494"/>
              <a:chOff x="0" y="0"/>
              <a:chExt cx="233572" cy="12118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33572" cy="121184"/>
              </a:xfrm>
              <a:custGeom>
                <a:avLst/>
                <a:gdLst/>
                <a:ahLst/>
                <a:cxnLst/>
                <a:rect l="l" t="t" r="r" b="b"/>
                <a:pathLst>
                  <a:path w="233572" h="121184">
                    <a:moveTo>
                      <a:pt x="0" y="0"/>
                    </a:moveTo>
                    <a:lnTo>
                      <a:pt x="233572" y="0"/>
                    </a:lnTo>
                    <a:lnTo>
                      <a:pt x="233572" y="121184"/>
                    </a:lnTo>
                    <a:lnTo>
                      <a:pt x="0" y="12118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B91646"/>
                </a:solidFill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1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2912093" y="5683087"/>
              <a:ext cx="3108174" cy="613494"/>
              <a:chOff x="0" y="0"/>
              <a:chExt cx="613960" cy="1211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13960" cy="121184"/>
              </a:xfrm>
              <a:custGeom>
                <a:avLst/>
                <a:gdLst/>
                <a:ahLst/>
                <a:cxnLst/>
                <a:rect l="l" t="t" r="r" b="b"/>
                <a:pathLst>
                  <a:path w="613960" h="121184">
                    <a:moveTo>
                      <a:pt x="0" y="0"/>
                    </a:moveTo>
                    <a:lnTo>
                      <a:pt x="613960" y="0"/>
                    </a:lnTo>
                    <a:lnTo>
                      <a:pt x="613960" y="121184"/>
                    </a:lnTo>
                    <a:lnTo>
                      <a:pt x="0" y="12118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B91646"/>
                </a:solidFill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1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6227766" y="5683087"/>
              <a:ext cx="876092" cy="613494"/>
              <a:chOff x="0" y="0"/>
              <a:chExt cx="173055" cy="12118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73055" cy="121184"/>
              </a:xfrm>
              <a:custGeom>
                <a:avLst/>
                <a:gdLst/>
                <a:ahLst/>
                <a:cxnLst/>
                <a:rect l="l" t="t" r="r" b="b"/>
                <a:pathLst>
                  <a:path w="173055" h="121184">
                    <a:moveTo>
                      <a:pt x="0" y="0"/>
                    </a:moveTo>
                    <a:lnTo>
                      <a:pt x="173055" y="0"/>
                    </a:lnTo>
                    <a:lnTo>
                      <a:pt x="173055" y="121184"/>
                    </a:lnTo>
                    <a:lnTo>
                      <a:pt x="0" y="12118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B91646"/>
                </a:solidFill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1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7573825" y="1736698"/>
              <a:ext cx="4149993" cy="3731848"/>
              <a:chOff x="0" y="0"/>
              <a:chExt cx="819752" cy="73715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9752" cy="737155"/>
              </a:xfrm>
              <a:custGeom>
                <a:avLst/>
                <a:gdLst/>
                <a:ahLst/>
                <a:cxnLst/>
                <a:rect l="l" t="t" r="r" b="b"/>
                <a:pathLst>
                  <a:path w="819752" h="737155">
                    <a:moveTo>
                      <a:pt x="0" y="0"/>
                    </a:moveTo>
                    <a:lnTo>
                      <a:pt x="819752" y="0"/>
                    </a:lnTo>
                    <a:lnTo>
                      <a:pt x="819752" y="737155"/>
                    </a:lnTo>
                    <a:lnTo>
                      <a:pt x="0" y="73715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66675">
                <a:solidFill>
                  <a:srgbClr val="B91646"/>
                </a:solidFill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1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524210" y="538176"/>
              <a:ext cx="3601117" cy="773048"/>
              <a:chOff x="0" y="0"/>
              <a:chExt cx="749748" cy="160948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49748" cy="160948"/>
              </a:xfrm>
              <a:custGeom>
                <a:avLst/>
                <a:gdLst/>
                <a:ahLst/>
                <a:cxnLst/>
                <a:rect l="l" t="t" r="r" b="b"/>
                <a:pathLst>
                  <a:path w="749748" h="160948">
                    <a:moveTo>
                      <a:pt x="0" y="0"/>
                    </a:moveTo>
                    <a:lnTo>
                      <a:pt x="749748" y="0"/>
                    </a:lnTo>
                    <a:lnTo>
                      <a:pt x="749748" y="160948"/>
                    </a:lnTo>
                    <a:lnTo>
                      <a:pt x="0" y="160948"/>
                    </a:lnTo>
                    <a:close/>
                  </a:path>
                </a:pathLst>
              </a:custGeom>
              <a:solidFill>
                <a:srgbClr val="3D6C9D"/>
              </a:solidFill>
              <a:ln w="66675">
                <a:solidFill>
                  <a:srgbClr val="3D6C9D"/>
                </a:solidFill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8197" tIns="48197" rIns="48197" bIns="4819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</p:grpSp>
      <p:grpSp>
        <p:nvGrpSpPr>
          <p:cNvPr id="44" name="Group 44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46" name="TextBox 46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71712"/>
              </p:ext>
            </p:extLst>
          </p:nvPr>
        </p:nvGraphicFramePr>
        <p:xfrm>
          <a:off x="1676400" y="1866900"/>
          <a:ext cx="15291276" cy="7063429"/>
        </p:xfrm>
        <a:graphic>
          <a:graphicData uri="http://schemas.openxmlformats.org/drawingml/2006/table">
            <a:tbl>
              <a:tblPr/>
              <a:tblGrid>
                <a:gridCol w="2566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6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9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4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76452">
                <a:tc rowSpan="2" gridSpan="6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5400" b="1">
                          <a:solidFill>
                            <a:srgbClr val="000000"/>
                          </a:solidFill>
                          <a:latin typeface="Franklin Gothic Medium" panose="020B0603020102020204" pitchFamily="34" charset="0"/>
                        </a:rPr>
                        <a:t>English Language Proficiency Levels</a:t>
                      </a:r>
                      <a:endParaRPr lang="en-US" sz="5400" b="1">
                        <a:latin typeface="Franklin Gothic Medium" panose="020B0603020102020204" pitchFamily="34" charset="0"/>
                      </a:endParaRPr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114">
                <a:tc gridSpan="6" v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8785"/>
                        </a:lnSpc>
                        <a:defRPr/>
                      </a:pPr>
                      <a:r>
                        <a:rPr lang="en-US" sz="6275">
                          <a:solidFill>
                            <a:srgbClr val="000000"/>
                          </a:solidFill>
                          <a:latin typeface="Anton Bold"/>
                        </a:rPr>
                        <a:t>English Language Proficiency Levels</a:t>
                      </a:r>
                      <a:endParaRPr lang="en-US" sz="1100"/>
                    </a:p>
                    <a:p>
                      <a:pPr algn="ctr">
                        <a:lnSpc>
                          <a:spcPts val="3544"/>
                        </a:lnSpc>
                      </a:pPr>
                      <a:r>
                        <a:rPr lang="en-US" sz="2531">
                          <a:solidFill>
                            <a:srgbClr val="000000"/>
                          </a:solidFill>
                          <a:latin typeface="Canva Sans"/>
                        </a:rPr>
                        <a:t>Students’ English language proﬁciency levels are assessed annually using WIDA ACCESS assessments. Students are assessed in four language domains: Listening, Speaking, Reading, and Writing. A score is given in each domain along with a composite score. The scores align with the WIDA English language proﬁciency levels, which describe student language skills.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863">
                <a:tc>
                  <a:txBody>
                    <a:bodyPr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Level 1:</a:t>
                      </a:r>
                      <a:endParaRPr lang="en-US" sz="1100"/>
                    </a:p>
                    <a:p>
                      <a:pPr algn="ctr">
                        <a:lnSpc>
                          <a:spcPts val="4095"/>
                        </a:lnSpc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Entering</a:t>
                      </a: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Level 2:</a:t>
                      </a:r>
                      <a:endParaRPr lang="en-US" sz="1100"/>
                    </a:p>
                    <a:p>
                      <a:pPr algn="ctr">
                        <a:lnSpc>
                          <a:spcPts val="4095"/>
                        </a:lnSpc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Emerging</a:t>
                      </a:r>
                    </a:p>
                    <a:p>
                      <a:pPr algn="ctr">
                        <a:lnSpc>
                          <a:spcPts val="4095"/>
                        </a:lnSpc>
                      </a:pPr>
                      <a:endParaRPr lang="en-US" sz="3276" spc="-173">
                        <a:solidFill>
                          <a:srgbClr val="000000"/>
                        </a:solidFill>
                        <a:latin typeface="Canva Sans Bold"/>
                      </a:endParaRPr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C8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Level 3: Developing</a:t>
                      </a:r>
                      <a:endParaRPr lang="en-US" sz="1100"/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F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Level 4: Expanding</a:t>
                      </a:r>
                      <a:endParaRPr lang="en-US" sz="1100"/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9D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Level 5: Bridging</a:t>
                      </a:r>
                      <a:endParaRPr lang="en-US" sz="1100"/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5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276" spc="-173">
                          <a:solidFill>
                            <a:srgbClr val="000000"/>
                          </a:solidFill>
                          <a:latin typeface="Canva Sans Bold"/>
                        </a:rPr>
                        <a:t>Level 6: Reaching</a:t>
                      </a:r>
                      <a:endParaRPr lang="en-US" sz="1100"/>
                    </a:p>
                  </a:txBody>
                  <a:tcPr marL="288889" marR="288889" marT="288889" marB="288889">
                    <a:lnL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9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AutoShape 3"/>
          <p:cNvSpPr/>
          <p:nvPr/>
        </p:nvSpPr>
        <p:spPr>
          <a:xfrm>
            <a:off x="1717315" y="7810500"/>
            <a:ext cx="15250361" cy="0"/>
          </a:xfrm>
          <a:prstGeom prst="line">
            <a:avLst/>
          </a:prstGeom>
          <a:ln w="2762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467444" y="1231859"/>
            <a:ext cx="11364822" cy="1986035"/>
            <a:chOff x="0" y="0"/>
            <a:chExt cx="10039229" cy="1754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>
                <a:alpha val="6078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455734" y="1028700"/>
            <a:ext cx="2392353" cy="2392353"/>
          </a:xfrm>
          <a:custGeom>
            <a:avLst/>
            <a:gdLst/>
            <a:ahLst/>
            <a:cxnLst/>
            <a:rect l="l" t="t" r="r" b="b"/>
            <a:pathLst>
              <a:path w="2392353" h="2392353">
                <a:moveTo>
                  <a:pt x="0" y="0"/>
                </a:moveTo>
                <a:lnTo>
                  <a:pt x="2392353" y="0"/>
                </a:lnTo>
                <a:lnTo>
                  <a:pt x="2392353" y="2392353"/>
                </a:lnTo>
                <a:lnTo>
                  <a:pt x="0" y="2392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712" y="3725853"/>
            <a:ext cx="8125463" cy="6256347"/>
          </a:xfrm>
          <a:custGeom>
            <a:avLst/>
            <a:gdLst/>
            <a:ahLst/>
            <a:cxnLst/>
            <a:rect l="l" t="t" r="r" b="b"/>
            <a:pathLst>
              <a:path w="8125463" h="6256347">
                <a:moveTo>
                  <a:pt x="0" y="0"/>
                </a:moveTo>
                <a:lnTo>
                  <a:pt x="8125463" y="0"/>
                </a:lnTo>
                <a:lnTo>
                  <a:pt x="8125463" y="6256347"/>
                </a:lnTo>
                <a:lnTo>
                  <a:pt x="0" y="6256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54832" y="4890249"/>
            <a:ext cx="10905066" cy="4368051"/>
          </a:xfrm>
          <a:custGeom>
            <a:avLst/>
            <a:gdLst/>
            <a:ahLst/>
            <a:cxnLst/>
            <a:rect l="l" t="t" r="r" b="b"/>
            <a:pathLst>
              <a:path w="10905066" h="4368051">
                <a:moveTo>
                  <a:pt x="0" y="0"/>
                </a:moveTo>
                <a:lnTo>
                  <a:pt x="10905067" y="0"/>
                </a:lnTo>
                <a:lnTo>
                  <a:pt x="10905067" y="4368051"/>
                </a:lnTo>
                <a:lnTo>
                  <a:pt x="0" y="4368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00717" y="1476837"/>
            <a:ext cx="11098275" cy="145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1"/>
              </a:lnSpc>
              <a:spcBef>
                <a:spcPct val="0"/>
              </a:spcBef>
            </a:pPr>
            <a:r>
              <a:rPr lang="en-US" sz="4668">
                <a:solidFill>
                  <a:srgbClr val="000000"/>
                </a:solidFill>
                <a:latin typeface="Canva Sans Bold"/>
              </a:rPr>
              <a:t> Advocate for ESL representation in PLCs and Leadership Teams.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93602" y="4240032"/>
            <a:ext cx="10427526" cy="64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8"/>
              </a:lnSpc>
            </a:pPr>
            <a:r>
              <a:rPr lang="en-US" sz="4400" b="1">
                <a:solidFill>
                  <a:srgbClr val="000000"/>
                </a:solidFill>
                <a:latin typeface="Franklin Gothic Medium" panose="020B0603020102020204" pitchFamily="34" charset="0"/>
              </a:rPr>
              <a:t>ESL REPRESENTATIVES FOR PLCS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421029" y="1144150"/>
            <a:ext cx="11364822" cy="1986035"/>
            <a:chOff x="0" y="0"/>
            <a:chExt cx="10039229" cy="1754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>
                <a:alpha val="6078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502148" y="1028700"/>
            <a:ext cx="2229054" cy="2229054"/>
          </a:xfrm>
          <a:custGeom>
            <a:avLst/>
            <a:gdLst/>
            <a:ahLst/>
            <a:cxnLst/>
            <a:rect l="l" t="t" r="r" b="b"/>
            <a:pathLst>
              <a:path w="2229054" h="2229054">
                <a:moveTo>
                  <a:pt x="0" y="0"/>
                </a:moveTo>
                <a:lnTo>
                  <a:pt x="2229054" y="0"/>
                </a:lnTo>
                <a:lnTo>
                  <a:pt x="2229054" y="2229054"/>
                </a:lnTo>
                <a:lnTo>
                  <a:pt x="0" y="2229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9691" y="3457779"/>
            <a:ext cx="10989908" cy="6126289"/>
          </a:xfrm>
          <a:custGeom>
            <a:avLst/>
            <a:gdLst/>
            <a:ahLst/>
            <a:cxnLst/>
            <a:rect l="l" t="t" r="r" b="b"/>
            <a:pathLst>
              <a:path w="10989908" h="6126289">
                <a:moveTo>
                  <a:pt x="0" y="0"/>
                </a:moveTo>
                <a:lnTo>
                  <a:pt x="10989908" y="0"/>
                </a:lnTo>
                <a:lnTo>
                  <a:pt x="10989908" y="6126289"/>
                </a:lnTo>
                <a:lnTo>
                  <a:pt x="0" y="6126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54303" y="1451767"/>
            <a:ext cx="11098275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5"/>
              </a:lnSpc>
              <a:spcBef>
                <a:spcPct val="0"/>
              </a:spcBef>
            </a:pPr>
            <a:r>
              <a:rPr lang="en-US" sz="3104">
                <a:solidFill>
                  <a:srgbClr val="000000"/>
                </a:solidFill>
                <a:latin typeface="Canva Sans Bold"/>
              </a:rPr>
              <a:t> Give a teacher a scaffold, he supports an English learner for a day. Teach a teacher to scaffold, he supports an English learner for a lifetime.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13199" y="4646637"/>
            <a:ext cx="8599731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4400" b="1">
                <a:solidFill>
                  <a:srgbClr val="000000"/>
                </a:solidFill>
                <a:latin typeface="Franklin Gothic Medium" panose="020B0603020102020204" pitchFamily="34" charset="0"/>
              </a:rPr>
              <a:t>SCAFFOLDING WORKSHOPS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38004" y="5400675"/>
            <a:ext cx="5150122" cy="175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441">
                <a:solidFill>
                  <a:srgbClr val="000000"/>
                </a:solidFill>
                <a:latin typeface="Canva Sans"/>
              </a:rPr>
              <a:t>to show HOW to scaffold with their content area materials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9214" y="1506944"/>
            <a:ext cx="3600375" cy="3600375"/>
          </a:xfrm>
          <a:custGeom>
            <a:avLst/>
            <a:gdLst/>
            <a:ahLst/>
            <a:cxnLst/>
            <a:rect l="l" t="t" r="r" b="b"/>
            <a:pathLst>
              <a:path w="3600375" h="3600375">
                <a:moveTo>
                  <a:pt x="0" y="0"/>
                </a:moveTo>
                <a:lnTo>
                  <a:pt x="3600375" y="0"/>
                </a:lnTo>
                <a:lnTo>
                  <a:pt x="3600375" y="3600375"/>
                </a:lnTo>
                <a:lnTo>
                  <a:pt x="0" y="3600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8183" y="4881341"/>
            <a:ext cx="15271633" cy="1857631"/>
            <a:chOff x="0" y="0"/>
            <a:chExt cx="15909291" cy="1935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09291" cy="1935195"/>
            </a:xfrm>
            <a:custGeom>
              <a:avLst/>
              <a:gdLst/>
              <a:ahLst/>
              <a:cxnLst/>
              <a:rect l="l" t="t" r="r" b="b"/>
              <a:pathLst>
                <a:path w="15909291" h="1935195">
                  <a:moveTo>
                    <a:pt x="15784832" y="1935195"/>
                  </a:moveTo>
                  <a:lnTo>
                    <a:pt x="124460" y="1935195"/>
                  </a:lnTo>
                  <a:cubicBezTo>
                    <a:pt x="55880" y="1935195"/>
                    <a:pt x="0" y="1879315"/>
                    <a:pt x="0" y="18107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1810735"/>
                  </a:lnTo>
                  <a:cubicBezTo>
                    <a:pt x="15909291" y="1879315"/>
                    <a:pt x="15853412" y="1935195"/>
                    <a:pt x="15784832" y="1935195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41336" y="5410668"/>
            <a:ext cx="7993157" cy="76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718"/>
              </a:lnSpc>
              <a:spcBef>
                <a:spcPct val="0"/>
              </a:spcBef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53687" y="5220726"/>
            <a:ext cx="9585902" cy="109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739" lvl="1" indent="-333370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5954" y="1618915"/>
            <a:ext cx="15276091" cy="117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CONTEXT FOR FAST STRATEGIES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5954" y="3524805"/>
            <a:ext cx="13909821" cy="5032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>
              <a:lnSpc>
                <a:spcPts val="5535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Canva Sans Bold"/>
              </a:rPr>
              <a:t>New teacher</a:t>
            </a:r>
            <a:r>
              <a:rPr lang="en-US" sz="3199">
                <a:solidFill>
                  <a:srgbClr val="000000"/>
                </a:solidFill>
                <a:latin typeface="Canva Sans"/>
              </a:rPr>
              <a:t> sessions &amp; </a:t>
            </a:r>
            <a:r>
              <a:rPr lang="en-US" sz="3199">
                <a:solidFill>
                  <a:srgbClr val="000000"/>
                </a:solidFill>
                <a:latin typeface="Canva Sans Bold"/>
              </a:rPr>
              <a:t>professional development</a:t>
            </a:r>
            <a:r>
              <a:rPr lang="en-US" sz="3199">
                <a:solidFill>
                  <a:srgbClr val="000000"/>
                </a:solidFill>
                <a:latin typeface="Canva Sans"/>
              </a:rPr>
              <a:t> sessions</a:t>
            </a:r>
          </a:p>
          <a:p>
            <a:pPr marL="690877" lvl="1" indent="-345439">
              <a:lnSpc>
                <a:spcPts val="5535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Canva Sans"/>
              </a:rPr>
              <a:t>Content teachers want easy-to-implement </a:t>
            </a:r>
            <a:r>
              <a:rPr lang="en-US" sz="3199">
                <a:solidFill>
                  <a:srgbClr val="000000"/>
                </a:solidFill>
                <a:latin typeface="Canva Sans Bold"/>
              </a:rPr>
              <a:t>accommodations</a:t>
            </a:r>
          </a:p>
          <a:p>
            <a:pPr marL="690877" lvl="1" indent="-345439">
              <a:lnSpc>
                <a:spcPts val="5535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Canva Sans"/>
              </a:rPr>
              <a:t>Start with </a:t>
            </a:r>
            <a:r>
              <a:rPr lang="en-US" sz="3199">
                <a:solidFill>
                  <a:srgbClr val="000000"/>
                </a:solidFill>
                <a:latin typeface="Canva Sans Bold"/>
              </a:rPr>
              <a:t>EL basics</a:t>
            </a:r>
          </a:p>
          <a:p>
            <a:pPr marL="1381755" lvl="2" indent="-460585">
              <a:lnSpc>
                <a:spcPts val="5535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Canva Sans Bold"/>
              </a:rPr>
              <a:t>jargon</a:t>
            </a:r>
            <a:r>
              <a:rPr lang="en-US" sz="3199">
                <a:solidFill>
                  <a:srgbClr val="000000"/>
                </a:solidFill>
                <a:latin typeface="Canva Sans"/>
              </a:rPr>
              <a:t> - </a:t>
            </a:r>
            <a:r>
              <a:rPr lang="en-US" sz="3199">
                <a:solidFill>
                  <a:srgbClr val="000000"/>
                </a:solidFill>
                <a:latin typeface="Canva Sans Italics"/>
              </a:rPr>
              <a:t>establish a shared lexicon</a:t>
            </a:r>
          </a:p>
          <a:p>
            <a:pPr marL="1381755" lvl="2" indent="-460585">
              <a:lnSpc>
                <a:spcPts val="5535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Canva Sans Bold"/>
              </a:rPr>
              <a:t>ILPs</a:t>
            </a:r>
            <a:r>
              <a:rPr lang="en-US" sz="3199">
                <a:solidFill>
                  <a:srgbClr val="000000"/>
                </a:solidFill>
                <a:latin typeface="Canva Sans"/>
              </a:rPr>
              <a:t> - </a:t>
            </a:r>
            <a:r>
              <a:rPr lang="en-US" sz="3199">
                <a:solidFill>
                  <a:srgbClr val="000000"/>
                </a:solidFill>
                <a:latin typeface="Canva Sans Italics"/>
              </a:rPr>
              <a:t>create a frame of reference </a:t>
            </a:r>
          </a:p>
          <a:p>
            <a:pPr marL="1381755" lvl="2" indent="-460585" algn="l">
              <a:lnSpc>
                <a:spcPts val="5535"/>
              </a:lnSpc>
              <a:buFont typeface="Arial"/>
              <a:buChar char="⚬"/>
            </a:pPr>
            <a:r>
              <a:rPr lang="en-US" sz="3199">
                <a:solidFill>
                  <a:srgbClr val="000000"/>
                </a:solidFill>
                <a:latin typeface="Canva Sans Bold"/>
              </a:rPr>
              <a:t>Accommodations for ILPs vs. IEPs/504s</a:t>
            </a:r>
            <a:r>
              <a:rPr lang="en-US" sz="3199">
                <a:solidFill>
                  <a:srgbClr val="000000"/>
                </a:solidFill>
                <a:latin typeface="Canva Sans"/>
              </a:rPr>
              <a:t> - </a:t>
            </a:r>
            <a:r>
              <a:rPr lang="en-US" sz="3199">
                <a:solidFill>
                  <a:srgbClr val="000000"/>
                </a:solidFill>
                <a:latin typeface="Canva Sans Italics"/>
              </a:rPr>
              <a:t>build on existing knowledge and assess biases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59853" y="1284480"/>
            <a:ext cx="6706790" cy="795959"/>
            <a:chOff x="0" y="0"/>
            <a:chExt cx="6977175" cy="8280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859853" y="2216067"/>
            <a:ext cx="6706790" cy="795959"/>
            <a:chOff x="0" y="0"/>
            <a:chExt cx="6977175" cy="8280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59853" y="3147654"/>
            <a:ext cx="6706790" cy="795959"/>
            <a:chOff x="0" y="0"/>
            <a:chExt cx="6977175" cy="8280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859853" y="4079240"/>
            <a:ext cx="6706790" cy="795959"/>
            <a:chOff x="0" y="0"/>
            <a:chExt cx="6977175" cy="8280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859853" y="5010827"/>
            <a:ext cx="6706790" cy="795959"/>
            <a:chOff x="0" y="0"/>
            <a:chExt cx="6977175" cy="8280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859853" y="5942414"/>
            <a:ext cx="6706790" cy="795959"/>
            <a:chOff x="0" y="0"/>
            <a:chExt cx="6977175" cy="8280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859853" y="6874000"/>
            <a:ext cx="6706790" cy="795959"/>
            <a:chOff x="0" y="0"/>
            <a:chExt cx="6977175" cy="8280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859853" y="7805587"/>
            <a:ext cx="6706790" cy="795959"/>
            <a:chOff x="0" y="0"/>
            <a:chExt cx="6977175" cy="8280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9874770" y="8737047"/>
            <a:ext cx="6706790" cy="795959"/>
            <a:chOff x="0" y="0"/>
            <a:chExt cx="6977175" cy="8280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77175" cy="828048"/>
            </a:xfrm>
            <a:custGeom>
              <a:avLst/>
              <a:gdLst/>
              <a:ahLst/>
              <a:cxnLst/>
              <a:rect l="l" t="t" r="r" b="b"/>
              <a:pathLst>
                <a:path w="6977175" h="828048">
                  <a:moveTo>
                    <a:pt x="6852715" y="828048"/>
                  </a:moveTo>
                  <a:lnTo>
                    <a:pt x="124460" y="828048"/>
                  </a:lnTo>
                  <a:cubicBezTo>
                    <a:pt x="55880" y="828048"/>
                    <a:pt x="0" y="772168"/>
                    <a:pt x="0" y="703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2715" y="0"/>
                  </a:lnTo>
                  <a:cubicBezTo>
                    <a:pt x="6921295" y="0"/>
                    <a:pt x="6977175" y="55880"/>
                    <a:pt x="6977175" y="124460"/>
                  </a:cubicBezTo>
                  <a:lnTo>
                    <a:pt x="6977175" y="703588"/>
                  </a:lnTo>
                  <a:cubicBezTo>
                    <a:pt x="6977175" y="772168"/>
                    <a:pt x="6921295" y="828048"/>
                    <a:pt x="6852715" y="828048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8461545" y="7869532"/>
            <a:ext cx="1364909" cy="702928"/>
          </a:xfrm>
          <a:custGeom>
            <a:avLst/>
            <a:gdLst/>
            <a:ahLst/>
            <a:cxnLst/>
            <a:rect l="l" t="t" r="r" b="b"/>
            <a:pathLst>
              <a:path w="1364909" h="702928">
                <a:moveTo>
                  <a:pt x="0" y="0"/>
                </a:moveTo>
                <a:lnTo>
                  <a:pt x="1364910" y="0"/>
                </a:lnTo>
                <a:lnTo>
                  <a:pt x="1364910" y="702928"/>
                </a:lnTo>
                <a:lnTo>
                  <a:pt x="0" y="702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9568" y="1618811"/>
            <a:ext cx="8584432" cy="90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5"/>
              </a:lnSpc>
            </a:pPr>
            <a:r>
              <a:rPr lang="en-US" sz="6000" b="1">
                <a:solidFill>
                  <a:srgbClr val="000000"/>
                </a:solidFill>
                <a:latin typeface="Franklin Gothic Medium" panose="020B0603020102020204" pitchFamily="34" charset="0"/>
              </a:rPr>
              <a:t>KEY ACCOMMODATIONS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12203" y="1286033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extended time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22835" y="1387117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22835" y="2318704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22835" y="3254454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122835" y="4181877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22835" y="5117627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22835" y="6052395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22835" y="6972331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7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22835" y="7903918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8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12203" y="2217619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bilingual dictionary (as needed)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12203" y="3165652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notes/study guide w/ answers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12203" y="4080793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shorten assignments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912203" y="7824569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highlight key information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912203" y="6891998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scaffold responses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912203" y="5961396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monitor rate of speech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912203" y="5012305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model language &amp; task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137752" y="8835378"/>
            <a:ext cx="561893" cy="5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67"/>
              </a:lnSpc>
              <a:spcBef>
                <a:spcPct val="0"/>
              </a:spcBef>
            </a:pPr>
            <a:r>
              <a:rPr lang="en-US" sz="3556">
                <a:solidFill>
                  <a:srgbClr val="000000"/>
                </a:solidFill>
                <a:latin typeface="Canva Sans Bold"/>
              </a:rPr>
              <a:t>9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927120" y="8756029"/>
            <a:ext cx="5307620" cy="58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9"/>
              </a:lnSpc>
            </a:pPr>
            <a:r>
              <a:rPr lang="en-US" sz="2489">
                <a:solidFill>
                  <a:srgbClr val="000000"/>
                </a:solidFill>
                <a:latin typeface="Canva Sans Bold"/>
              </a:rPr>
              <a:t>support essential content vocab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205760" y="2762824"/>
            <a:ext cx="593184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I ALWAYS provide...</a:t>
            </a:r>
          </a:p>
        </p:txBody>
      </p:sp>
      <p:sp>
        <p:nvSpPr>
          <p:cNvPr id="45" name="Freeform 45"/>
          <p:cNvSpPr/>
          <p:nvPr/>
        </p:nvSpPr>
        <p:spPr>
          <a:xfrm>
            <a:off x="8281261" y="6938003"/>
            <a:ext cx="1364909" cy="702928"/>
          </a:xfrm>
          <a:custGeom>
            <a:avLst/>
            <a:gdLst/>
            <a:ahLst/>
            <a:cxnLst/>
            <a:rect l="l" t="t" r="r" b="b"/>
            <a:pathLst>
              <a:path w="1364909" h="702928">
                <a:moveTo>
                  <a:pt x="0" y="0"/>
                </a:moveTo>
                <a:lnTo>
                  <a:pt x="1364909" y="0"/>
                </a:lnTo>
                <a:lnTo>
                  <a:pt x="1364909" y="702929"/>
                </a:lnTo>
                <a:lnTo>
                  <a:pt x="0" y="7029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8281261" y="8800992"/>
            <a:ext cx="1364909" cy="702928"/>
          </a:xfrm>
          <a:custGeom>
            <a:avLst/>
            <a:gdLst/>
            <a:ahLst/>
            <a:cxnLst/>
            <a:rect l="l" t="t" r="r" b="b"/>
            <a:pathLst>
              <a:path w="1364909" h="702928">
                <a:moveTo>
                  <a:pt x="0" y="0"/>
                </a:moveTo>
                <a:lnTo>
                  <a:pt x="1364909" y="0"/>
                </a:lnTo>
                <a:lnTo>
                  <a:pt x="1364909" y="702928"/>
                </a:lnTo>
                <a:lnTo>
                  <a:pt x="0" y="702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955277" y="5407939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5954" y="1628440"/>
            <a:ext cx="15276091" cy="117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SCAFFOLD RESPONSES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8570" y="3309898"/>
            <a:ext cx="15810860" cy="149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 algn="ctr">
              <a:lnSpc>
                <a:spcPts val="6054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Canva Sans Bold"/>
              </a:rPr>
              <a:t>Do you agree with President Truman’s decision to drop an atomic bomb on Japan? Give at least two facts to support your opinion.​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6" name="Freeform 6"/>
          <p:cNvSpPr/>
          <p:nvPr/>
        </p:nvSpPr>
        <p:spPr>
          <a:xfrm rot="-1234506">
            <a:off x="2521100" y="1102380"/>
            <a:ext cx="2764405" cy="2598541"/>
          </a:xfrm>
          <a:custGeom>
            <a:avLst/>
            <a:gdLst/>
            <a:ahLst/>
            <a:cxnLst/>
            <a:rect l="l" t="t" r="r" b="b"/>
            <a:pathLst>
              <a:path w="2764405" h="2598541">
                <a:moveTo>
                  <a:pt x="0" y="0"/>
                </a:moveTo>
                <a:lnTo>
                  <a:pt x="2764405" y="0"/>
                </a:lnTo>
                <a:lnTo>
                  <a:pt x="2764405" y="2598540"/>
                </a:lnTo>
                <a:lnTo>
                  <a:pt x="0" y="2598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05954" y="5524918"/>
            <a:ext cx="15753346" cy="238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I _______ (agree or disagree) with President Truman’s decision to drop an atomic bomb on Japan because ______________________________________​.</a:t>
            </a:r>
          </a:p>
          <a:p>
            <a:pPr marL="0" lvl="0" indent="0">
              <a:lnSpc>
                <a:spcPts val="468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I also think this because ___________________________________________________ ______________________________________________________________________________.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8570" y="3407826"/>
            <a:ext cx="15810860" cy="149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 algn="ctr">
              <a:lnSpc>
                <a:spcPts val="6054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Canva Sans Bold"/>
              </a:rPr>
              <a:t>Do you agree with President Truman’s decision to drop an atomic bomb on Japan? Give at least two facts to support your opinion.​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1CFBF4F-A16B-4D0C-5210-498A476541F1}"/>
              </a:ext>
            </a:extLst>
          </p:cNvPr>
          <p:cNvSpPr txBox="1"/>
          <p:nvPr/>
        </p:nvSpPr>
        <p:spPr>
          <a:xfrm>
            <a:off x="1744581" y="1610685"/>
            <a:ext cx="15276091" cy="117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SCAFFOLD RESPONSES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53187"/>
            <a:ext cx="16230600" cy="140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3"/>
              </a:lnSpc>
            </a:pPr>
            <a:r>
              <a:rPr lang="en-US" sz="9000" b="1">
                <a:solidFill>
                  <a:srgbClr val="000000"/>
                </a:solidFill>
                <a:latin typeface="Franklin Gothic Medium" panose="020B0603020102020204" pitchFamily="34" charset="0"/>
                <a:ea typeface="GungsuhChe"/>
              </a:rPr>
              <a:t>WHO ARE WE?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372929" y="2306821"/>
            <a:ext cx="10853685" cy="1896712"/>
            <a:chOff x="0" y="0"/>
            <a:chExt cx="10039229" cy="17543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061386" y="4668428"/>
            <a:ext cx="10853685" cy="1896712"/>
            <a:chOff x="0" y="0"/>
            <a:chExt cx="10039229" cy="1754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372929" y="6869419"/>
            <a:ext cx="10853685" cy="1896712"/>
            <a:chOff x="0" y="0"/>
            <a:chExt cx="10039229" cy="1754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291906">
            <a:off x="12549384" y="1441728"/>
            <a:ext cx="2918669" cy="291865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5430" b="-2782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188666" y="5060784"/>
            <a:ext cx="105991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anva Sans Bold"/>
              </a:rPr>
              <a:t>Andrew Raney, MEd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00208" y="7303425"/>
            <a:ext cx="105991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anva Sans Bold"/>
              </a:rPr>
              <a:t>Chris Tennyson, EdD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793745">
            <a:off x="3143691" y="4077148"/>
            <a:ext cx="2918669" cy="2918657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018" r="-33066" b="-805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91557">
            <a:off x="12688362" y="6340376"/>
            <a:ext cx="2918669" cy="2918657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 rot="1718260">
              <a:off x="-451983" y="-451997"/>
              <a:ext cx="7253960" cy="7253968"/>
            </a:xfrm>
            <a:custGeom>
              <a:avLst/>
              <a:gdLst/>
              <a:ahLst/>
              <a:cxnLst/>
              <a:rect l="l" t="t" r="r" b="b"/>
              <a:pathLst>
                <a:path w="7253960" h="7253968">
                  <a:moveTo>
                    <a:pt x="6413597" y="2105339"/>
                  </a:moveTo>
                  <a:cubicBezTo>
                    <a:pt x="7253960" y="3644264"/>
                    <a:pt x="6687626" y="5573182"/>
                    <a:pt x="5148656" y="6413569"/>
                  </a:cubicBezTo>
                  <a:cubicBezTo>
                    <a:pt x="3609664" y="7253968"/>
                    <a:pt x="1680768" y="6687622"/>
                    <a:pt x="840405" y="5148697"/>
                  </a:cubicBezTo>
                  <a:cubicBezTo>
                    <a:pt x="0" y="3609693"/>
                    <a:pt x="566318" y="1680798"/>
                    <a:pt x="2105310" y="840399"/>
                  </a:cubicBezTo>
                  <a:cubicBezTo>
                    <a:pt x="3644302" y="0"/>
                    <a:pt x="5573192" y="566335"/>
                    <a:pt x="6413597" y="2105339"/>
                  </a:cubicBezTo>
                  <a:close/>
                </a:path>
              </a:pathLst>
            </a:custGeom>
            <a:blipFill>
              <a:blip r:embed="rId5"/>
              <a:stretch>
                <a:fillRect t="-19357" r="-36415" b="-6253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627488" y="2740828"/>
            <a:ext cx="105991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anva Sans Bold"/>
              </a:rPr>
              <a:t>Emily Davis, MEd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120441" y="3717505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5558" y="4417476"/>
            <a:ext cx="11104757" cy="3783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6" lvl="1" indent="-377823">
              <a:lnSpc>
                <a:spcPts val="6054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Canva Sans Bold"/>
              </a:rPr>
              <a:t>Why did Katniss volunteer at tribute in The Hunger Games? Give at least two examples to support your answer.</a:t>
            </a:r>
          </a:p>
          <a:p>
            <a:pPr marL="755646" lvl="1" indent="-377823" algn="l">
              <a:lnSpc>
                <a:spcPts val="6054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Canva Sans Bold"/>
              </a:rPr>
              <a:t>Explain the steps of the water cycle. Write at least three sentences.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62558" y="2904032"/>
            <a:ext cx="3581642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Your Turn!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EE2B206-75A1-71C3-D2AB-07E2E0B73E8C}"/>
              </a:ext>
            </a:extLst>
          </p:cNvPr>
          <p:cNvSpPr txBox="1"/>
          <p:nvPr/>
        </p:nvSpPr>
        <p:spPr>
          <a:xfrm>
            <a:off x="1505954" y="1628440"/>
            <a:ext cx="15276091" cy="117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SCAFFOLD RESPONSES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632590" y="3787431"/>
            <a:ext cx="5149455" cy="5470869"/>
          </a:xfrm>
          <a:custGeom>
            <a:avLst/>
            <a:gdLst/>
            <a:ahLst/>
            <a:cxnLst/>
            <a:rect l="l" t="t" r="r" b="b"/>
            <a:pathLst>
              <a:path w="5149455" h="5470869">
                <a:moveTo>
                  <a:pt x="0" y="0"/>
                </a:moveTo>
                <a:lnTo>
                  <a:pt x="5149456" y="0"/>
                </a:lnTo>
                <a:lnTo>
                  <a:pt x="5149456" y="5470869"/>
                </a:lnTo>
                <a:lnTo>
                  <a:pt x="0" y="54708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5954" y="4011401"/>
            <a:ext cx="8254252" cy="523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Scaffolds are meant to be removed!</a:t>
            </a:r>
          </a:p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Scaffolds are not one size-fits-all!</a:t>
            </a:r>
          </a:p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Be careful with repetitive language</a:t>
            </a:r>
          </a:p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 Bold"/>
              </a:rPr>
              <a:t>Play around with:</a:t>
            </a:r>
          </a:p>
          <a:p>
            <a:pPr marL="1303950" lvl="2" indent="-434650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sentence starters</a:t>
            </a:r>
          </a:p>
          <a:p>
            <a:pPr marL="1303950" lvl="2" indent="-434650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sentence frames</a:t>
            </a:r>
          </a:p>
          <a:p>
            <a:pPr marL="1303950" lvl="2" indent="-434650" algn="l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a word bank of transition words and vocabulary for longer responses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38218" y="2996856"/>
            <a:ext cx="5929982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Tell Your Teachers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A881CB3-5C97-2909-131D-32C0F03F0D81}"/>
              </a:ext>
            </a:extLst>
          </p:cNvPr>
          <p:cNvSpPr txBox="1"/>
          <p:nvPr/>
        </p:nvSpPr>
        <p:spPr>
          <a:xfrm>
            <a:off x="1505954" y="1628440"/>
            <a:ext cx="15276091" cy="117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SCAFFOLD RESPONSES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42582" y="1054490"/>
            <a:ext cx="8616718" cy="8978385"/>
          </a:xfrm>
          <a:custGeom>
            <a:avLst/>
            <a:gdLst/>
            <a:ahLst/>
            <a:cxnLst/>
            <a:rect l="l" t="t" r="r" b="b"/>
            <a:pathLst>
              <a:path w="8616718" h="8978385">
                <a:moveTo>
                  <a:pt x="0" y="0"/>
                </a:moveTo>
                <a:lnTo>
                  <a:pt x="8616718" y="0"/>
                </a:lnTo>
                <a:lnTo>
                  <a:pt x="8616718" y="8978385"/>
                </a:lnTo>
                <a:lnTo>
                  <a:pt x="0" y="897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67644" y="5810382"/>
            <a:ext cx="3708464" cy="411480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4" y="0"/>
                </a:lnTo>
                <a:lnTo>
                  <a:pt x="37084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1932" y="4045716"/>
            <a:ext cx="7499888" cy="149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3499">
                <a:solidFill>
                  <a:srgbClr val="000000"/>
                </a:solidFill>
                <a:latin typeface="Canva Sans Bold"/>
              </a:rPr>
              <a:t>What happened to farmers after World War I ended?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691" y="1485664"/>
            <a:ext cx="8229670" cy="218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HIGHLIGHT </a:t>
            </a:r>
          </a:p>
          <a:p>
            <a:pPr algn="ctr">
              <a:lnSpc>
                <a:spcPts val="8761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KEY INFORMATION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7056" y="4576551"/>
            <a:ext cx="6769641" cy="522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2675">
                <a:solidFill>
                  <a:srgbClr val="000000"/>
                </a:solidFill>
                <a:latin typeface="Canva Sans Bold"/>
              </a:rPr>
              <a:t>What did Malthus think about population growth?</a:t>
            </a:r>
          </a:p>
          <a:p>
            <a:pPr algn="ctr">
              <a:lnSpc>
                <a:spcPts val="4628"/>
              </a:lnSpc>
            </a:pPr>
            <a:endParaRPr lang="en-US" sz="2675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628"/>
              </a:lnSpc>
            </a:pPr>
            <a:r>
              <a:rPr lang="en-US" sz="2675">
                <a:solidFill>
                  <a:srgbClr val="000000"/>
                </a:solidFill>
                <a:latin typeface="Canva Sans Bold"/>
              </a:rPr>
              <a:t>Which scientists did Malthus influence with his theories?</a:t>
            </a:r>
          </a:p>
          <a:p>
            <a:pPr algn="ctr">
              <a:lnSpc>
                <a:spcPts val="4628"/>
              </a:lnSpc>
            </a:pPr>
            <a:endParaRPr lang="en-US" sz="2675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628"/>
              </a:lnSpc>
            </a:pPr>
            <a:r>
              <a:rPr lang="en-US" sz="2675">
                <a:solidFill>
                  <a:srgbClr val="000000"/>
                </a:solidFill>
                <a:latin typeface="Canva Sans Bold"/>
              </a:rPr>
              <a:t>What type of growth was seen during Queen Victoria's reign?</a:t>
            </a:r>
          </a:p>
          <a:p>
            <a:pPr algn="ctr">
              <a:lnSpc>
                <a:spcPts val="4628"/>
              </a:lnSpc>
            </a:pPr>
            <a:endParaRPr lang="en-US" sz="2675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128072" y="1289774"/>
            <a:ext cx="9743868" cy="8511210"/>
          </a:xfrm>
          <a:custGeom>
            <a:avLst/>
            <a:gdLst/>
            <a:ahLst/>
            <a:cxnLst/>
            <a:rect l="l" t="t" r="r" b="b"/>
            <a:pathLst>
              <a:path w="9743868" h="8511210">
                <a:moveTo>
                  <a:pt x="0" y="0"/>
                </a:moveTo>
                <a:lnTo>
                  <a:pt x="9743868" y="0"/>
                </a:lnTo>
                <a:lnTo>
                  <a:pt x="9743868" y="8511210"/>
                </a:lnTo>
                <a:lnTo>
                  <a:pt x="0" y="851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26587" y="3563302"/>
            <a:ext cx="3533182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Your Turn!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97146-D365-063F-6032-FCF5509A25BC}"/>
              </a:ext>
            </a:extLst>
          </p:cNvPr>
          <p:cNvSpPr txBox="1"/>
          <p:nvPr/>
        </p:nvSpPr>
        <p:spPr>
          <a:xfrm>
            <a:off x="259691" y="1485664"/>
            <a:ext cx="8229670" cy="218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HIGHLIGHT </a:t>
            </a:r>
          </a:p>
          <a:p>
            <a:pPr algn="ctr">
              <a:lnSpc>
                <a:spcPts val="8761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KEY INFORMATION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3588317"/>
            <a:ext cx="13503368" cy="523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Scaffolds are meant to be removed!</a:t>
            </a:r>
          </a:p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Scaffolds are not one size-fits-all!</a:t>
            </a:r>
          </a:p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be careful not to encourage direct copying</a:t>
            </a:r>
          </a:p>
          <a:p>
            <a:pPr marL="651975" lvl="1" indent="-325987">
              <a:lnSpc>
                <a:spcPts val="5224"/>
              </a:lnSpc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Canva Sans Bold"/>
              </a:rPr>
              <a:t>Play around with:</a:t>
            </a:r>
          </a:p>
          <a:p>
            <a:pPr marL="1303950" lvl="2" indent="-434650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length of excerpts identified</a:t>
            </a:r>
          </a:p>
          <a:p>
            <a:pPr marL="1303950" lvl="2" indent="-434650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methods highlighted</a:t>
            </a:r>
          </a:p>
          <a:p>
            <a:pPr marL="1303950" lvl="2" indent="-434650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how specific identifiers are</a:t>
            </a:r>
          </a:p>
          <a:p>
            <a:pPr marL="1303950" lvl="2" indent="-434650" algn="l">
              <a:lnSpc>
                <a:spcPts val="5224"/>
              </a:lnSpc>
              <a:buFont typeface="Arial"/>
              <a:buChar char="⚬"/>
            </a:pPr>
            <a:r>
              <a:rPr lang="en-US" sz="3019">
                <a:solidFill>
                  <a:srgbClr val="000000"/>
                </a:solidFill>
                <a:latin typeface="Canva Sans"/>
              </a:rPr>
              <a:t>providing more highlighted information than necessary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2534510" y="3421563"/>
            <a:ext cx="4247535" cy="411480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448">
            <a:off x="10516633" y="6162258"/>
            <a:ext cx="5411237" cy="1738360"/>
          </a:xfrm>
          <a:custGeom>
            <a:avLst/>
            <a:gdLst/>
            <a:ahLst/>
            <a:cxnLst/>
            <a:rect l="l" t="t" r="r" b="b"/>
            <a:pathLst>
              <a:path w="5411237" h="1738360">
                <a:moveTo>
                  <a:pt x="0" y="0"/>
                </a:moveTo>
                <a:lnTo>
                  <a:pt x="5411237" y="0"/>
                </a:lnTo>
                <a:lnTo>
                  <a:pt x="5411237" y="1738359"/>
                </a:lnTo>
                <a:lnTo>
                  <a:pt x="0" y="1738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38218" y="2540501"/>
            <a:ext cx="5853782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Tell Your Teachers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836E645-0137-53ED-FF4E-D049BD83B317}"/>
              </a:ext>
            </a:extLst>
          </p:cNvPr>
          <p:cNvSpPr txBox="1"/>
          <p:nvPr/>
        </p:nvSpPr>
        <p:spPr>
          <a:xfrm>
            <a:off x="1584454" y="1462577"/>
            <a:ext cx="15361309" cy="105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HIGHLIGHT KEY INFORMATION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85223" y="1159922"/>
            <a:ext cx="18458445" cy="108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SUPPORT ESSENTIAL CONTENT VOCABULARY</a:t>
            </a:r>
          </a:p>
        </p:txBody>
      </p:sp>
      <p:sp>
        <p:nvSpPr>
          <p:cNvPr id="7" name="Freeform 7"/>
          <p:cNvSpPr/>
          <p:nvPr/>
        </p:nvSpPr>
        <p:spPr>
          <a:xfrm>
            <a:off x="259691" y="3314700"/>
            <a:ext cx="8642970" cy="5333345"/>
          </a:xfrm>
          <a:custGeom>
            <a:avLst/>
            <a:gdLst/>
            <a:ahLst/>
            <a:cxnLst/>
            <a:rect l="l" t="t" r="r" b="b"/>
            <a:pathLst>
              <a:path w="8642970" h="5333345">
                <a:moveTo>
                  <a:pt x="0" y="0"/>
                </a:moveTo>
                <a:lnTo>
                  <a:pt x="8642970" y="0"/>
                </a:lnTo>
                <a:lnTo>
                  <a:pt x="8642970" y="5333345"/>
                </a:lnTo>
                <a:lnTo>
                  <a:pt x="0" y="533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02661" y="3376519"/>
            <a:ext cx="8927836" cy="5209706"/>
          </a:xfrm>
          <a:custGeom>
            <a:avLst/>
            <a:gdLst/>
            <a:ahLst/>
            <a:cxnLst/>
            <a:rect l="l" t="t" r="r" b="b"/>
            <a:pathLst>
              <a:path w="8927836" h="5209706">
                <a:moveTo>
                  <a:pt x="0" y="0"/>
                </a:moveTo>
                <a:lnTo>
                  <a:pt x="8927836" y="0"/>
                </a:lnTo>
                <a:lnTo>
                  <a:pt x="8927836" y="5209706"/>
                </a:lnTo>
                <a:lnTo>
                  <a:pt x="0" y="5209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7" name="Freeform 7"/>
          <p:cNvSpPr/>
          <p:nvPr/>
        </p:nvSpPr>
        <p:spPr>
          <a:xfrm>
            <a:off x="3564831" y="2274130"/>
            <a:ext cx="11158337" cy="7543432"/>
          </a:xfrm>
          <a:custGeom>
            <a:avLst/>
            <a:gdLst/>
            <a:ahLst/>
            <a:cxnLst/>
            <a:rect l="l" t="t" r="r" b="b"/>
            <a:pathLst>
              <a:path w="11158337" h="7543432">
                <a:moveTo>
                  <a:pt x="0" y="0"/>
                </a:moveTo>
                <a:lnTo>
                  <a:pt x="11158338" y="0"/>
                </a:lnTo>
                <a:lnTo>
                  <a:pt x="11158338" y="7543432"/>
                </a:lnTo>
                <a:lnTo>
                  <a:pt x="0" y="7543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48B0CE1-7B3F-9441-62DC-DCD45F5DEC0E}"/>
              </a:ext>
            </a:extLst>
          </p:cNvPr>
          <p:cNvSpPr txBox="1"/>
          <p:nvPr/>
        </p:nvSpPr>
        <p:spPr>
          <a:xfrm>
            <a:off x="-85223" y="1159922"/>
            <a:ext cx="18458445" cy="108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SUPPORT ESSENTIAL CONTENT VOCABULARY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8711" y="2122038"/>
            <a:ext cx="3652689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Your Turn!</a:t>
            </a:r>
          </a:p>
        </p:txBody>
      </p:sp>
      <p:sp>
        <p:nvSpPr>
          <p:cNvPr id="8" name="Freeform 8"/>
          <p:cNvSpPr/>
          <p:nvPr/>
        </p:nvSpPr>
        <p:spPr>
          <a:xfrm>
            <a:off x="2576395" y="2912613"/>
            <a:ext cx="13135211" cy="6993795"/>
          </a:xfrm>
          <a:custGeom>
            <a:avLst/>
            <a:gdLst/>
            <a:ahLst/>
            <a:cxnLst/>
            <a:rect l="l" t="t" r="r" b="b"/>
            <a:pathLst>
              <a:path w="13135211" h="6993795">
                <a:moveTo>
                  <a:pt x="0" y="0"/>
                </a:moveTo>
                <a:lnTo>
                  <a:pt x="13135210" y="0"/>
                </a:lnTo>
                <a:lnTo>
                  <a:pt x="13135210" y="6993795"/>
                </a:lnTo>
                <a:lnTo>
                  <a:pt x="0" y="6993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609" r="-5219"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9CA4FAE-33FA-3261-E7CD-FE2F64A8D1B2}"/>
              </a:ext>
            </a:extLst>
          </p:cNvPr>
          <p:cNvSpPr txBox="1"/>
          <p:nvPr/>
        </p:nvSpPr>
        <p:spPr>
          <a:xfrm>
            <a:off x="-85223" y="1159922"/>
            <a:ext cx="18458445" cy="108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SUPPORT ESSENTIAL CONTENT VOCABULARY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32656" y="3229999"/>
            <a:ext cx="10692890" cy="657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574" lvl="1" indent="-298287">
              <a:lnSpc>
                <a:spcPts val="4780"/>
              </a:lnSpc>
              <a:buFont typeface="Arial"/>
              <a:buChar char="•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Scaffolds are meant to be removed!</a:t>
            </a:r>
          </a:p>
          <a:p>
            <a:pPr marL="596574" lvl="1" indent="-298287">
              <a:lnSpc>
                <a:spcPts val="4780"/>
              </a:lnSpc>
              <a:buFont typeface="Arial"/>
              <a:buChar char="•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Scaffolds are not one size-fits-all!</a:t>
            </a:r>
          </a:p>
          <a:p>
            <a:pPr marL="596574" lvl="1" indent="-298287">
              <a:lnSpc>
                <a:spcPts val="4780"/>
              </a:lnSpc>
              <a:buFont typeface="Arial"/>
              <a:buChar char="•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Some items can be modified, some need to be recreated</a:t>
            </a:r>
          </a:p>
          <a:p>
            <a:pPr marL="596574" lvl="1" indent="-298287">
              <a:lnSpc>
                <a:spcPts val="4780"/>
              </a:lnSpc>
              <a:buFont typeface="Arial"/>
              <a:buChar char="•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Pay attention to homonyms, idioms, etc.</a:t>
            </a:r>
          </a:p>
          <a:p>
            <a:pPr marL="596574" lvl="1" indent="-298287">
              <a:lnSpc>
                <a:spcPts val="4780"/>
              </a:lnSpc>
              <a:buFont typeface="Arial"/>
              <a:buChar char="•"/>
            </a:pPr>
            <a:r>
              <a:rPr lang="en-US" sz="2763">
                <a:solidFill>
                  <a:srgbClr val="000000"/>
                </a:solidFill>
                <a:latin typeface="Canva Sans Bold"/>
              </a:rPr>
              <a:t>Play around with:</a:t>
            </a:r>
          </a:p>
          <a:p>
            <a:pPr marL="1193148" lvl="2" indent="-397716">
              <a:lnSpc>
                <a:spcPts val="4780"/>
              </a:lnSpc>
              <a:buFont typeface="Arial"/>
              <a:buChar char="⚬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methods of representing vocabulary</a:t>
            </a:r>
          </a:p>
          <a:p>
            <a:pPr marL="1193148" lvl="2" indent="-397716">
              <a:lnSpc>
                <a:spcPts val="4780"/>
              </a:lnSpc>
              <a:buFont typeface="Arial"/>
              <a:buChar char="⚬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pre-teaching vocabulary</a:t>
            </a:r>
          </a:p>
          <a:p>
            <a:pPr marL="1193148" lvl="2" indent="-397716">
              <a:lnSpc>
                <a:spcPts val="4780"/>
              </a:lnSpc>
              <a:buFont typeface="Arial"/>
              <a:buChar char="⚬"/>
            </a:pPr>
            <a:r>
              <a:rPr lang="en-US" sz="2763">
                <a:solidFill>
                  <a:srgbClr val="000000"/>
                </a:solidFill>
                <a:latin typeface="Canva Sans"/>
              </a:rPr>
              <a:t>using text or materials already present to provide vocabulary support</a:t>
            </a:r>
          </a:p>
          <a:p>
            <a:pPr>
              <a:lnSpc>
                <a:spcPts val="4780"/>
              </a:lnSpc>
            </a:pPr>
            <a:endParaRPr lang="en-US" sz="2763">
              <a:solidFill>
                <a:srgbClr val="000000"/>
              </a:solidFill>
              <a:latin typeface="Canva Sans"/>
            </a:endParaRPr>
          </a:p>
          <a:p>
            <a:pPr algn="l">
              <a:lnSpc>
                <a:spcPts val="4780"/>
              </a:lnSpc>
            </a:pPr>
            <a:endParaRPr lang="en-US" sz="2763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9691" y="153182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Fast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21876" y="22525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8218" y="2247282"/>
            <a:ext cx="6310982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981">
                <a:solidFill>
                  <a:srgbClr val="000000"/>
                </a:solidFill>
                <a:latin typeface="Canva Sans"/>
              </a:rPr>
              <a:t>Tell Your Teachers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1997779" y="3292064"/>
          <a:ext cx="4303018" cy="5514300"/>
        </p:xfrm>
        <a:graphic>
          <a:graphicData uri="http://schemas.openxmlformats.org/drawingml/2006/table">
            <a:tbl>
              <a:tblPr/>
              <a:tblGrid>
                <a:gridCol w="183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7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607">
                <a:tc gridSpan="2"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Academic Vocabulary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8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Academic Vocabulary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942"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Term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Image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695"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evidence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695"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credible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333"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valid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8333"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formulate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695"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Canva Sans Bold"/>
                        </a:rPr>
                        <a:t>logical</a:t>
                      </a: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169352" marR="169352" marT="169352" marB="169352" anchor="ctr">
                    <a:lnL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1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4794863" y="4806584"/>
            <a:ext cx="871116" cy="703228"/>
          </a:xfrm>
          <a:custGeom>
            <a:avLst/>
            <a:gdLst/>
            <a:ahLst/>
            <a:cxnLst/>
            <a:rect l="l" t="t" r="r" b="b"/>
            <a:pathLst>
              <a:path w="871116" h="703228">
                <a:moveTo>
                  <a:pt x="0" y="0"/>
                </a:moveTo>
                <a:lnTo>
                  <a:pt x="871116" y="0"/>
                </a:lnTo>
                <a:lnTo>
                  <a:pt x="871116" y="703228"/>
                </a:lnTo>
                <a:lnTo>
                  <a:pt x="0" y="703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4863" y="5634119"/>
            <a:ext cx="648009" cy="762364"/>
          </a:xfrm>
          <a:custGeom>
            <a:avLst/>
            <a:gdLst/>
            <a:ahLst/>
            <a:cxnLst/>
            <a:rect l="l" t="t" r="r" b="b"/>
            <a:pathLst>
              <a:path w="648009" h="762364">
                <a:moveTo>
                  <a:pt x="0" y="0"/>
                </a:moveTo>
                <a:lnTo>
                  <a:pt x="648010" y="0"/>
                </a:lnTo>
                <a:lnTo>
                  <a:pt x="648010" y="762364"/>
                </a:lnTo>
                <a:lnTo>
                  <a:pt x="0" y="762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69494" y="6385409"/>
            <a:ext cx="810023" cy="793822"/>
          </a:xfrm>
          <a:custGeom>
            <a:avLst/>
            <a:gdLst/>
            <a:ahLst/>
            <a:cxnLst/>
            <a:rect l="l" t="t" r="r" b="b"/>
            <a:pathLst>
              <a:path w="810023" h="793822">
                <a:moveTo>
                  <a:pt x="0" y="0"/>
                </a:moveTo>
                <a:lnTo>
                  <a:pt x="810023" y="0"/>
                </a:lnTo>
                <a:lnTo>
                  <a:pt x="810023" y="793822"/>
                </a:lnTo>
                <a:lnTo>
                  <a:pt x="0" y="7938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13855" y="7209807"/>
            <a:ext cx="810023" cy="845021"/>
          </a:xfrm>
          <a:custGeom>
            <a:avLst/>
            <a:gdLst/>
            <a:ahLst/>
            <a:cxnLst/>
            <a:rect l="l" t="t" r="r" b="b"/>
            <a:pathLst>
              <a:path w="957881" h="957881">
                <a:moveTo>
                  <a:pt x="0" y="0"/>
                </a:moveTo>
                <a:lnTo>
                  <a:pt x="957880" y="0"/>
                </a:lnTo>
                <a:lnTo>
                  <a:pt x="957880" y="957881"/>
                </a:lnTo>
                <a:lnTo>
                  <a:pt x="0" y="9578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92397" y="8054828"/>
            <a:ext cx="676047" cy="732842"/>
          </a:xfrm>
          <a:custGeom>
            <a:avLst/>
            <a:gdLst/>
            <a:ahLst/>
            <a:cxnLst/>
            <a:rect l="l" t="t" r="r" b="b"/>
            <a:pathLst>
              <a:path w="676047" h="732842">
                <a:moveTo>
                  <a:pt x="0" y="0"/>
                </a:moveTo>
                <a:lnTo>
                  <a:pt x="676047" y="0"/>
                </a:lnTo>
                <a:lnTo>
                  <a:pt x="676047" y="732843"/>
                </a:lnTo>
                <a:lnTo>
                  <a:pt x="0" y="732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11AB519-48DD-38AF-1724-7568DE2C2999}"/>
              </a:ext>
            </a:extLst>
          </p:cNvPr>
          <p:cNvSpPr txBox="1"/>
          <p:nvPr/>
        </p:nvSpPr>
        <p:spPr>
          <a:xfrm>
            <a:off x="-85223" y="1159922"/>
            <a:ext cx="18458445" cy="108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85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SUPPORT ESSENTIAL CONTENT VOCABULARY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3160" y="628657"/>
            <a:ext cx="2903794" cy="3085040"/>
          </a:xfrm>
          <a:custGeom>
            <a:avLst/>
            <a:gdLst/>
            <a:ahLst/>
            <a:cxnLst/>
            <a:rect l="l" t="t" r="r" b="b"/>
            <a:pathLst>
              <a:path w="2903794" h="3085040">
                <a:moveTo>
                  <a:pt x="0" y="0"/>
                </a:moveTo>
                <a:lnTo>
                  <a:pt x="2903794" y="0"/>
                </a:lnTo>
                <a:lnTo>
                  <a:pt x="2903794" y="3085040"/>
                </a:lnTo>
                <a:lnTo>
                  <a:pt x="0" y="30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8183" y="3713697"/>
            <a:ext cx="15271633" cy="2859606"/>
            <a:chOff x="0" y="0"/>
            <a:chExt cx="15909291" cy="29790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09291" cy="2979007"/>
            </a:xfrm>
            <a:custGeom>
              <a:avLst/>
              <a:gdLst/>
              <a:ahLst/>
              <a:cxnLst/>
              <a:rect l="l" t="t" r="r" b="b"/>
              <a:pathLst>
                <a:path w="15909291" h="2979007">
                  <a:moveTo>
                    <a:pt x="15784832" y="2979007"/>
                  </a:moveTo>
                  <a:lnTo>
                    <a:pt x="124460" y="2979007"/>
                  </a:lnTo>
                  <a:cubicBezTo>
                    <a:pt x="55880" y="2979007"/>
                    <a:pt x="0" y="2923127"/>
                    <a:pt x="0" y="28545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2854547"/>
                  </a:lnTo>
                  <a:cubicBezTo>
                    <a:pt x="15909291" y="2923127"/>
                    <a:pt x="15853412" y="2979007"/>
                    <a:pt x="15784832" y="29790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825574" y="4381019"/>
            <a:ext cx="11431532" cy="16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739" lvl="1" indent="-333370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  <a:p>
            <a:pPr marL="666739" lvl="1" indent="-333370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2340" y="4428644"/>
            <a:ext cx="2903234" cy="148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8"/>
              </a:lnSpc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Deeper </a:t>
            </a:r>
          </a:p>
          <a:p>
            <a:pPr marL="0" lvl="0" indent="0" algn="just">
              <a:lnSpc>
                <a:spcPts val="5718"/>
              </a:lnSpc>
              <a:spcBef>
                <a:spcPct val="0"/>
              </a:spcBef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Practice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0412" y="615408"/>
            <a:ext cx="15276091" cy="140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4"/>
              </a:lnSpc>
            </a:pPr>
            <a:r>
              <a:rPr lang="en-US" sz="9000" b="1">
                <a:solidFill>
                  <a:srgbClr val="000000"/>
                </a:solidFill>
                <a:latin typeface="Franklin Gothic Medium" panose="020B0603020102020204" pitchFamily="34" charset="0"/>
                <a:ea typeface="GungsuhChe"/>
              </a:rPr>
              <a:t>AGENDA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10412" y="2163400"/>
            <a:ext cx="15271633" cy="1857631"/>
            <a:chOff x="0" y="0"/>
            <a:chExt cx="15909291" cy="1935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09291" cy="1935195"/>
            </a:xfrm>
            <a:custGeom>
              <a:avLst/>
              <a:gdLst/>
              <a:ahLst/>
              <a:cxnLst/>
              <a:rect l="l" t="t" r="r" b="b"/>
              <a:pathLst>
                <a:path w="15909291" h="1935195">
                  <a:moveTo>
                    <a:pt x="15784832" y="1935195"/>
                  </a:moveTo>
                  <a:lnTo>
                    <a:pt x="124460" y="1935195"/>
                  </a:lnTo>
                  <a:cubicBezTo>
                    <a:pt x="55880" y="1935195"/>
                    <a:pt x="0" y="1879315"/>
                    <a:pt x="0" y="18107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1810735"/>
                  </a:lnTo>
                  <a:cubicBezTo>
                    <a:pt x="15909291" y="1879315"/>
                    <a:pt x="15853412" y="1935195"/>
                    <a:pt x="15784832" y="1935195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10412" y="4281083"/>
            <a:ext cx="15271633" cy="1857631"/>
            <a:chOff x="0" y="0"/>
            <a:chExt cx="15909291" cy="1935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909291" cy="1935195"/>
            </a:xfrm>
            <a:custGeom>
              <a:avLst/>
              <a:gdLst/>
              <a:ahLst/>
              <a:cxnLst/>
              <a:rect l="l" t="t" r="r" b="b"/>
              <a:pathLst>
                <a:path w="15909291" h="1935195">
                  <a:moveTo>
                    <a:pt x="15784832" y="1935195"/>
                  </a:moveTo>
                  <a:lnTo>
                    <a:pt x="124460" y="1935195"/>
                  </a:lnTo>
                  <a:cubicBezTo>
                    <a:pt x="55880" y="1935195"/>
                    <a:pt x="0" y="1879315"/>
                    <a:pt x="0" y="18107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1810735"/>
                  </a:lnTo>
                  <a:cubicBezTo>
                    <a:pt x="15909291" y="1879315"/>
                    <a:pt x="15853412" y="1935195"/>
                    <a:pt x="15784832" y="1935195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924569" y="4449022"/>
            <a:ext cx="4916090" cy="148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8"/>
              </a:lnSpc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Fast </a:t>
            </a:r>
          </a:p>
          <a:p>
            <a:pPr marL="0" lvl="0" indent="0" algn="just">
              <a:lnSpc>
                <a:spcPts val="5718"/>
              </a:lnSpc>
              <a:spcBef>
                <a:spcPct val="0"/>
              </a:spcBef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Strategies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24569" y="2714722"/>
            <a:ext cx="2706728" cy="76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717"/>
              </a:lnSpc>
              <a:spcBef>
                <a:spcPct val="0"/>
              </a:spcBef>
            </a:pPr>
            <a:r>
              <a:rPr lang="en-US" sz="4764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10412" y="6398694"/>
            <a:ext cx="15271633" cy="2859606"/>
            <a:chOff x="0" y="0"/>
            <a:chExt cx="15909291" cy="29790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09291" cy="2979007"/>
            </a:xfrm>
            <a:custGeom>
              <a:avLst/>
              <a:gdLst/>
              <a:ahLst/>
              <a:cxnLst/>
              <a:rect l="l" t="t" r="r" b="b"/>
              <a:pathLst>
                <a:path w="15909291" h="2979007">
                  <a:moveTo>
                    <a:pt x="15784832" y="2979007"/>
                  </a:moveTo>
                  <a:lnTo>
                    <a:pt x="124460" y="2979007"/>
                  </a:lnTo>
                  <a:cubicBezTo>
                    <a:pt x="55880" y="2979007"/>
                    <a:pt x="0" y="2923127"/>
                    <a:pt x="0" y="28545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2854547"/>
                  </a:lnTo>
                  <a:cubicBezTo>
                    <a:pt x="15909291" y="2923127"/>
                    <a:pt x="15853412" y="2979007"/>
                    <a:pt x="15784832" y="29790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25350" y="2452388"/>
            <a:ext cx="11431532" cy="601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739" lvl="1" indent="-333369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 marL="666739" lvl="1" indent="-333369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 marL="666739" lvl="1" indent="-333369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  <a:p>
            <a:pPr marL="666739" lvl="1" indent="-333369">
              <a:lnSpc>
                <a:spcPts val="4323"/>
              </a:lnSpc>
              <a:buFont typeface="Arial"/>
              <a:buChar char="•"/>
            </a:pPr>
            <a:r>
              <a:rPr lang="en-US" sz="3088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4569" y="7113641"/>
            <a:ext cx="2903234" cy="148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8"/>
              </a:lnSpc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Deeper </a:t>
            </a:r>
          </a:p>
          <a:p>
            <a:pPr marL="0" lvl="0" indent="0" algn="just">
              <a:lnSpc>
                <a:spcPts val="5718"/>
              </a:lnSpc>
              <a:spcBef>
                <a:spcPct val="0"/>
              </a:spcBef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Practice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11497" y="1528851"/>
            <a:ext cx="15276091" cy="102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TWO STRONG SOURCES OF RESEARCH </a:t>
            </a:r>
          </a:p>
        </p:txBody>
      </p:sp>
      <p:sp>
        <p:nvSpPr>
          <p:cNvPr id="7" name="Freeform 7"/>
          <p:cNvSpPr/>
          <p:nvPr/>
        </p:nvSpPr>
        <p:spPr>
          <a:xfrm>
            <a:off x="9949469" y="4555512"/>
            <a:ext cx="7709758" cy="5322220"/>
          </a:xfrm>
          <a:custGeom>
            <a:avLst/>
            <a:gdLst/>
            <a:ahLst/>
            <a:cxnLst/>
            <a:rect l="l" t="t" r="r" b="b"/>
            <a:pathLst>
              <a:path w="7709758" h="5322220">
                <a:moveTo>
                  <a:pt x="0" y="0"/>
                </a:moveTo>
                <a:lnTo>
                  <a:pt x="7709758" y="0"/>
                </a:lnTo>
                <a:lnTo>
                  <a:pt x="7709758" y="5322220"/>
                </a:lnTo>
                <a:lnTo>
                  <a:pt x="0" y="5322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7247" y="2903880"/>
            <a:ext cx="9352222" cy="5925394"/>
          </a:xfrm>
          <a:custGeom>
            <a:avLst/>
            <a:gdLst/>
            <a:ahLst/>
            <a:cxnLst/>
            <a:rect l="l" t="t" r="r" b="b"/>
            <a:pathLst>
              <a:path w="9352222" h="5925394">
                <a:moveTo>
                  <a:pt x="0" y="0"/>
                </a:moveTo>
                <a:lnTo>
                  <a:pt x="9352222" y="0"/>
                </a:lnTo>
                <a:lnTo>
                  <a:pt x="9352222" y="5925394"/>
                </a:lnTo>
                <a:lnTo>
                  <a:pt x="0" y="592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62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749749" y="2915185"/>
            <a:ext cx="11831846" cy="6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412" lvl="1" indent="-371206" algn="l">
              <a:lnSpc>
                <a:spcPts val="4814"/>
              </a:lnSpc>
              <a:buFont typeface="Arial"/>
              <a:buChar char="•"/>
            </a:pPr>
            <a:r>
              <a:rPr lang="en-US" sz="3438">
                <a:solidFill>
                  <a:srgbClr val="000000"/>
                </a:solidFill>
                <a:latin typeface="Canva Sans Bold"/>
              </a:rPr>
              <a:t>Content Standards </a:t>
            </a:r>
            <a:r>
              <a:rPr lang="en-US" sz="3438">
                <a:solidFill>
                  <a:srgbClr val="000000"/>
                </a:solidFill>
                <a:latin typeface="Canva Sans"/>
              </a:rPr>
              <a:t>- What is being learned</a:t>
            </a:r>
          </a:p>
          <a:p>
            <a:pPr marL="1484824" lvl="2" indent="-494941" algn="l">
              <a:lnSpc>
                <a:spcPts val="4814"/>
              </a:lnSpc>
              <a:buFont typeface="Arial"/>
              <a:buChar char="⚬"/>
            </a:pPr>
            <a:r>
              <a:rPr lang="en-US" sz="3438">
                <a:solidFill>
                  <a:srgbClr val="000000"/>
                </a:solidFill>
                <a:latin typeface="Canva Sans"/>
              </a:rPr>
              <a:t>Use verbs related to knowledge of the content​</a:t>
            </a:r>
          </a:p>
          <a:p>
            <a:pPr marL="742412" lvl="1" indent="-371206" algn="l">
              <a:lnSpc>
                <a:spcPts val="4814"/>
              </a:lnSpc>
              <a:buFont typeface="Arial"/>
              <a:buChar char="•"/>
            </a:pPr>
            <a:r>
              <a:rPr lang="en-US" sz="3438">
                <a:solidFill>
                  <a:srgbClr val="000000"/>
                </a:solidFill>
                <a:latin typeface="Canva Sans Bold"/>
              </a:rPr>
              <a:t>Language Objectives</a:t>
            </a:r>
            <a:r>
              <a:rPr lang="en-US" sz="3438">
                <a:solidFill>
                  <a:srgbClr val="000000"/>
                </a:solidFill>
                <a:latin typeface="Canva Sans"/>
              </a:rPr>
              <a:t> - Target language needed for comprehension and use</a:t>
            </a:r>
          </a:p>
          <a:p>
            <a:pPr marL="1484824" lvl="2" indent="-494941" algn="l">
              <a:lnSpc>
                <a:spcPts val="4814"/>
              </a:lnSpc>
              <a:buFont typeface="Arial"/>
              <a:buChar char="⚬"/>
            </a:pPr>
            <a:r>
              <a:rPr lang="en-US" sz="3438">
                <a:solidFill>
                  <a:srgbClr val="000000"/>
                </a:solidFill>
                <a:latin typeface="Canva Sans"/>
              </a:rPr>
              <a:t>Address the language needed to achieve the content objectives​</a:t>
            </a:r>
          </a:p>
          <a:p>
            <a:pPr marL="742412" lvl="1" indent="-371206" algn="l">
              <a:lnSpc>
                <a:spcPts val="4814"/>
              </a:lnSpc>
              <a:buFont typeface="Arial"/>
              <a:buChar char="•"/>
            </a:pPr>
            <a:r>
              <a:rPr lang="en-US" sz="3438">
                <a:solidFill>
                  <a:srgbClr val="000000"/>
                </a:solidFill>
                <a:latin typeface="Canva Sans Bold"/>
              </a:rPr>
              <a:t>Hattie Effect Size</a:t>
            </a:r>
          </a:p>
          <a:p>
            <a:pPr marL="1484824" lvl="2" indent="-494941" algn="l">
              <a:lnSpc>
                <a:spcPts val="4814"/>
              </a:lnSpc>
              <a:buFont typeface="Arial"/>
              <a:buChar char="⚬"/>
            </a:pPr>
            <a:r>
              <a:rPr lang="en-US" sz="3438">
                <a:solidFill>
                  <a:srgbClr val="000000"/>
                </a:solidFill>
                <a:latin typeface="Canva Sans"/>
              </a:rPr>
              <a:t>Learning Intentions and Success Criteria</a:t>
            </a:r>
          </a:p>
          <a:p>
            <a:pPr marL="1484824" lvl="2" indent="-494941" algn="l">
              <a:lnSpc>
                <a:spcPts val="4814"/>
              </a:lnSpc>
              <a:buFont typeface="Arial"/>
              <a:buChar char="⚬"/>
            </a:pPr>
            <a:r>
              <a:rPr lang="en-US" sz="3438">
                <a:solidFill>
                  <a:srgbClr val="000000"/>
                </a:solidFill>
                <a:latin typeface="Canva Sans"/>
              </a:rPr>
              <a:t>Teacher Clarity .75</a:t>
            </a:r>
          </a:p>
          <a:p>
            <a:pPr marL="1484824" lvl="2" indent="-494941" algn="l">
              <a:lnSpc>
                <a:spcPts val="4814"/>
              </a:lnSpc>
              <a:buFont typeface="Arial"/>
              <a:buChar char="⚬"/>
            </a:pPr>
            <a:r>
              <a:rPr lang="en-US" sz="3438">
                <a:solidFill>
                  <a:srgbClr val="000000"/>
                </a:solidFill>
                <a:latin typeface="Canva Sans"/>
              </a:rPr>
              <a:t>Learning Goals vs. No Goals .68​</a:t>
            </a:r>
          </a:p>
        </p:txBody>
      </p:sp>
      <p:sp>
        <p:nvSpPr>
          <p:cNvPr id="5" name="Freeform 5"/>
          <p:cNvSpPr/>
          <p:nvPr/>
        </p:nvSpPr>
        <p:spPr>
          <a:xfrm>
            <a:off x="1152331" y="392612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6405" y="1391557"/>
            <a:ext cx="16875189" cy="63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5"/>
              </a:lnSpc>
            </a:pPr>
            <a:r>
              <a:rPr lang="en-US" sz="4400" b="1">
                <a:solidFill>
                  <a:srgbClr val="000000"/>
                </a:solidFill>
                <a:latin typeface="Franklin Gothic Medium" panose="020B0603020102020204" pitchFamily="34" charset="0"/>
              </a:rPr>
              <a:t>DO STUDENTS KNOW WHAT THEY ARE SUPPOSED TO THE LEARNING?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098681" y="2433200"/>
            <a:ext cx="6825100" cy="6825100"/>
            <a:chOff x="0" y="0"/>
            <a:chExt cx="9100133" cy="910013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100133" cy="9100133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05946">
                  <a:alpha val="62745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550548" y="1228316"/>
              <a:ext cx="6858321" cy="7871817"/>
            </a:xfrm>
            <a:custGeom>
              <a:avLst/>
              <a:gdLst/>
              <a:ahLst/>
              <a:cxnLst/>
              <a:rect l="l" t="t" r="r" b="b"/>
              <a:pathLst>
                <a:path w="6858321" h="7871817">
                  <a:moveTo>
                    <a:pt x="0" y="0"/>
                  </a:moveTo>
                  <a:lnTo>
                    <a:pt x="6858320" y="0"/>
                  </a:lnTo>
                  <a:lnTo>
                    <a:pt x="6858320" y="7871817"/>
                  </a:lnTo>
                  <a:lnTo>
                    <a:pt x="0" y="787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4480" y="2974897"/>
            <a:ext cx="11295002" cy="1498266"/>
            <a:chOff x="0" y="0"/>
            <a:chExt cx="7852633" cy="10416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52633" cy="1041641"/>
            </a:xfrm>
            <a:custGeom>
              <a:avLst/>
              <a:gdLst/>
              <a:ahLst/>
              <a:cxnLst/>
              <a:rect l="l" t="t" r="r" b="b"/>
              <a:pathLst>
                <a:path w="7852633" h="1041641">
                  <a:moveTo>
                    <a:pt x="7728173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8173" y="0"/>
                  </a:lnTo>
                  <a:cubicBezTo>
                    <a:pt x="7796753" y="0"/>
                    <a:pt x="7852633" y="55880"/>
                    <a:pt x="7852633" y="124460"/>
                  </a:cubicBezTo>
                  <a:lnTo>
                    <a:pt x="7852633" y="917181"/>
                  </a:lnTo>
                  <a:cubicBezTo>
                    <a:pt x="7852633" y="985761"/>
                    <a:pt x="7796753" y="1041641"/>
                    <a:pt x="7728173" y="1041641"/>
                  </a:cubicBezTo>
                  <a:close/>
                </a:path>
              </a:pathLst>
            </a:custGeom>
            <a:solidFill>
              <a:srgbClr val="FBDB9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251275" y="5178013"/>
            <a:ext cx="10067764" cy="1335474"/>
            <a:chOff x="0" y="0"/>
            <a:chExt cx="7852633" cy="10416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52633" cy="1041641"/>
            </a:xfrm>
            <a:custGeom>
              <a:avLst/>
              <a:gdLst/>
              <a:ahLst/>
              <a:cxnLst/>
              <a:rect l="l" t="t" r="r" b="b"/>
              <a:pathLst>
                <a:path w="7852633" h="1041641">
                  <a:moveTo>
                    <a:pt x="7728173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8173" y="0"/>
                  </a:lnTo>
                  <a:cubicBezTo>
                    <a:pt x="7796753" y="0"/>
                    <a:pt x="7852633" y="55880"/>
                    <a:pt x="7852633" y="124460"/>
                  </a:cubicBezTo>
                  <a:lnTo>
                    <a:pt x="7852633" y="917181"/>
                  </a:lnTo>
                  <a:cubicBezTo>
                    <a:pt x="7852633" y="985761"/>
                    <a:pt x="7796753" y="1041641"/>
                    <a:pt x="7728173" y="1041641"/>
                  </a:cubicBezTo>
                  <a:close/>
                </a:path>
              </a:pathLst>
            </a:custGeom>
            <a:solidFill>
              <a:srgbClr val="FBDB9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51275" y="7056852"/>
            <a:ext cx="10067764" cy="1335474"/>
            <a:chOff x="0" y="0"/>
            <a:chExt cx="7852633" cy="10416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52633" cy="1041641"/>
            </a:xfrm>
            <a:custGeom>
              <a:avLst/>
              <a:gdLst/>
              <a:ahLst/>
              <a:cxnLst/>
              <a:rect l="l" t="t" r="r" b="b"/>
              <a:pathLst>
                <a:path w="7852633" h="1041641">
                  <a:moveTo>
                    <a:pt x="7728173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8173" y="0"/>
                  </a:lnTo>
                  <a:cubicBezTo>
                    <a:pt x="7796753" y="0"/>
                    <a:pt x="7852633" y="55880"/>
                    <a:pt x="7852633" y="124460"/>
                  </a:cubicBezTo>
                  <a:lnTo>
                    <a:pt x="7852633" y="917181"/>
                  </a:lnTo>
                  <a:cubicBezTo>
                    <a:pt x="7852633" y="985761"/>
                    <a:pt x="7796753" y="1041641"/>
                    <a:pt x="7728173" y="1041641"/>
                  </a:cubicBezTo>
                  <a:close/>
                </a:path>
              </a:pathLst>
            </a:custGeom>
            <a:solidFill>
              <a:srgbClr val="FBDB9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3048" y="1532870"/>
            <a:ext cx="17321903" cy="59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5"/>
              </a:lnSpc>
            </a:pPr>
            <a:r>
              <a:rPr lang="en-US" sz="4000" b="1">
                <a:solidFill>
                  <a:srgbClr val="000000"/>
                </a:solidFill>
                <a:latin typeface="Franklin Gothic Medium" panose="020B0603020102020204" pitchFamily="34" charset="0"/>
              </a:rPr>
              <a:t>WHY TEACHING LINGUISTIC DEMANDS OF THE DISCIPLINE IS IMPORTANT?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4924" y="3344676"/>
            <a:ext cx="10014115" cy="68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11"/>
              </a:lnSpc>
              <a:spcBef>
                <a:spcPct val="0"/>
              </a:spcBef>
            </a:pPr>
            <a:r>
              <a:rPr lang="en-US" sz="4009">
                <a:solidFill>
                  <a:srgbClr val="000000"/>
                </a:solidFill>
                <a:latin typeface="Canva Sans Bold"/>
              </a:rPr>
              <a:t>Critical for mastery of the learning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1633" y="5508859"/>
            <a:ext cx="9627047" cy="60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5"/>
              </a:lnSpc>
              <a:spcBef>
                <a:spcPct val="0"/>
              </a:spcBef>
            </a:pPr>
            <a:r>
              <a:rPr lang="en-US" sz="3573">
                <a:solidFill>
                  <a:srgbClr val="000000"/>
                </a:solidFill>
                <a:latin typeface="Canva Sans"/>
              </a:rPr>
              <a:t>how does language convey information?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15374" y="7387699"/>
            <a:ext cx="9080402" cy="60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5"/>
              </a:lnSpc>
              <a:spcBef>
                <a:spcPct val="0"/>
              </a:spcBef>
            </a:pPr>
            <a:r>
              <a:rPr lang="en-US" sz="3573">
                <a:solidFill>
                  <a:srgbClr val="000000"/>
                </a:solidFill>
                <a:latin typeface="Canva Sans"/>
              </a:rPr>
              <a:t>how does language apply information?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048" y="4038600"/>
            <a:ext cx="17321903" cy="207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HELPING CONTENT EXPERTS </a:t>
            </a:r>
          </a:p>
          <a:p>
            <a:pPr algn="ctr">
              <a:lnSpc>
                <a:spcPts val="8000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DETERMINE THE LANGUAGE NEEDED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048" y="1580495"/>
            <a:ext cx="17321903" cy="10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CONSIDER SOURCES OF LANGUAGE USE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1668" y="3306694"/>
            <a:ext cx="3575721" cy="4601355"/>
            <a:chOff x="0" y="0"/>
            <a:chExt cx="3133810" cy="4032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246750" y="3306694"/>
            <a:ext cx="3575721" cy="4601355"/>
            <a:chOff x="0" y="0"/>
            <a:chExt cx="3133810" cy="40326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294291" y="3306694"/>
            <a:ext cx="3575721" cy="4601355"/>
            <a:chOff x="0" y="0"/>
            <a:chExt cx="3133810" cy="40326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199209" y="3306694"/>
            <a:ext cx="3575721" cy="4601355"/>
            <a:chOff x="0" y="0"/>
            <a:chExt cx="3133810" cy="40326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556077" y="6320771"/>
            <a:ext cx="2865474" cy="96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08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 Bold"/>
              </a:rPr>
              <a:t>Text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84388" y="6320771"/>
            <a:ext cx="2865474" cy="96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08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 Bold"/>
              </a:rPr>
              <a:t>Talk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14643" y="6320771"/>
            <a:ext cx="2375689" cy="96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08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 Bold"/>
              </a:rPr>
              <a:t>Test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54332" y="6320771"/>
            <a:ext cx="2865474" cy="96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08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 Bold"/>
              </a:rPr>
              <a:t>Task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016764" y="3774686"/>
            <a:ext cx="1971448" cy="2085185"/>
          </a:xfrm>
          <a:custGeom>
            <a:avLst/>
            <a:gdLst/>
            <a:ahLst/>
            <a:cxnLst/>
            <a:rect l="l" t="t" r="r" b="b"/>
            <a:pathLst>
              <a:path w="1971448" h="2085185">
                <a:moveTo>
                  <a:pt x="0" y="0"/>
                </a:moveTo>
                <a:lnTo>
                  <a:pt x="1971448" y="0"/>
                </a:lnTo>
                <a:lnTo>
                  <a:pt x="1971448" y="2085185"/>
                </a:lnTo>
                <a:lnTo>
                  <a:pt x="0" y="208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8835" y="4229115"/>
            <a:ext cx="2739958" cy="1524917"/>
          </a:xfrm>
          <a:custGeom>
            <a:avLst/>
            <a:gdLst/>
            <a:ahLst/>
            <a:cxnLst/>
            <a:rect l="l" t="t" r="r" b="b"/>
            <a:pathLst>
              <a:path w="2739958" h="1524917">
                <a:moveTo>
                  <a:pt x="0" y="0"/>
                </a:moveTo>
                <a:lnTo>
                  <a:pt x="2739959" y="0"/>
                </a:lnTo>
                <a:lnTo>
                  <a:pt x="2739959" y="1524917"/>
                </a:lnTo>
                <a:lnTo>
                  <a:pt x="0" y="1524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32033" y="3953591"/>
            <a:ext cx="1570184" cy="2075965"/>
          </a:xfrm>
          <a:custGeom>
            <a:avLst/>
            <a:gdLst/>
            <a:ahLst/>
            <a:cxnLst/>
            <a:rect l="l" t="t" r="r" b="b"/>
            <a:pathLst>
              <a:path w="1570184" h="2075965">
                <a:moveTo>
                  <a:pt x="1570185" y="0"/>
                </a:moveTo>
                <a:lnTo>
                  <a:pt x="0" y="0"/>
                </a:lnTo>
                <a:lnTo>
                  <a:pt x="0" y="2075965"/>
                </a:lnTo>
                <a:lnTo>
                  <a:pt x="1570185" y="2075965"/>
                </a:lnTo>
                <a:lnTo>
                  <a:pt x="15701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5720305" y="3774686"/>
            <a:ext cx="2048710" cy="2094406"/>
          </a:xfrm>
          <a:custGeom>
            <a:avLst/>
            <a:gdLst/>
            <a:ahLst/>
            <a:cxnLst/>
            <a:rect l="l" t="t" r="r" b="b"/>
            <a:pathLst>
              <a:path w="2048710" h="2094406">
                <a:moveTo>
                  <a:pt x="2048710" y="0"/>
                </a:moveTo>
                <a:lnTo>
                  <a:pt x="0" y="0"/>
                </a:lnTo>
                <a:lnTo>
                  <a:pt x="0" y="2094406"/>
                </a:lnTo>
                <a:lnTo>
                  <a:pt x="2048710" y="2094406"/>
                </a:lnTo>
                <a:lnTo>
                  <a:pt x="20487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3002982" y="9172575"/>
            <a:ext cx="3999012" cy="50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SIOP 6th edition p.41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690506" y="3305489"/>
            <a:ext cx="6449504" cy="2652357"/>
            <a:chOff x="0" y="0"/>
            <a:chExt cx="5420212" cy="22290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690506" y="6369313"/>
            <a:ext cx="6449504" cy="2634806"/>
            <a:chOff x="0" y="0"/>
            <a:chExt cx="5420212" cy="22143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20212" cy="2214311"/>
            </a:xfrm>
            <a:custGeom>
              <a:avLst/>
              <a:gdLst/>
              <a:ahLst/>
              <a:cxnLst/>
              <a:rect l="l" t="t" r="r" b="b"/>
              <a:pathLst>
                <a:path w="5420212" h="2214311">
                  <a:moveTo>
                    <a:pt x="5295752" y="2214311"/>
                  </a:moveTo>
                  <a:lnTo>
                    <a:pt x="124460" y="2214311"/>
                  </a:lnTo>
                  <a:cubicBezTo>
                    <a:pt x="55880" y="2214311"/>
                    <a:pt x="0" y="2158431"/>
                    <a:pt x="0" y="20898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089851"/>
                  </a:lnTo>
                  <a:cubicBezTo>
                    <a:pt x="5420212" y="2158431"/>
                    <a:pt x="5364332" y="2214311"/>
                    <a:pt x="5295752" y="2214311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551872" y="3305489"/>
            <a:ext cx="6449504" cy="2652357"/>
            <a:chOff x="0" y="0"/>
            <a:chExt cx="5420212" cy="22290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551872" y="6369313"/>
            <a:ext cx="6449504" cy="2634806"/>
            <a:chOff x="0" y="0"/>
            <a:chExt cx="5420212" cy="22143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20212" cy="2214311"/>
            </a:xfrm>
            <a:custGeom>
              <a:avLst/>
              <a:gdLst/>
              <a:ahLst/>
              <a:cxnLst/>
              <a:rect l="l" t="t" r="r" b="b"/>
              <a:pathLst>
                <a:path w="5420212" h="2214311">
                  <a:moveTo>
                    <a:pt x="5295752" y="2214311"/>
                  </a:moveTo>
                  <a:lnTo>
                    <a:pt x="124460" y="2214311"/>
                  </a:lnTo>
                  <a:cubicBezTo>
                    <a:pt x="55880" y="2214311"/>
                    <a:pt x="0" y="2158431"/>
                    <a:pt x="0" y="20898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089851"/>
                  </a:lnTo>
                  <a:cubicBezTo>
                    <a:pt x="5420212" y="2158431"/>
                    <a:pt x="5364332" y="2214311"/>
                    <a:pt x="5295752" y="2214311"/>
                  </a:cubicBezTo>
                  <a:close/>
                </a:path>
              </a:pathLst>
            </a:custGeom>
            <a:solidFill>
              <a:srgbClr val="F5C46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051884" y="3546051"/>
            <a:ext cx="5449479" cy="2180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3869" spc="-77">
                <a:solidFill>
                  <a:srgbClr val="000000"/>
                </a:solidFill>
                <a:latin typeface="Canva Sans Bold"/>
              </a:rPr>
              <a:t>What language will students need to understand your speech?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90518" y="3813694"/>
            <a:ext cx="5449479" cy="164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3869" spc="-77">
                <a:solidFill>
                  <a:srgbClr val="000000"/>
                </a:solidFill>
                <a:latin typeface="Canva Sans Bold"/>
              </a:rPr>
              <a:t>What language will students need to comprehend the text?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51884" y="6601100"/>
            <a:ext cx="5449479" cy="2180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3869" spc="-77">
                <a:solidFill>
                  <a:srgbClr val="000000"/>
                </a:solidFill>
                <a:latin typeface="Canva Sans Bold"/>
              </a:rPr>
              <a:t>What language will students need to comprehend the assessment?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40849" y="2894374"/>
            <a:ext cx="2391775" cy="1331137"/>
          </a:xfrm>
          <a:custGeom>
            <a:avLst/>
            <a:gdLst/>
            <a:ahLst/>
            <a:cxnLst/>
            <a:rect l="l" t="t" r="r" b="b"/>
            <a:pathLst>
              <a:path w="2391775" h="1331137">
                <a:moveTo>
                  <a:pt x="0" y="0"/>
                </a:moveTo>
                <a:lnTo>
                  <a:pt x="2391775" y="0"/>
                </a:lnTo>
                <a:lnTo>
                  <a:pt x="2391775" y="1331136"/>
                </a:lnTo>
                <a:lnTo>
                  <a:pt x="0" y="13311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42553" y="7600086"/>
            <a:ext cx="1788368" cy="1828257"/>
          </a:xfrm>
          <a:custGeom>
            <a:avLst/>
            <a:gdLst/>
            <a:ahLst/>
            <a:cxnLst/>
            <a:rect l="l" t="t" r="r" b="b"/>
            <a:pathLst>
              <a:path w="1788368" h="1828257">
                <a:moveTo>
                  <a:pt x="1788368" y="0"/>
                </a:moveTo>
                <a:lnTo>
                  <a:pt x="0" y="0"/>
                </a:lnTo>
                <a:lnTo>
                  <a:pt x="0" y="1828257"/>
                </a:lnTo>
                <a:lnTo>
                  <a:pt x="1788368" y="1828257"/>
                </a:lnTo>
                <a:lnTo>
                  <a:pt x="178836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141244" y="6868743"/>
            <a:ext cx="5744593" cy="164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3869" spc="-77">
                <a:solidFill>
                  <a:srgbClr val="000000"/>
                </a:solidFill>
                <a:latin typeface="Canva Sans Bold"/>
              </a:rPr>
              <a:t>What language will students need to complete assignment?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5501363" y="2444027"/>
            <a:ext cx="1370651" cy="1812159"/>
          </a:xfrm>
          <a:custGeom>
            <a:avLst/>
            <a:gdLst/>
            <a:ahLst/>
            <a:cxnLst/>
            <a:rect l="l" t="t" r="r" b="b"/>
            <a:pathLst>
              <a:path w="1370651" h="1812159">
                <a:moveTo>
                  <a:pt x="1370651" y="0"/>
                </a:moveTo>
                <a:lnTo>
                  <a:pt x="0" y="0"/>
                </a:lnTo>
                <a:lnTo>
                  <a:pt x="0" y="1812159"/>
                </a:lnTo>
                <a:lnTo>
                  <a:pt x="1370651" y="1812159"/>
                </a:lnTo>
                <a:lnTo>
                  <a:pt x="137065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326227" y="7871753"/>
            <a:ext cx="1720924" cy="1820208"/>
          </a:xfrm>
          <a:custGeom>
            <a:avLst/>
            <a:gdLst/>
            <a:ahLst/>
            <a:cxnLst/>
            <a:rect l="l" t="t" r="r" b="b"/>
            <a:pathLst>
              <a:path w="1720924" h="1820208">
                <a:moveTo>
                  <a:pt x="0" y="0"/>
                </a:moveTo>
                <a:lnTo>
                  <a:pt x="1720924" y="0"/>
                </a:lnTo>
                <a:lnTo>
                  <a:pt x="1720924" y="1820208"/>
                </a:lnTo>
                <a:lnTo>
                  <a:pt x="0" y="18202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DED5A001-6A83-E33B-D2A4-92835EDC3043}"/>
              </a:ext>
            </a:extLst>
          </p:cNvPr>
          <p:cNvSpPr txBox="1"/>
          <p:nvPr/>
        </p:nvSpPr>
        <p:spPr>
          <a:xfrm>
            <a:off x="483048" y="1580495"/>
            <a:ext cx="17321903" cy="10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b="1">
                <a:solidFill>
                  <a:srgbClr val="000000"/>
                </a:solidFill>
                <a:latin typeface="Franklin Gothic Medium" panose="020B0603020102020204" pitchFamily="34" charset="0"/>
              </a:rPr>
              <a:t>CONSIDER SOURCES OF LANGUAGE USE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089" y="1381363"/>
            <a:ext cx="8228205" cy="84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5"/>
              </a:lnSpc>
            </a:pPr>
            <a:r>
              <a:rPr lang="en-US" sz="5400" b="1">
                <a:solidFill>
                  <a:srgbClr val="000000"/>
                </a:solidFill>
                <a:latin typeface="Franklin Gothic Medium" panose="020B0603020102020204" pitchFamily="34" charset="0"/>
              </a:rPr>
              <a:t>LET'S REVISIT THE TEXT</a:t>
            </a:r>
          </a:p>
        </p:txBody>
      </p:sp>
      <p:sp>
        <p:nvSpPr>
          <p:cNvPr id="7" name="Freeform 7"/>
          <p:cNvSpPr/>
          <p:nvPr/>
        </p:nvSpPr>
        <p:spPr>
          <a:xfrm>
            <a:off x="8065191" y="1238488"/>
            <a:ext cx="9696665" cy="8469978"/>
          </a:xfrm>
          <a:custGeom>
            <a:avLst/>
            <a:gdLst/>
            <a:ahLst/>
            <a:cxnLst/>
            <a:rect l="l" t="t" r="r" b="b"/>
            <a:pathLst>
              <a:path w="9696665" h="8469978">
                <a:moveTo>
                  <a:pt x="0" y="0"/>
                </a:moveTo>
                <a:lnTo>
                  <a:pt x="9696664" y="0"/>
                </a:lnTo>
                <a:lnTo>
                  <a:pt x="9696664" y="8469979"/>
                </a:lnTo>
                <a:lnTo>
                  <a:pt x="0" y="8469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3208" y="2516119"/>
            <a:ext cx="6875959" cy="221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4"/>
              </a:lnSpc>
            </a:pPr>
            <a:r>
              <a:rPr lang="en-US" sz="3146">
                <a:solidFill>
                  <a:srgbClr val="000000"/>
                </a:solidFill>
                <a:latin typeface="Canva Sans Bold"/>
              </a:rPr>
              <a:t>Considering the questions below, what language (not just vocab) do students need to understand the text and the task?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6859" y="5268344"/>
            <a:ext cx="6792309" cy="398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9"/>
              </a:lnSpc>
            </a:pPr>
            <a:r>
              <a:rPr lang="en-US" sz="3022">
                <a:solidFill>
                  <a:srgbClr val="000000"/>
                </a:solidFill>
                <a:latin typeface="Canva Sans"/>
              </a:rPr>
              <a:t>What did Malthus think about population growth?</a:t>
            </a:r>
          </a:p>
          <a:p>
            <a:pPr algn="ctr">
              <a:lnSpc>
                <a:spcPts val="3929"/>
              </a:lnSpc>
            </a:pPr>
            <a:endParaRPr lang="en-US" sz="3022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929"/>
              </a:lnSpc>
            </a:pPr>
            <a:r>
              <a:rPr lang="en-US" sz="3022">
                <a:solidFill>
                  <a:srgbClr val="000000"/>
                </a:solidFill>
                <a:latin typeface="Canva Sans"/>
              </a:rPr>
              <a:t>Which scientists did Malthus influence with his theories?</a:t>
            </a:r>
          </a:p>
          <a:p>
            <a:pPr algn="ctr">
              <a:lnSpc>
                <a:spcPts val="3929"/>
              </a:lnSpc>
            </a:pPr>
            <a:endParaRPr lang="en-US" sz="3022">
              <a:solidFill>
                <a:srgbClr val="000000"/>
              </a:solidFill>
              <a:latin typeface="Canva Sans"/>
            </a:endParaRPr>
          </a:p>
          <a:p>
            <a:pPr marL="0" lvl="0" indent="0" algn="ctr">
              <a:lnSpc>
                <a:spcPts val="3929"/>
              </a:lnSpc>
            </a:pPr>
            <a:r>
              <a:rPr lang="en-US" sz="3022">
                <a:solidFill>
                  <a:srgbClr val="000000"/>
                </a:solidFill>
                <a:latin typeface="Canva Sans"/>
              </a:rPr>
              <a:t>What type of growth was seen during Queen Victoria's reign?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7" name="Freeform 7"/>
          <p:cNvSpPr/>
          <p:nvPr/>
        </p:nvSpPr>
        <p:spPr>
          <a:xfrm>
            <a:off x="8065191" y="1238488"/>
            <a:ext cx="9696665" cy="8469978"/>
          </a:xfrm>
          <a:custGeom>
            <a:avLst/>
            <a:gdLst/>
            <a:ahLst/>
            <a:cxnLst/>
            <a:rect l="l" t="t" r="r" b="b"/>
            <a:pathLst>
              <a:path w="9696665" h="8469978">
                <a:moveTo>
                  <a:pt x="0" y="0"/>
                </a:moveTo>
                <a:lnTo>
                  <a:pt x="9696664" y="0"/>
                </a:lnTo>
                <a:lnTo>
                  <a:pt x="9696664" y="8469979"/>
                </a:lnTo>
                <a:lnTo>
                  <a:pt x="0" y="8469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5034" y="3774232"/>
            <a:ext cx="6875959" cy="33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4"/>
              </a:lnSpc>
            </a:pPr>
            <a:r>
              <a:rPr lang="en-US" sz="3146">
                <a:solidFill>
                  <a:srgbClr val="000000"/>
                </a:solidFill>
                <a:latin typeface="Canva Sans Bold"/>
              </a:rPr>
              <a:t>Now, can you orally share one or two language objectives?</a:t>
            </a:r>
          </a:p>
          <a:p>
            <a:pPr algn="ctr">
              <a:lnSpc>
                <a:spcPts val="4404"/>
              </a:lnSpc>
            </a:pPr>
            <a:endParaRPr lang="en-US" sz="3146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4404"/>
              </a:lnSpc>
            </a:pPr>
            <a:r>
              <a:rPr lang="en-US" sz="3146">
                <a:solidFill>
                  <a:srgbClr val="000000"/>
                </a:solidFill>
                <a:latin typeface="Canva Sans Bold"/>
              </a:rPr>
              <a:t>Now, share how this can be helpful to content teachers, for ALL students.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65D0AC2-5C05-BBB3-EEBE-2AB32C49C009}"/>
              </a:ext>
            </a:extLst>
          </p:cNvPr>
          <p:cNvSpPr txBox="1"/>
          <p:nvPr/>
        </p:nvSpPr>
        <p:spPr>
          <a:xfrm>
            <a:off x="-1089" y="1381363"/>
            <a:ext cx="8228205" cy="84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5"/>
              </a:lnSpc>
            </a:pPr>
            <a:r>
              <a:rPr lang="en-US" sz="5400" b="1">
                <a:solidFill>
                  <a:srgbClr val="000000"/>
                </a:solidFill>
                <a:latin typeface="Franklin Gothic Medium" panose="020B0603020102020204" pitchFamily="34" charset="0"/>
              </a:rPr>
              <a:t>LET'S REVISIT THE TEXT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440286" y="3489814"/>
            <a:ext cx="5012371" cy="5012371"/>
          </a:xfrm>
          <a:custGeom>
            <a:avLst/>
            <a:gdLst/>
            <a:ahLst/>
            <a:cxnLst/>
            <a:rect l="l" t="t" r="r" b="b"/>
            <a:pathLst>
              <a:path w="5012371" h="5012371">
                <a:moveTo>
                  <a:pt x="0" y="0"/>
                </a:moveTo>
                <a:lnTo>
                  <a:pt x="5012370" y="0"/>
                </a:lnTo>
                <a:lnTo>
                  <a:pt x="5012370" y="5012370"/>
                </a:lnTo>
                <a:lnTo>
                  <a:pt x="0" y="501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048" y="1580495"/>
            <a:ext cx="17321903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MAKING THE LEARNING CONNECT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62008" y="3278119"/>
            <a:ext cx="9542944" cy="54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Hooking new language onto a student’s background and life experiences</a:t>
            </a:r>
          </a:p>
          <a:p>
            <a:pPr>
              <a:lnSpc>
                <a:spcPts val="4717"/>
              </a:lnSpc>
            </a:pPr>
            <a:endParaRPr lang="en-US" sz="3930">
              <a:solidFill>
                <a:srgbClr val="000000"/>
              </a:solidFill>
              <a:latin typeface="Canva Sans"/>
            </a:endParaRPr>
          </a:p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Hook new language onto prior learning.</a:t>
            </a:r>
          </a:p>
          <a:p>
            <a:pPr>
              <a:lnSpc>
                <a:spcPts val="4717"/>
              </a:lnSpc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 </a:t>
            </a:r>
          </a:p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Creating context for language where none exists.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Freeform 6"/>
          <p:cNvSpPr/>
          <p:nvPr/>
        </p:nvSpPr>
        <p:spPr>
          <a:xfrm>
            <a:off x="2240179" y="779783"/>
            <a:ext cx="13807642" cy="9507217"/>
          </a:xfrm>
          <a:custGeom>
            <a:avLst/>
            <a:gdLst/>
            <a:ahLst/>
            <a:cxnLst/>
            <a:rect l="l" t="t" r="r" b="b"/>
            <a:pathLst>
              <a:path w="13807642" h="9507217">
                <a:moveTo>
                  <a:pt x="0" y="0"/>
                </a:moveTo>
                <a:lnTo>
                  <a:pt x="13807642" y="0"/>
                </a:lnTo>
                <a:lnTo>
                  <a:pt x="13807642" y="9507217"/>
                </a:lnTo>
                <a:lnTo>
                  <a:pt x="0" y="9507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62398" y="1028700"/>
            <a:ext cx="4314338" cy="4074840"/>
            <a:chOff x="0" y="0"/>
            <a:chExt cx="5752451" cy="5433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2451" cy="5433121"/>
            </a:xfrm>
            <a:custGeom>
              <a:avLst/>
              <a:gdLst/>
              <a:ahLst/>
              <a:cxnLst/>
              <a:rect l="l" t="t" r="r" b="b"/>
              <a:pathLst>
                <a:path w="5752451" h="5433121">
                  <a:moveTo>
                    <a:pt x="0" y="0"/>
                  </a:moveTo>
                  <a:lnTo>
                    <a:pt x="5752451" y="0"/>
                  </a:lnTo>
                  <a:lnTo>
                    <a:pt x="5752451" y="5433121"/>
                  </a:lnTo>
                  <a:lnTo>
                    <a:pt x="0" y="5433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90" b="-490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497041" y="114251"/>
              <a:ext cx="4879039" cy="897581"/>
              <a:chOff x="0" y="0"/>
              <a:chExt cx="963761" cy="1773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63761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963761" h="177300">
                    <a:moveTo>
                      <a:pt x="0" y="0"/>
                    </a:moveTo>
                    <a:lnTo>
                      <a:pt x="963761" y="0"/>
                    </a:lnTo>
                    <a:lnTo>
                      <a:pt x="963761" y="177300"/>
                    </a:lnTo>
                    <a:lnTo>
                      <a:pt x="0" y="1773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11989" y="164895"/>
              <a:ext cx="4249142" cy="72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6EE"/>
                  </a:solidFill>
                  <a:latin typeface="Anton"/>
                </a:rPr>
                <a:t>English Learners!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0799" y="4514913"/>
            <a:ext cx="16286403" cy="1981067"/>
            <a:chOff x="0" y="0"/>
            <a:chExt cx="15909291" cy="19351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09291" cy="1935195"/>
            </a:xfrm>
            <a:custGeom>
              <a:avLst/>
              <a:gdLst/>
              <a:ahLst/>
              <a:cxnLst/>
              <a:rect l="l" t="t" r="r" b="b"/>
              <a:pathLst>
                <a:path w="15909291" h="1935195">
                  <a:moveTo>
                    <a:pt x="15784832" y="1935195"/>
                  </a:moveTo>
                  <a:lnTo>
                    <a:pt x="124460" y="1935195"/>
                  </a:lnTo>
                  <a:cubicBezTo>
                    <a:pt x="55880" y="1935195"/>
                    <a:pt x="0" y="1879315"/>
                    <a:pt x="0" y="18107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1810735"/>
                  </a:lnTo>
                  <a:cubicBezTo>
                    <a:pt x="15909291" y="1879315"/>
                    <a:pt x="15853412" y="1935195"/>
                    <a:pt x="15784832" y="1935195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42476" y="5105400"/>
            <a:ext cx="2886584" cy="80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097"/>
              </a:lnSpc>
              <a:spcBef>
                <a:spcPct val="0"/>
              </a:spcBef>
            </a:pPr>
            <a:r>
              <a:rPr lang="en-US" sz="5081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67799" y="4819274"/>
            <a:ext cx="13065986" cy="117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042" lvl="1" indent="-355521">
              <a:lnSpc>
                <a:spcPts val="4610"/>
              </a:lnSpc>
              <a:buFont typeface="Arial"/>
              <a:buChar char="•"/>
            </a:pPr>
            <a:r>
              <a:rPr lang="en-US" sz="3293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9651" y="3148013"/>
            <a:ext cx="16468697" cy="388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The Only way to do make connections is for content teachers to know their students.</a:t>
            </a:r>
          </a:p>
          <a:p>
            <a:pPr marL="0" lvl="0" indent="0" algn="ctr">
              <a:lnSpc>
                <a:spcPts val="7600"/>
              </a:lnSpc>
            </a:pPr>
            <a:endParaRPr lang="en-US" sz="6999">
              <a:solidFill>
                <a:srgbClr val="000000"/>
              </a:solidFill>
              <a:latin typeface="Anton Bold"/>
            </a:endParaRPr>
          </a:p>
          <a:p>
            <a:pPr marL="0" lvl="0" indent="0" algn="ctr">
              <a:lnSpc>
                <a:spcPts val="6061"/>
              </a:lnSpc>
            </a:pPr>
            <a:r>
              <a:rPr lang="en-US" sz="5051">
                <a:solidFill>
                  <a:srgbClr val="000000"/>
                </a:solidFill>
                <a:latin typeface="Canva Sans"/>
              </a:rPr>
              <a:t>We, the ESL teacher, must help with this!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210833" y="3643499"/>
            <a:ext cx="6933167" cy="3319253"/>
          </a:xfrm>
          <a:custGeom>
            <a:avLst/>
            <a:gdLst/>
            <a:ahLst/>
            <a:cxnLst/>
            <a:rect l="l" t="t" r="r" b="b"/>
            <a:pathLst>
              <a:path w="6933167" h="3319253">
                <a:moveTo>
                  <a:pt x="0" y="0"/>
                </a:moveTo>
                <a:lnTo>
                  <a:pt x="6933167" y="0"/>
                </a:lnTo>
                <a:lnTo>
                  <a:pt x="6933167" y="3319254"/>
                </a:lnTo>
                <a:lnTo>
                  <a:pt x="0" y="3319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048" y="1580495"/>
            <a:ext cx="17321903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WAYS TO KNOW A KNOW A STUDENT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49542" y="3023243"/>
            <a:ext cx="7850321" cy="421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Data</a:t>
            </a:r>
          </a:p>
          <a:p>
            <a:pPr>
              <a:lnSpc>
                <a:spcPts val="4717"/>
              </a:lnSpc>
            </a:pPr>
            <a:endParaRPr lang="en-US" sz="3930">
              <a:solidFill>
                <a:srgbClr val="000000"/>
              </a:solidFill>
              <a:latin typeface="Canva Sans"/>
            </a:endParaRPr>
          </a:p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Their story</a:t>
            </a:r>
          </a:p>
          <a:p>
            <a:pPr>
              <a:lnSpc>
                <a:spcPts val="4717"/>
              </a:lnSpc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 </a:t>
            </a:r>
          </a:p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Their personality</a:t>
            </a:r>
          </a:p>
          <a:p>
            <a:pPr>
              <a:lnSpc>
                <a:spcPts val="4717"/>
              </a:lnSpc>
            </a:pPr>
            <a:endParaRPr lang="en-US" sz="3930">
              <a:solidFill>
                <a:srgbClr val="000000"/>
              </a:solidFill>
              <a:latin typeface="Canva Sans"/>
            </a:endParaRPr>
          </a:p>
          <a:p>
            <a:pPr marL="848676" lvl="1" indent="-424338">
              <a:lnSpc>
                <a:spcPts val="4717"/>
              </a:lnSpc>
              <a:buFont typeface="Arial"/>
              <a:buChar char="•"/>
            </a:pPr>
            <a:r>
              <a:rPr lang="en-US" sz="3930">
                <a:solidFill>
                  <a:srgbClr val="000000"/>
                </a:solidFill>
                <a:latin typeface="Canva Sans"/>
              </a:rPr>
              <a:t>Educational Background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8628" y="7835257"/>
            <a:ext cx="12630744" cy="125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1"/>
              </a:lnSpc>
              <a:spcBef>
                <a:spcPct val="0"/>
              </a:spcBef>
            </a:pPr>
            <a:r>
              <a:rPr lang="en-US" sz="3508">
                <a:solidFill>
                  <a:srgbClr val="000000"/>
                </a:solidFill>
                <a:latin typeface="Canva Sans Bold"/>
              </a:rPr>
              <a:t>Discuss with your neighbors all the types of data to collect for each category.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048" y="1580495"/>
            <a:ext cx="17321903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ONE EXAMPLE: CONNECT TO CONTEXT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09731" y="4304084"/>
            <a:ext cx="2866828" cy="2121038"/>
            <a:chOff x="0" y="0"/>
            <a:chExt cx="3508368" cy="25956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671698" y="4930768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Authorial Context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50648" y="4304084"/>
            <a:ext cx="2866828" cy="2121038"/>
            <a:chOff x="0" y="0"/>
            <a:chExt cx="3508368" cy="25956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51471" y="6887877"/>
            <a:ext cx="2866828" cy="2121038"/>
            <a:chOff x="0" y="0"/>
            <a:chExt cx="3508368" cy="25956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91566" y="4304084"/>
            <a:ext cx="2866828" cy="2121038"/>
            <a:chOff x="0" y="0"/>
            <a:chExt cx="3508368" cy="25956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492086" y="6887877"/>
            <a:ext cx="2866828" cy="2121038"/>
            <a:chOff x="0" y="0"/>
            <a:chExt cx="3508368" cy="25956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632484" y="4304084"/>
            <a:ext cx="2866828" cy="2121038"/>
            <a:chOff x="0" y="0"/>
            <a:chExt cx="3508368" cy="25956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804897" y="4930768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Historical Context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37481" y="4930768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Cultural Context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72761" y="4930768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Social Context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210856" y="6887877"/>
            <a:ext cx="2866828" cy="2121038"/>
            <a:chOff x="0" y="0"/>
            <a:chExt cx="3508368" cy="259568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08368" cy="2595684"/>
            </a:xfrm>
            <a:custGeom>
              <a:avLst/>
              <a:gdLst/>
              <a:ahLst/>
              <a:cxnLst/>
              <a:rect l="l" t="t" r="r" b="b"/>
              <a:pathLst>
                <a:path w="3508368" h="2595684">
                  <a:moveTo>
                    <a:pt x="3383908" y="2595684"/>
                  </a:moveTo>
                  <a:lnTo>
                    <a:pt x="124460" y="2595684"/>
                  </a:lnTo>
                  <a:cubicBezTo>
                    <a:pt x="55880" y="2595684"/>
                    <a:pt x="0" y="2539804"/>
                    <a:pt x="0" y="24712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3908" y="0"/>
                  </a:lnTo>
                  <a:cubicBezTo>
                    <a:pt x="3452488" y="0"/>
                    <a:pt x="3508368" y="55880"/>
                    <a:pt x="3508368" y="124460"/>
                  </a:cubicBezTo>
                  <a:lnTo>
                    <a:pt x="3508368" y="2471224"/>
                  </a:lnTo>
                  <a:cubicBezTo>
                    <a:pt x="3508368" y="2539804"/>
                    <a:pt x="3452488" y="2595684"/>
                    <a:pt x="3383908" y="2595684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3671698" y="7503802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Political Context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04897" y="7490972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Personal Context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39129" y="7514561"/>
            <a:ext cx="1945144" cy="80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4"/>
              </a:lnSpc>
            </a:pPr>
            <a:r>
              <a:rPr lang="en-US" sz="2267">
                <a:solidFill>
                  <a:srgbClr val="5F1A1F"/>
                </a:solidFill>
                <a:latin typeface="Canva Sans Bold"/>
              </a:rPr>
              <a:t>Expectations of Genre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157843" y="6273182"/>
            <a:ext cx="4003310" cy="3673878"/>
          </a:xfrm>
          <a:custGeom>
            <a:avLst/>
            <a:gdLst/>
            <a:ahLst/>
            <a:cxnLst/>
            <a:rect l="l" t="t" r="r" b="b"/>
            <a:pathLst>
              <a:path w="4003310" h="3673878">
                <a:moveTo>
                  <a:pt x="0" y="0"/>
                </a:moveTo>
                <a:lnTo>
                  <a:pt x="4003309" y="0"/>
                </a:lnTo>
                <a:lnTo>
                  <a:pt x="4003309" y="3673878"/>
                </a:lnTo>
                <a:lnTo>
                  <a:pt x="0" y="3673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302929" y="2649469"/>
            <a:ext cx="9682142" cy="118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2"/>
              </a:lnSpc>
            </a:pPr>
            <a:r>
              <a:rPr lang="en-US" sz="3359">
                <a:solidFill>
                  <a:srgbClr val="000000"/>
                </a:solidFill>
                <a:latin typeface="Canva Sans Bold"/>
              </a:rPr>
              <a:t>How can knowing a students background help support a teachers subject?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1284" y="2185412"/>
            <a:ext cx="821280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000" b="1">
                <a:solidFill>
                  <a:srgbClr val="000000"/>
                </a:solidFill>
                <a:latin typeface="Franklin Gothic Medium" panose="020B0603020102020204" pitchFamily="34" charset="0"/>
              </a:rPr>
              <a:t>NOW TO PLAN A LESSON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4325" y="4287262"/>
            <a:ext cx="6026722" cy="159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2"/>
              </a:lnSpc>
            </a:pPr>
            <a:r>
              <a:rPr lang="en-US" sz="4459">
                <a:solidFill>
                  <a:srgbClr val="000000"/>
                </a:solidFill>
                <a:latin typeface="Canva Sans Bold"/>
              </a:rPr>
              <a:t>My scaffolding go-</a:t>
            </a:r>
            <a:r>
              <a:rPr lang="en-US" sz="4459" err="1">
                <a:solidFill>
                  <a:srgbClr val="000000"/>
                </a:solidFill>
                <a:latin typeface="Canva Sans Bold"/>
              </a:rPr>
              <a:t>tos</a:t>
            </a:r>
            <a:r>
              <a:rPr lang="en-US" sz="4459">
                <a:solidFill>
                  <a:srgbClr val="000000"/>
                </a:solidFill>
                <a:latin typeface="Canva Sans Bold"/>
              </a:rPr>
              <a:t> with links to Hattie!</a:t>
            </a:r>
          </a:p>
        </p:txBody>
      </p:sp>
      <p:sp>
        <p:nvSpPr>
          <p:cNvPr id="8" name="Freeform 8"/>
          <p:cNvSpPr/>
          <p:nvPr/>
        </p:nvSpPr>
        <p:spPr>
          <a:xfrm>
            <a:off x="8911679" y="1437620"/>
            <a:ext cx="8566265" cy="8229600"/>
          </a:xfrm>
          <a:custGeom>
            <a:avLst/>
            <a:gdLst/>
            <a:ahLst/>
            <a:cxnLst/>
            <a:rect l="l" t="t" r="r" b="b"/>
            <a:pathLst>
              <a:path w="8566265" h="8229600">
                <a:moveTo>
                  <a:pt x="0" y="0"/>
                </a:moveTo>
                <a:lnTo>
                  <a:pt x="8566266" y="0"/>
                </a:lnTo>
                <a:lnTo>
                  <a:pt x="85662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Freeform 4"/>
          <p:cNvSpPr/>
          <p:nvPr/>
        </p:nvSpPr>
        <p:spPr>
          <a:xfrm rot="1570774">
            <a:off x="12349566" y="6882815"/>
            <a:ext cx="1751133" cy="790999"/>
          </a:xfrm>
          <a:custGeom>
            <a:avLst/>
            <a:gdLst/>
            <a:ahLst/>
            <a:cxnLst/>
            <a:rect l="l" t="t" r="r" b="b"/>
            <a:pathLst>
              <a:path w="1751133" h="790999">
                <a:moveTo>
                  <a:pt x="0" y="0"/>
                </a:moveTo>
                <a:lnTo>
                  <a:pt x="1751133" y="0"/>
                </a:lnTo>
                <a:lnTo>
                  <a:pt x="1751133" y="790999"/>
                </a:lnTo>
                <a:lnTo>
                  <a:pt x="0" y="79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99685" y="5443165"/>
            <a:ext cx="1128392" cy="1114030"/>
          </a:xfrm>
          <a:custGeom>
            <a:avLst/>
            <a:gdLst/>
            <a:ahLst/>
            <a:cxnLst/>
            <a:rect l="l" t="t" r="r" b="b"/>
            <a:pathLst>
              <a:path w="1128392" h="1114030">
                <a:moveTo>
                  <a:pt x="0" y="0"/>
                </a:moveTo>
                <a:lnTo>
                  <a:pt x="1128391" y="0"/>
                </a:lnTo>
                <a:lnTo>
                  <a:pt x="1128391" y="1114030"/>
                </a:lnTo>
                <a:lnTo>
                  <a:pt x="0" y="1114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97351" y="3673038"/>
            <a:ext cx="1128392" cy="1114030"/>
          </a:xfrm>
          <a:custGeom>
            <a:avLst/>
            <a:gdLst/>
            <a:ahLst/>
            <a:cxnLst/>
            <a:rect l="l" t="t" r="r" b="b"/>
            <a:pathLst>
              <a:path w="1128392" h="1114030">
                <a:moveTo>
                  <a:pt x="0" y="0"/>
                </a:moveTo>
                <a:lnTo>
                  <a:pt x="1128392" y="0"/>
                </a:lnTo>
                <a:lnTo>
                  <a:pt x="1128392" y="1114030"/>
                </a:lnTo>
                <a:lnTo>
                  <a:pt x="0" y="1114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9691" y="1605924"/>
            <a:ext cx="3181144" cy="31811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5946">
                <a:alpha val="5882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37"/>
                </a:lnSpc>
              </a:pPr>
              <a:r>
                <a:rPr lang="en-US" sz="3799" spc="-75">
                  <a:solidFill>
                    <a:srgbClr val="FFFFFF">
                      <a:alpha val="58824"/>
                    </a:srgbClr>
                  </a:solidFill>
                  <a:latin typeface="Canva Sans Bold"/>
                </a:rPr>
                <a:t>Content and</a:t>
              </a:r>
            </a:p>
            <a:p>
              <a:pPr algn="ctr">
                <a:lnSpc>
                  <a:spcPts val="3837"/>
                </a:lnSpc>
              </a:pPr>
              <a:r>
                <a:rPr lang="en-US" sz="3799" spc="-75">
                  <a:solidFill>
                    <a:srgbClr val="FFFFFF">
                      <a:alpha val="58824"/>
                    </a:srgbClr>
                  </a:solidFill>
                  <a:latin typeface="Canva Sans Bold"/>
                </a:rPr>
                <a:t>Context</a:t>
              </a:r>
            </a:p>
            <a:p>
              <a:pPr algn="ctr">
                <a:lnSpc>
                  <a:spcPts val="2019"/>
                </a:lnSpc>
              </a:pPr>
              <a:endParaRPr lang="en-US" sz="3799" spc="-75">
                <a:solidFill>
                  <a:srgbClr val="FFFFFF">
                    <a:alpha val="58824"/>
                  </a:srgbClr>
                </a:solidFill>
                <a:latin typeface="Canva San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8540" y="3376051"/>
            <a:ext cx="3181144" cy="318114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5946">
                <a:alpha val="68627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5"/>
                </a:lnSpc>
              </a:pPr>
              <a:r>
                <a:rPr lang="en-US" sz="3799" spc="-75">
                  <a:solidFill>
                    <a:srgbClr val="FFFFFF">
                      <a:alpha val="68627"/>
                    </a:srgbClr>
                  </a:solidFill>
                  <a:latin typeface="Canva Sans Bold"/>
                </a:rPr>
                <a:t>Language Target</a:t>
              </a:r>
            </a:p>
            <a:p>
              <a:pPr algn="ctr">
                <a:lnSpc>
                  <a:spcPts val="2888"/>
                </a:lnSpc>
              </a:pPr>
              <a:endParaRPr lang="en-US" sz="3799" spc="-75">
                <a:solidFill>
                  <a:srgbClr val="FFFFFF">
                    <a:alpha val="68627"/>
                  </a:srgbClr>
                </a:solidFill>
                <a:latin typeface="Canva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31561" y="4966623"/>
            <a:ext cx="3181144" cy="318114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5946">
                <a:alpha val="8000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FFFFFF">
                      <a:alpha val="80000"/>
                    </a:srgbClr>
                  </a:solidFill>
                  <a:latin typeface="Canva Sans Bold"/>
                </a:rPr>
                <a:t>Knowledge of Student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3048" y="1580495"/>
            <a:ext cx="17321903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PUTTING IT ALL TOGETHER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85369" y="6150324"/>
            <a:ext cx="3738412" cy="373841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594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95"/>
                </a:lnSpc>
              </a:pPr>
              <a:r>
                <a:rPr lang="en-US" sz="4399">
                  <a:solidFill>
                    <a:srgbClr val="FFFFFF"/>
                  </a:solidFill>
                  <a:latin typeface="Canva Sans Bold"/>
                </a:rPr>
                <a:t>Learning Outcome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0412" y="615408"/>
            <a:ext cx="15276091" cy="140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4"/>
              </a:lnSpc>
            </a:pPr>
            <a:r>
              <a:rPr lang="en-US" sz="9000" b="1">
                <a:solidFill>
                  <a:srgbClr val="000000"/>
                </a:solidFill>
                <a:latin typeface="Franklin Gothic Medium" panose="020B0603020102020204" pitchFamily="34" charset="0"/>
                <a:ea typeface="GungsuhChe"/>
              </a:rPr>
              <a:t>AGENDA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10412" y="2163400"/>
            <a:ext cx="15271633" cy="1857631"/>
            <a:chOff x="0" y="0"/>
            <a:chExt cx="15909291" cy="1935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09291" cy="1935195"/>
            </a:xfrm>
            <a:custGeom>
              <a:avLst/>
              <a:gdLst/>
              <a:ahLst/>
              <a:cxnLst/>
              <a:rect l="l" t="t" r="r" b="b"/>
              <a:pathLst>
                <a:path w="15909291" h="1935195">
                  <a:moveTo>
                    <a:pt x="15784832" y="1935195"/>
                  </a:moveTo>
                  <a:lnTo>
                    <a:pt x="124460" y="1935195"/>
                  </a:lnTo>
                  <a:cubicBezTo>
                    <a:pt x="55880" y="1935195"/>
                    <a:pt x="0" y="1879315"/>
                    <a:pt x="0" y="18107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1810735"/>
                  </a:lnTo>
                  <a:cubicBezTo>
                    <a:pt x="15909291" y="1879315"/>
                    <a:pt x="15853412" y="1935195"/>
                    <a:pt x="15784832" y="1935195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10412" y="4281083"/>
            <a:ext cx="15271633" cy="1857631"/>
            <a:chOff x="0" y="0"/>
            <a:chExt cx="15909291" cy="1935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909291" cy="1935195"/>
            </a:xfrm>
            <a:custGeom>
              <a:avLst/>
              <a:gdLst/>
              <a:ahLst/>
              <a:cxnLst/>
              <a:rect l="l" t="t" r="r" b="b"/>
              <a:pathLst>
                <a:path w="15909291" h="1935195">
                  <a:moveTo>
                    <a:pt x="15784832" y="1935195"/>
                  </a:moveTo>
                  <a:lnTo>
                    <a:pt x="124460" y="1935195"/>
                  </a:lnTo>
                  <a:cubicBezTo>
                    <a:pt x="55880" y="1935195"/>
                    <a:pt x="0" y="1879315"/>
                    <a:pt x="0" y="18107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1810735"/>
                  </a:lnTo>
                  <a:cubicBezTo>
                    <a:pt x="15909291" y="1879315"/>
                    <a:pt x="15853412" y="1935195"/>
                    <a:pt x="15784832" y="1935195"/>
                  </a:cubicBezTo>
                  <a:close/>
                </a:path>
              </a:pathLst>
            </a:custGeom>
            <a:solidFill>
              <a:srgbClr val="E2944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924569" y="4449022"/>
            <a:ext cx="4916090" cy="148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8"/>
              </a:lnSpc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Fast </a:t>
            </a:r>
          </a:p>
          <a:p>
            <a:pPr marL="0" lvl="0" indent="0" algn="just">
              <a:lnSpc>
                <a:spcPts val="5718"/>
              </a:lnSpc>
              <a:spcBef>
                <a:spcPct val="0"/>
              </a:spcBef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Strategies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24569" y="2714722"/>
            <a:ext cx="2706728" cy="76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717"/>
              </a:lnSpc>
              <a:spcBef>
                <a:spcPct val="0"/>
              </a:spcBef>
            </a:pPr>
            <a:r>
              <a:rPr lang="en-US" sz="4764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10412" y="6398694"/>
            <a:ext cx="15271633" cy="2859606"/>
            <a:chOff x="0" y="0"/>
            <a:chExt cx="15909291" cy="29790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09291" cy="2979007"/>
            </a:xfrm>
            <a:custGeom>
              <a:avLst/>
              <a:gdLst/>
              <a:ahLst/>
              <a:cxnLst/>
              <a:rect l="l" t="t" r="r" b="b"/>
              <a:pathLst>
                <a:path w="15909291" h="2979007">
                  <a:moveTo>
                    <a:pt x="15784832" y="2979007"/>
                  </a:moveTo>
                  <a:lnTo>
                    <a:pt x="124460" y="2979007"/>
                  </a:lnTo>
                  <a:cubicBezTo>
                    <a:pt x="55880" y="2979007"/>
                    <a:pt x="0" y="2923127"/>
                    <a:pt x="0" y="28545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784832" y="0"/>
                  </a:lnTo>
                  <a:cubicBezTo>
                    <a:pt x="15853412" y="0"/>
                    <a:pt x="15909291" y="55880"/>
                    <a:pt x="15909291" y="124460"/>
                  </a:cubicBezTo>
                  <a:lnTo>
                    <a:pt x="15909291" y="2854547"/>
                  </a:lnTo>
                  <a:cubicBezTo>
                    <a:pt x="15909291" y="2923127"/>
                    <a:pt x="15853412" y="2979007"/>
                    <a:pt x="15784832" y="29790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25350" y="2452388"/>
            <a:ext cx="11431532" cy="603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115" lvl="1" indent="-332740">
              <a:lnSpc>
                <a:spcPts val="4323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  <a:endParaRPr lang="en-US" sz="3050"/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 marL="666115" lvl="1" indent="-332740">
              <a:lnSpc>
                <a:spcPts val="4323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Identify easy-to-implement accommodation strategies accessible to all content teachers</a:t>
            </a: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4323"/>
              </a:lnSpc>
            </a:pPr>
            <a:endParaRPr lang="en-US" sz="3088">
              <a:solidFill>
                <a:srgbClr val="000000"/>
              </a:solidFill>
              <a:latin typeface="Canva Sans"/>
            </a:endParaRPr>
          </a:p>
          <a:p>
            <a:pPr marL="666115" lvl="1" indent="-332740">
              <a:lnSpc>
                <a:spcPts val="4323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  <a:p>
            <a:pPr marL="666115" lvl="1" indent="-332740">
              <a:lnSpc>
                <a:spcPts val="4323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Explore the connection between the student and the learning.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24569" y="7113641"/>
            <a:ext cx="2903234" cy="1483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8"/>
              </a:lnSpc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Deeper </a:t>
            </a:r>
          </a:p>
          <a:p>
            <a:pPr marL="0" lvl="0" indent="0" algn="just">
              <a:lnSpc>
                <a:spcPts val="5718"/>
              </a:lnSpc>
              <a:spcBef>
                <a:spcPct val="0"/>
              </a:spcBef>
            </a:pPr>
            <a:r>
              <a:rPr lang="en-US" sz="4765">
                <a:solidFill>
                  <a:srgbClr val="000000"/>
                </a:solidFill>
                <a:latin typeface="Canva Sans Bold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64021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ADB9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24607"/>
            <a:ext cx="590007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Deeper Practice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7686" y="72855"/>
            <a:ext cx="13426095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Explore the connection between the student and the learning. </a:t>
            </a:r>
          </a:p>
          <a:p>
            <a:pPr>
              <a:lnSpc>
                <a:spcPts val="2484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Analyze how to determine the language a student needs.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048" y="1580495"/>
            <a:ext cx="17321903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REFERENCES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2380" y="3211444"/>
            <a:ext cx="15163240" cy="506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2981">
                <a:solidFill>
                  <a:srgbClr val="000000"/>
                </a:solidFill>
                <a:latin typeface="Open Sans"/>
              </a:rPr>
              <a:t>Echevarría, J., Vogt, M.E., &amp; Short, D., Toppel, K. (2024). Making content comprehensible for Multilingual learners: The SIOP® Model (6th ed.). Boston, MA: Pearson</a:t>
            </a:r>
          </a:p>
          <a:p>
            <a:pPr>
              <a:lnSpc>
                <a:spcPts val="3578"/>
              </a:lnSpc>
            </a:pPr>
            <a:endParaRPr lang="en-US" sz="2981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578"/>
              </a:lnSpc>
            </a:pPr>
            <a:r>
              <a:rPr lang="en-US" sz="2981">
                <a:solidFill>
                  <a:srgbClr val="000000"/>
                </a:solidFill>
                <a:latin typeface="Open Sans"/>
              </a:rPr>
              <a:t>Hattie, J. (2008). Visible learning. Routledge.</a:t>
            </a:r>
          </a:p>
          <a:p>
            <a:pPr>
              <a:lnSpc>
                <a:spcPts val="3578"/>
              </a:lnSpc>
            </a:pPr>
            <a:endParaRPr lang="en-US" sz="2981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578"/>
              </a:lnSpc>
            </a:pPr>
            <a:r>
              <a:rPr lang="en-US" sz="2981">
                <a:solidFill>
                  <a:srgbClr val="000000"/>
                </a:solidFill>
                <a:latin typeface="Open Sans"/>
              </a:rPr>
              <a:t>Text Samples in Fast Strategies section pulled from teacher-prepared classroom materials.</a:t>
            </a:r>
          </a:p>
          <a:p>
            <a:pPr>
              <a:lnSpc>
                <a:spcPts val="3578"/>
              </a:lnSpc>
            </a:pPr>
            <a:endParaRPr lang="en-US" sz="2981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3578"/>
              </a:lnSpc>
            </a:pPr>
            <a:r>
              <a:rPr lang="en-US" sz="2981" u="sng">
                <a:solidFill>
                  <a:srgbClr val="000000"/>
                </a:solidFill>
                <a:latin typeface="Open Sans"/>
              </a:rPr>
              <a:t>Accommodations</a:t>
            </a:r>
            <a:r>
              <a:rPr lang="en-US" sz="2981">
                <a:solidFill>
                  <a:srgbClr val="000000"/>
                </a:solidFill>
                <a:latin typeface="Open Sans"/>
              </a:rPr>
              <a:t> in fast strategies section pulled from </a:t>
            </a:r>
            <a:r>
              <a:rPr lang="en-US" sz="2981" u="sng" err="1">
                <a:solidFill>
                  <a:srgbClr val="000000"/>
                </a:solidFill>
                <a:latin typeface="Open Sans"/>
              </a:rPr>
              <a:t>Ellevation</a:t>
            </a:r>
            <a:r>
              <a:rPr lang="en-US" sz="2981">
                <a:solidFill>
                  <a:srgbClr val="000000"/>
                </a:solidFill>
                <a:latin typeface="Open Sans"/>
              </a:rPr>
              <a:t>.</a:t>
            </a:r>
          </a:p>
          <a:p>
            <a:pPr marL="0" lvl="0" indent="0">
              <a:lnSpc>
                <a:spcPts val="3578"/>
              </a:lnSpc>
              <a:spcBef>
                <a:spcPct val="0"/>
              </a:spcBef>
            </a:pPr>
            <a:endParaRPr lang="en-US" sz="2981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880748" y="2298883"/>
            <a:ext cx="4350751" cy="5717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 Bold"/>
              </a:rPr>
              <a:t>Emily C. Davis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Secondary ESL Facilitator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Rutherford County Schools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davisem@rcschools.net</a:t>
            </a:r>
          </a:p>
          <a:p>
            <a:pPr>
              <a:lnSpc>
                <a:spcPts val="3171"/>
              </a:lnSpc>
            </a:pPr>
            <a:endParaRPr lang="en-US" sz="2265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 Bold"/>
              </a:rPr>
              <a:t>Andrew Raney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ESL Teacher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Riverdale High School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raneya@rcschools.net</a:t>
            </a:r>
          </a:p>
          <a:p>
            <a:pPr>
              <a:lnSpc>
                <a:spcPts val="3171"/>
              </a:lnSpc>
            </a:pPr>
            <a:endParaRPr lang="en-US" sz="2265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 Bold"/>
              </a:rPr>
              <a:t>Dr. Chris Tennyson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 panose="020B0604020202020204" charset="0"/>
              </a:rPr>
              <a:t>ESL Teacher</a:t>
            </a:r>
          </a:p>
          <a:p>
            <a:pPr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Riverdale High School</a:t>
            </a:r>
          </a:p>
          <a:p>
            <a:pPr algn="l">
              <a:lnSpc>
                <a:spcPts val="3171"/>
              </a:lnSpc>
            </a:pPr>
            <a:r>
              <a:rPr lang="en-US" sz="2265">
                <a:solidFill>
                  <a:srgbClr val="000000"/>
                </a:solidFill>
                <a:latin typeface="Canva Sans"/>
              </a:rPr>
              <a:t>tennysonc@rcschools.net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7EC9686-21EB-401E-A7C7-F63A950BBDD9}"/>
              </a:ext>
            </a:extLst>
          </p:cNvPr>
          <p:cNvSpPr txBox="1"/>
          <p:nvPr/>
        </p:nvSpPr>
        <p:spPr>
          <a:xfrm>
            <a:off x="-2438400" y="4222750"/>
            <a:ext cx="17321903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000000"/>
                </a:solidFill>
                <a:latin typeface="Franklin Gothic Medium" panose="020B0603020102020204" pitchFamily="34" charset="0"/>
              </a:rPr>
              <a:t>Thank you!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44696DE-62B8-4C73-8A54-2073E45FD03D}"/>
              </a:ext>
            </a:extLst>
          </p:cNvPr>
          <p:cNvSpPr/>
          <p:nvPr/>
        </p:nvSpPr>
        <p:spPr>
          <a:xfrm>
            <a:off x="3992707" y="2387861"/>
            <a:ext cx="4350751" cy="4590527"/>
          </a:xfrm>
          <a:custGeom>
            <a:avLst/>
            <a:gdLst/>
            <a:ahLst/>
            <a:cxnLst/>
            <a:rect l="l" t="t" r="r" b="b"/>
            <a:pathLst>
              <a:path w="9216580" h="9638254">
                <a:moveTo>
                  <a:pt x="0" y="0"/>
                </a:moveTo>
                <a:lnTo>
                  <a:pt x="9216580" y="0"/>
                </a:lnTo>
                <a:lnTo>
                  <a:pt x="9216580" y="9638254"/>
                </a:lnTo>
                <a:lnTo>
                  <a:pt x="0" y="9638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4172" y="1822421"/>
            <a:ext cx="11364822" cy="1986035"/>
            <a:chOff x="0" y="0"/>
            <a:chExt cx="10039229" cy="1754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>
                <a:alpha val="6078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351265" y="4282978"/>
            <a:ext cx="11364822" cy="1986035"/>
            <a:chOff x="0" y="0"/>
            <a:chExt cx="10039229" cy="17543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>
                <a:alpha val="6078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31512" y="6804111"/>
            <a:ext cx="11364822" cy="1986035"/>
            <a:chOff x="0" y="0"/>
            <a:chExt cx="10039229" cy="17543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>
                <a:alpha val="60784"/>
              </a:srgbClr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574886" y="1636054"/>
            <a:ext cx="2267736" cy="2237390"/>
          </a:xfrm>
          <a:custGeom>
            <a:avLst/>
            <a:gdLst/>
            <a:ahLst/>
            <a:cxnLst/>
            <a:rect l="l" t="t" r="r" b="b"/>
            <a:pathLst>
              <a:path w="2095780" h="2095780">
                <a:moveTo>
                  <a:pt x="0" y="0"/>
                </a:moveTo>
                <a:lnTo>
                  <a:pt x="2095781" y="0"/>
                </a:lnTo>
                <a:lnTo>
                  <a:pt x="2095781" y="2095780"/>
                </a:lnTo>
                <a:lnTo>
                  <a:pt x="0" y="2095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39556" y="4079819"/>
            <a:ext cx="2392353" cy="2392353"/>
          </a:xfrm>
          <a:custGeom>
            <a:avLst/>
            <a:gdLst/>
            <a:ahLst/>
            <a:cxnLst/>
            <a:rect l="l" t="t" r="r" b="b"/>
            <a:pathLst>
              <a:path w="2392353" h="2392353">
                <a:moveTo>
                  <a:pt x="0" y="0"/>
                </a:moveTo>
                <a:lnTo>
                  <a:pt x="2392352" y="0"/>
                </a:lnTo>
                <a:lnTo>
                  <a:pt x="2392352" y="2392353"/>
                </a:lnTo>
                <a:lnTo>
                  <a:pt x="0" y="2392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712631" y="6688661"/>
            <a:ext cx="2229054" cy="2229054"/>
          </a:xfrm>
          <a:custGeom>
            <a:avLst/>
            <a:gdLst/>
            <a:ahLst/>
            <a:cxnLst/>
            <a:rect l="l" t="t" r="r" b="b"/>
            <a:pathLst>
              <a:path w="2229054" h="2229054">
                <a:moveTo>
                  <a:pt x="0" y="0"/>
                </a:moveTo>
                <a:lnTo>
                  <a:pt x="2229054" y="0"/>
                </a:lnTo>
                <a:lnTo>
                  <a:pt x="2229054" y="2229054"/>
                </a:lnTo>
                <a:lnTo>
                  <a:pt x="0" y="222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84539" y="4527956"/>
            <a:ext cx="11098275" cy="145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1"/>
              </a:lnSpc>
              <a:spcBef>
                <a:spcPct val="0"/>
              </a:spcBef>
            </a:pPr>
            <a:r>
              <a:rPr lang="en-US" sz="4668">
                <a:solidFill>
                  <a:srgbClr val="000000"/>
                </a:solidFill>
                <a:latin typeface="Canva Sans Bold"/>
              </a:rPr>
              <a:t> Advocate for ESL representation in PLCs and Leadership Teams.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64786" y="7111729"/>
            <a:ext cx="11098275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5"/>
              </a:lnSpc>
              <a:spcBef>
                <a:spcPct val="0"/>
              </a:spcBef>
            </a:pPr>
            <a:r>
              <a:rPr lang="en-US" sz="3104">
                <a:solidFill>
                  <a:srgbClr val="000000"/>
                </a:solidFill>
                <a:latin typeface="Canva Sans Bold"/>
              </a:rPr>
              <a:t> Give a teacher a scaffold, he supports an English learner for a day. Teach a teacher to scaffold, he supports an English learner for a lifetime.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7446" y="2375040"/>
            <a:ext cx="1109827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7"/>
              </a:lnSpc>
              <a:spcBef>
                <a:spcPct val="0"/>
              </a:spcBef>
            </a:pPr>
            <a:r>
              <a:rPr lang="en-US" sz="4789">
                <a:solidFill>
                  <a:srgbClr val="000000"/>
                </a:solidFill>
                <a:latin typeface="Canva Sans Bold"/>
              </a:rPr>
              <a:t>Inform faculty in small chunks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54172" y="1822421"/>
            <a:ext cx="11364822" cy="1986035"/>
            <a:chOff x="0" y="0"/>
            <a:chExt cx="10039229" cy="17543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39228" cy="1754384"/>
            </a:xfrm>
            <a:custGeom>
              <a:avLst/>
              <a:gdLst/>
              <a:ahLst/>
              <a:cxnLst/>
              <a:rect l="l" t="t" r="r" b="b"/>
              <a:pathLst>
                <a:path w="10039228" h="1754384">
                  <a:moveTo>
                    <a:pt x="9914768" y="1754384"/>
                  </a:moveTo>
                  <a:lnTo>
                    <a:pt x="124460" y="1754384"/>
                  </a:lnTo>
                  <a:cubicBezTo>
                    <a:pt x="55880" y="1754384"/>
                    <a:pt x="0" y="1698504"/>
                    <a:pt x="0" y="1629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4768" y="0"/>
                  </a:lnTo>
                  <a:cubicBezTo>
                    <a:pt x="9983349" y="0"/>
                    <a:pt x="10039228" y="55880"/>
                    <a:pt x="10039228" y="124460"/>
                  </a:cubicBezTo>
                  <a:lnTo>
                    <a:pt x="10039228" y="1629924"/>
                  </a:lnTo>
                  <a:cubicBezTo>
                    <a:pt x="10039228" y="1698504"/>
                    <a:pt x="9983349" y="1754384"/>
                    <a:pt x="9914768" y="1754384"/>
                  </a:cubicBezTo>
                  <a:close/>
                </a:path>
              </a:pathLst>
            </a:custGeom>
            <a:solidFill>
              <a:srgbClr val="F9C041">
                <a:alpha val="60784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291665" y="1767549"/>
            <a:ext cx="2095780" cy="2095780"/>
          </a:xfrm>
          <a:custGeom>
            <a:avLst/>
            <a:gdLst/>
            <a:ahLst/>
            <a:cxnLst/>
            <a:rect l="l" t="t" r="r" b="b"/>
            <a:pathLst>
              <a:path w="2095780" h="2095780">
                <a:moveTo>
                  <a:pt x="0" y="0"/>
                </a:moveTo>
                <a:lnTo>
                  <a:pt x="2095781" y="0"/>
                </a:lnTo>
                <a:lnTo>
                  <a:pt x="2095781" y="2095780"/>
                </a:lnTo>
                <a:lnTo>
                  <a:pt x="0" y="2095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87446" y="2375040"/>
            <a:ext cx="1109827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7"/>
              </a:lnSpc>
              <a:spcBef>
                <a:spcPct val="0"/>
              </a:spcBef>
            </a:pPr>
            <a:r>
              <a:rPr lang="en-US" sz="4789">
                <a:solidFill>
                  <a:srgbClr val="000000"/>
                </a:solidFill>
                <a:latin typeface="Canva Sans Bold"/>
              </a:rPr>
              <a:t>Inform faculty in small chunks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72657" y="4741907"/>
            <a:ext cx="8973531" cy="287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2534" lvl="1" indent="-481267">
              <a:lnSpc>
                <a:spcPts val="7712"/>
              </a:lnSpc>
              <a:buFont typeface="Arial"/>
              <a:buChar char="•"/>
            </a:pPr>
            <a:r>
              <a:rPr lang="en-US" sz="4458">
                <a:solidFill>
                  <a:srgbClr val="000000"/>
                </a:solidFill>
                <a:latin typeface="Canva Sans"/>
              </a:rPr>
              <a:t>Email Considerations</a:t>
            </a:r>
          </a:p>
          <a:p>
            <a:pPr marL="962534" lvl="1" indent="-481267">
              <a:lnSpc>
                <a:spcPts val="7712"/>
              </a:lnSpc>
              <a:buFont typeface="Arial"/>
              <a:buChar char="•"/>
            </a:pPr>
            <a:r>
              <a:rPr lang="en-US" sz="4458">
                <a:solidFill>
                  <a:srgbClr val="000000"/>
                </a:solidFill>
                <a:latin typeface="Canva Sans"/>
              </a:rPr>
              <a:t>ESL Spotlights</a:t>
            </a:r>
          </a:p>
          <a:p>
            <a:pPr marL="962534" lvl="1" indent="-481267" algn="l">
              <a:lnSpc>
                <a:spcPts val="7712"/>
              </a:lnSpc>
              <a:buFont typeface="Arial"/>
              <a:buChar char="•"/>
            </a:pPr>
            <a:r>
              <a:rPr lang="en-US" sz="4458">
                <a:solidFill>
                  <a:srgbClr val="000000"/>
                </a:solidFill>
                <a:latin typeface="Canva Sans"/>
              </a:rPr>
              <a:t>Professional Development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344638" y="2392293"/>
            <a:ext cx="14166147" cy="6869471"/>
          </a:xfrm>
          <a:custGeom>
            <a:avLst/>
            <a:gdLst/>
            <a:ahLst/>
            <a:cxnLst/>
            <a:rect l="l" t="t" r="r" b="b"/>
            <a:pathLst>
              <a:path w="14166147" h="6869471">
                <a:moveTo>
                  <a:pt x="0" y="0"/>
                </a:moveTo>
                <a:lnTo>
                  <a:pt x="14166147" y="0"/>
                </a:lnTo>
                <a:lnTo>
                  <a:pt x="14166147" y="6869471"/>
                </a:lnTo>
                <a:lnTo>
                  <a:pt x="0" y="6869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05286" y="931206"/>
            <a:ext cx="8488514" cy="138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7"/>
              </a:lnSpc>
            </a:pPr>
            <a:r>
              <a:rPr lang="en-US" sz="5400" b="1">
                <a:solidFill>
                  <a:srgbClr val="000000"/>
                </a:solidFill>
                <a:latin typeface="Franklin Gothic Medium" panose="020B0603020102020204" pitchFamily="34" charset="0"/>
              </a:rPr>
              <a:t>EMAIL CONSIDERATIONS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E1F3C-FE38-4879-B740-89B6ABC08005}"/>
              </a:ext>
            </a:extLst>
          </p:cNvPr>
          <p:cNvSpPr txBox="1"/>
          <p:nvPr/>
        </p:nvSpPr>
        <p:spPr>
          <a:xfrm>
            <a:off x="12877800" y="3695700"/>
            <a:ext cx="4953000" cy="380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62534" lvl="1" indent="-481267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Beginning of the year</a:t>
            </a:r>
          </a:p>
          <a:p>
            <a:pPr marL="962534" lvl="1" indent="-481267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Mainstream PLCs</a:t>
            </a:r>
          </a:p>
          <a:p>
            <a:pPr marL="962534" lvl="1" indent="-481267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Monitoring</a:t>
            </a:r>
          </a:p>
          <a:p>
            <a:pPr marL="962534" lvl="1" indent="-481267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Midterms</a:t>
            </a:r>
          </a:p>
          <a:p>
            <a:pPr marL="962534" lvl="1" indent="-481267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WIDA ACCESS testing</a:t>
            </a:r>
          </a:p>
          <a:p>
            <a:pPr marL="962534" lvl="1" indent="-481267">
              <a:lnSpc>
                <a:spcPct val="15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Finals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236082" y="3421902"/>
            <a:ext cx="4855949" cy="6865098"/>
          </a:xfrm>
          <a:custGeom>
            <a:avLst/>
            <a:gdLst/>
            <a:ahLst/>
            <a:cxnLst/>
            <a:rect l="l" t="t" r="r" b="b"/>
            <a:pathLst>
              <a:path w="4855949" h="6865098">
                <a:moveTo>
                  <a:pt x="0" y="0"/>
                </a:moveTo>
                <a:lnTo>
                  <a:pt x="4855949" y="0"/>
                </a:lnTo>
                <a:lnTo>
                  <a:pt x="4855949" y="6865098"/>
                </a:lnTo>
                <a:lnTo>
                  <a:pt x="0" y="6865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7874" y="2759549"/>
            <a:ext cx="4855949" cy="6865098"/>
          </a:xfrm>
          <a:custGeom>
            <a:avLst/>
            <a:gdLst/>
            <a:ahLst/>
            <a:cxnLst/>
            <a:rect l="l" t="t" r="r" b="b"/>
            <a:pathLst>
              <a:path w="4855949" h="6865098">
                <a:moveTo>
                  <a:pt x="0" y="0"/>
                </a:moveTo>
                <a:lnTo>
                  <a:pt x="4855949" y="0"/>
                </a:lnTo>
                <a:lnTo>
                  <a:pt x="4855949" y="6865098"/>
                </a:lnTo>
                <a:lnTo>
                  <a:pt x="0" y="6865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11425" y="1229376"/>
            <a:ext cx="5679168" cy="8028924"/>
          </a:xfrm>
          <a:custGeom>
            <a:avLst/>
            <a:gdLst/>
            <a:ahLst/>
            <a:cxnLst/>
            <a:rect l="l" t="t" r="r" b="b"/>
            <a:pathLst>
              <a:path w="5679168" h="8028924">
                <a:moveTo>
                  <a:pt x="0" y="0"/>
                </a:moveTo>
                <a:lnTo>
                  <a:pt x="5679169" y="0"/>
                </a:lnTo>
                <a:lnTo>
                  <a:pt x="5679169" y="8028924"/>
                </a:lnTo>
                <a:lnTo>
                  <a:pt x="0" y="802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098079" y="8599247"/>
            <a:ext cx="3086100" cy="201120"/>
            <a:chOff x="0" y="0"/>
            <a:chExt cx="812800" cy="529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52970"/>
            </a:xfrm>
            <a:custGeom>
              <a:avLst/>
              <a:gdLst/>
              <a:ahLst/>
              <a:cxnLst/>
              <a:rect l="l" t="t" r="r" b="b"/>
              <a:pathLst>
                <a:path w="812800" h="52970">
                  <a:moveTo>
                    <a:pt x="0" y="0"/>
                  </a:moveTo>
                  <a:lnTo>
                    <a:pt x="812800" y="0"/>
                  </a:lnTo>
                  <a:lnTo>
                    <a:pt x="812800" y="52970"/>
                  </a:lnTo>
                  <a:lnTo>
                    <a:pt x="0" y="529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90594" y="9057180"/>
            <a:ext cx="3086100" cy="201120"/>
            <a:chOff x="0" y="0"/>
            <a:chExt cx="812800" cy="529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52970"/>
            </a:xfrm>
            <a:custGeom>
              <a:avLst/>
              <a:gdLst/>
              <a:ahLst/>
              <a:cxnLst/>
              <a:rect l="l" t="t" r="r" b="b"/>
              <a:pathLst>
                <a:path w="812800" h="52970">
                  <a:moveTo>
                    <a:pt x="0" y="0"/>
                  </a:moveTo>
                  <a:lnTo>
                    <a:pt x="812800" y="0"/>
                  </a:lnTo>
                  <a:lnTo>
                    <a:pt x="812800" y="52970"/>
                  </a:lnTo>
                  <a:lnTo>
                    <a:pt x="0" y="529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876694" y="9624647"/>
            <a:ext cx="3086100" cy="355621"/>
            <a:chOff x="0" y="0"/>
            <a:chExt cx="812800" cy="936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93662"/>
            </a:xfrm>
            <a:custGeom>
              <a:avLst/>
              <a:gdLst/>
              <a:ahLst/>
              <a:cxnLst/>
              <a:rect l="l" t="t" r="r" b="b"/>
              <a:pathLst>
                <a:path w="812800" h="93662">
                  <a:moveTo>
                    <a:pt x="0" y="0"/>
                  </a:moveTo>
                  <a:lnTo>
                    <a:pt x="812800" y="0"/>
                  </a:lnTo>
                  <a:lnTo>
                    <a:pt x="812800" y="93662"/>
                  </a:lnTo>
                  <a:lnTo>
                    <a:pt x="0" y="9366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306732"/>
            <a:ext cx="7110177" cy="9673536"/>
          </a:xfrm>
          <a:custGeom>
            <a:avLst/>
            <a:gdLst/>
            <a:ahLst/>
            <a:cxnLst/>
            <a:rect l="l" t="t" r="r" b="b"/>
            <a:pathLst>
              <a:path w="7110177" h="9673536">
                <a:moveTo>
                  <a:pt x="0" y="0"/>
                </a:moveTo>
                <a:lnTo>
                  <a:pt x="7110177" y="0"/>
                </a:lnTo>
                <a:lnTo>
                  <a:pt x="7110177" y="9673536"/>
                </a:lnTo>
                <a:lnTo>
                  <a:pt x="0" y="9673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78" b="-12351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84179" y="1478269"/>
            <a:ext cx="7110176" cy="118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47"/>
              </a:lnSpc>
            </a:pPr>
            <a:r>
              <a:rPr lang="en-US" sz="4400" b="1">
                <a:solidFill>
                  <a:srgbClr val="000000"/>
                </a:solidFill>
                <a:latin typeface="Franklin Gothic Medium" panose="020B0603020102020204" pitchFamily="34" charset="0"/>
              </a:rPr>
              <a:t>MONTHLY SPOTLIGHTS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578"/>
            <a:ext cx="19099085" cy="845139"/>
            <a:chOff x="0" y="0"/>
            <a:chExt cx="23536768" cy="1041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6768" cy="1041507"/>
            </a:xfrm>
            <a:custGeom>
              <a:avLst/>
              <a:gdLst/>
              <a:ahLst/>
              <a:cxnLst/>
              <a:rect l="l" t="t" r="r" b="b"/>
              <a:pathLst>
                <a:path w="23536768" h="1041507">
                  <a:moveTo>
                    <a:pt x="23412307" y="1041507"/>
                  </a:moveTo>
                  <a:lnTo>
                    <a:pt x="124460" y="1041507"/>
                  </a:lnTo>
                  <a:cubicBezTo>
                    <a:pt x="55880" y="1041507"/>
                    <a:pt x="0" y="985627"/>
                    <a:pt x="0" y="917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412307" y="0"/>
                  </a:lnTo>
                  <a:cubicBezTo>
                    <a:pt x="23480888" y="0"/>
                    <a:pt x="23536768" y="55880"/>
                    <a:pt x="23536768" y="124460"/>
                  </a:cubicBezTo>
                  <a:lnTo>
                    <a:pt x="23536768" y="917047"/>
                  </a:lnTo>
                  <a:cubicBezTo>
                    <a:pt x="23536768" y="985627"/>
                    <a:pt x="23480888" y="1041507"/>
                    <a:pt x="23412307" y="1041507"/>
                  </a:cubicBezTo>
                  <a:close/>
                </a:path>
              </a:pathLst>
            </a:custGeom>
            <a:solidFill>
              <a:srgbClr val="F9C04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59691" y="115082"/>
            <a:ext cx="2200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93"/>
              </a:lnSpc>
              <a:spcBef>
                <a:spcPct val="0"/>
              </a:spcBef>
            </a:pPr>
            <a:r>
              <a:rPr lang="en-US" sz="3827">
                <a:solidFill>
                  <a:srgbClr val="000000"/>
                </a:solidFill>
                <a:latin typeface="Canva Sans Bold"/>
              </a:rPr>
              <a:t>Buy 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46375" y="206205"/>
            <a:ext cx="13426095" cy="41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</a:rPr>
              <a:t>Discuss ways to create school-wide buy in for serving English learners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6179" y="1311845"/>
            <a:ext cx="11632906" cy="138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7"/>
              </a:lnSpc>
            </a:pPr>
            <a:r>
              <a:rPr lang="en-US" sz="5400" b="1">
                <a:solidFill>
                  <a:srgbClr val="000000"/>
                </a:solidFill>
                <a:latin typeface="Franklin Gothic Medium" panose="020B0603020102020204" pitchFamily="34" charset="0"/>
              </a:rPr>
              <a:t>Professional Development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24982" y="3447252"/>
            <a:ext cx="8115300" cy="380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173" lvl="1" indent="-317086">
              <a:lnSpc>
                <a:spcPts val="5081"/>
              </a:lnSpc>
              <a:buFont typeface="Arial"/>
              <a:buChar char="•"/>
            </a:pPr>
            <a:r>
              <a:rPr lang="en-US" sz="2937">
                <a:solidFill>
                  <a:srgbClr val="000000"/>
                </a:solidFill>
                <a:latin typeface="Canva Sans Bold"/>
              </a:rPr>
              <a:t>New teacher</a:t>
            </a:r>
            <a:r>
              <a:rPr lang="en-US" sz="2937">
                <a:solidFill>
                  <a:srgbClr val="000000"/>
                </a:solidFill>
                <a:latin typeface="Canva Sans"/>
              </a:rPr>
              <a:t> sessions &amp; </a:t>
            </a:r>
            <a:r>
              <a:rPr lang="en-US" sz="2937">
                <a:solidFill>
                  <a:srgbClr val="000000"/>
                </a:solidFill>
                <a:latin typeface="Canva Sans Bold"/>
              </a:rPr>
              <a:t>professional development</a:t>
            </a:r>
            <a:r>
              <a:rPr lang="en-US" sz="2937">
                <a:solidFill>
                  <a:srgbClr val="000000"/>
                </a:solidFill>
                <a:latin typeface="Canva Sans"/>
              </a:rPr>
              <a:t> sessions</a:t>
            </a:r>
          </a:p>
          <a:p>
            <a:pPr marL="634173" lvl="1" indent="-317086">
              <a:lnSpc>
                <a:spcPts val="5081"/>
              </a:lnSpc>
              <a:buFont typeface="Arial"/>
              <a:buChar char="•"/>
            </a:pPr>
            <a:r>
              <a:rPr lang="en-US" sz="2937">
                <a:solidFill>
                  <a:srgbClr val="000000"/>
                </a:solidFill>
                <a:latin typeface="Canva Sans Bold"/>
              </a:rPr>
              <a:t>EL Support Overview </a:t>
            </a:r>
          </a:p>
          <a:p>
            <a:pPr marL="1268346" lvl="2" indent="-422782">
              <a:lnSpc>
                <a:spcPts val="5081"/>
              </a:lnSpc>
              <a:buFont typeface="Arial"/>
              <a:buChar char="⚬"/>
            </a:pPr>
            <a:r>
              <a:rPr lang="en-US" sz="2937">
                <a:solidFill>
                  <a:srgbClr val="000000"/>
                </a:solidFill>
                <a:latin typeface="Canva Sans"/>
              </a:rPr>
              <a:t>Terms to know</a:t>
            </a:r>
          </a:p>
          <a:p>
            <a:pPr marL="1268346" lvl="2" indent="-422782">
              <a:lnSpc>
                <a:spcPts val="5081"/>
              </a:lnSpc>
              <a:buFont typeface="Arial"/>
              <a:buChar char="⚬"/>
            </a:pPr>
            <a:r>
              <a:rPr lang="en-US" sz="2937">
                <a:solidFill>
                  <a:srgbClr val="000000"/>
                </a:solidFill>
                <a:latin typeface="Canva Sans"/>
              </a:rPr>
              <a:t>Identification of students</a:t>
            </a:r>
          </a:p>
          <a:p>
            <a:pPr marL="1268346" lvl="2" indent="-422782" algn="l">
              <a:lnSpc>
                <a:spcPts val="5081"/>
              </a:lnSpc>
              <a:buFont typeface="Arial"/>
              <a:buChar char="⚬"/>
            </a:pPr>
            <a:r>
              <a:rPr lang="en-US" sz="2937">
                <a:solidFill>
                  <a:srgbClr val="000000"/>
                </a:solidFill>
                <a:latin typeface="Canva Sans"/>
              </a:rPr>
              <a:t>Proficiency Level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90625" y="1028700"/>
            <a:ext cx="7485833" cy="9056265"/>
            <a:chOff x="0" y="0"/>
            <a:chExt cx="9981111" cy="120750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81111" cy="12075020"/>
              <a:chOff x="0" y="0"/>
              <a:chExt cx="2340067" cy="283098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340067" cy="2830983"/>
              </a:xfrm>
              <a:custGeom>
                <a:avLst/>
                <a:gdLst/>
                <a:ahLst/>
                <a:cxnLst/>
                <a:rect l="l" t="t" r="r" b="b"/>
                <a:pathLst>
                  <a:path w="2340067" h="2830983">
                    <a:moveTo>
                      <a:pt x="0" y="0"/>
                    </a:moveTo>
                    <a:lnTo>
                      <a:pt x="2340067" y="0"/>
                    </a:lnTo>
                    <a:lnTo>
                      <a:pt x="2340067" y="2830983"/>
                    </a:lnTo>
                    <a:lnTo>
                      <a:pt x="0" y="2830983"/>
                    </a:lnTo>
                    <a:close/>
                  </a:path>
                </a:pathLst>
              </a:custGeom>
              <a:solidFill>
                <a:srgbClr val="B91646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99912" y="119417"/>
              <a:ext cx="9198342" cy="11841871"/>
            </a:xfrm>
            <a:custGeom>
              <a:avLst/>
              <a:gdLst/>
              <a:ahLst/>
              <a:cxnLst/>
              <a:rect l="l" t="t" r="r" b="b"/>
              <a:pathLst>
                <a:path w="9198342" h="11841871">
                  <a:moveTo>
                    <a:pt x="0" y="0"/>
                  </a:moveTo>
                  <a:lnTo>
                    <a:pt x="9198342" y="0"/>
                  </a:lnTo>
                  <a:lnTo>
                    <a:pt x="9198342" y="11841871"/>
                  </a:lnTo>
                  <a:lnTo>
                    <a:pt x="0" y="11841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6" ma:contentTypeDescription="Create a new document." ma:contentTypeScope="" ma:versionID="c787e8558b9fd2652e6232487cbd29b0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86cfa9c665311902b97101fcda0674ef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0F4F3315-1260-4FF1-8D43-C0742FDF6DDA}"/>
</file>

<file path=customXml/itemProps2.xml><?xml version="1.0" encoding="utf-8"?>
<ds:datastoreItem xmlns:ds="http://schemas.openxmlformats.org/officeDocument/2006/customXml" ds:itemID="{E6875745-AB25-424E-ABF2-2EF3480F194A}"/>
</file>

<file path=customXml/itemProps3.xml><?xml version="1.0" encoding="utf-8"?>
<ds:datastoreItem xmlns:ds="http://schemas.openxmlformats.org/officeDocument/2006/customXml" ds:itemID="{E36CCA49-72B0-4F72-899B-D7CF30157F9A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47</Slides>
  <Notes>45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MTSU Collaborative July 2023 Updated</dc:title>
  <cp:revision>2</cp:revision>
  <dcterms:created xsi:type="dcterms:W3CDTF">2006-08-16T00:00:00Z</dcterms:created>
  <dcterms:modified xsi:type="dcterms:W3CDTF">2023-06-14T14:36:21Z</dcterms:modified>
  <dc:identifier>DAFltleLOyk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