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7026275" cy="93122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7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</p:spPr>
        <p:txBody>
          <a:bodyPr lIns="93360" tIns="46680" rIns="93360" bIns="46680"/>
          <a:lstStyle/>
          <a:p>
            <a:endParaRPr/>
          </a:p>
        </p:txBody>
      </p:sp>
      <p:sp>
        <p:nvSpPr>
          <p:cNvPr id="934" name="Shape 934"/>
          <p:cNvSpPr>
            <a:spLocks noGrp="1"/>
          </p:cNvSpPr>
          <p:nvPr>
            <p:ph type="body" sz="quarter" idx="1"/>
          </p:nvPr>
        </p:nvSpPr>
        <p:spPr>
          <a:xfrm>
            <a:off x="936837" y="4423331"/>
            <a:ext cx="5152602" cy="4190524"/>
          </a:xfrm>
          <a:prstGeom prst="rect">
            <a:avLst/>
          </a:prstGeom>
        </p:spPr>
        <p:txBody>
          <a:bodyPr lIns="93360" tIns="46680" rIns="93360" bIns="4668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60969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 panose="020F0502020204030204"/>
      </a:defRPr>
    </a:lvl1pPr>
    <a:lvl2pPr indent="228600" latinLnBrk="0">
      <a:defRPr sz="1200">
        <a:latin typeface="+mn-lt"/>
        <a:ea typeface="+mn-ea"/>
        <a:cs typeface="+mn-cs"/>
        <a:sym typeface="Calibri" panose="020F0502020204030204"/>
      </a:defRPr>
    </a:lvl2pPr>
    <a:lvl3pPr indent="457200" latinLnBrk="0">
      <a:defRPr sz="1200">
        <a:latin typeface="+mn-lt"/>
        <a:ea typeface="+mn-ea"/>
        <a:cs typeface="+mn-cs"/>
        <a:sym typeface="Calibri" panose="020F0502020204030204"/>
      </a:defRPr>
    </a:lvl3pPr>
    <a:lvl4pPr indent="685800" latinLnBrk="0">
      <a:defRPr sz="1200">
        <a:latin typeface="+mn-lt"/>
        <a:ea typeface="+mn-ea"/>
        <a:cs typeface="+mn-cs"/>
        <a:sym typeface="Calibri" panose="020F0502020204030204"/>
      </a:defRPr>
    </a:lvl4pPr>
    <a:lvl5pPr indent="914400" latinLnBrk="0">
      <a:defRPr sz="1200">
        <a:latin typeface="+mn-lt"/>
        <a:ea typeface="+mn-ea"/>
        <a:cs typeface="+mn-cs"/>
        <a:sym typeface="Calibri" panose="020F0502020204030204"/>
      </a:defRPr>
    </a:lvl5pPr>
    <a:lvl6pPr indent="1143000" latinLnBrk="0">
      <a:defRPr sz="1200">
        <a:latin typeface="+mn-lt"/>
        <a:ea typeface="+mn-ea"/>
        <a:cs typeface="+mn-cs"/>
        <a:sym typeface="Calibri" panose="020F0502020204030204"/>
      </a:defRPr>
    </a:lvl6pPr>
    <a:lvl7pPr indent="1371600" latinLnBrk="0">
      <a:defRPr sz="1200">
        <a:latin typeface="+mn-lt"/>
        <a:ea typeface="+mn-ea"/>
        <a:cs typeface="+mn-cs"/>
        <a:sym typeface="Calibri" panose="020F0502020204030204"/>
      </a:defRPr>
    </a:lvl7pPr>
    <a:lvl8pPr indent="1600200" latinLnBrk="0">
      <a:defRPr sz="1200">
        <a:latin typeface="+mn-lt"/>
        <a:ea typeface="+mn-ea"/>
        <a:cs typeface="+mn-cs"/>
        <a:sym typeface="Calibri" panose="020F0502020204030204"/>
      </a:defRPr>
    </a:lvl8pPr>
    <a:lvl9pPr indent="1828800" latinLnBrk="0">
      <a:defRPr sz="1200">
        <a:latin typeface="+mn-lt"/>
        <a:ea typeface="+mn-ea"/>
        <a:cs typeface="+mn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4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0" name="Shape 10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And </a:t>
            </a:r>
            <a:r>
              <a:rPr b="1">
                <a:solidFill>
                  <a:srgbClr val="FF0000"/>
                </a:solidFill>
              </a:rPr>
              <a:t>we begin to write stories, take photos and do videos </a:t>
            </a:r>
            <a:r>
              <a:t>from our stops in China or our work in the community that </a:t>
            </a:r>
            <a:r>
              <a:rPr b="1">
                <a:solidFill>
                  <a:srgbClr val="FF0000"/>
                </a:solidFill>
              </a:rPr>
              <a:t>yielded tangible results </a:t>
            </a:r>
            <a:r>
              <a:t>or advanced our academic standing.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We told about them in minute detail…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again and again and again.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endParaRPr/>
          </a:p>
          <a:p>
            <a:pPr algn="r">
              <a:defRPr sz="1800" b="1">
                <a:solidFill>
                  <a:srgbClr val="00B050"/>
                </a:solidFill>
              </a:defRPr>
            </a:pPr>
            <a:r>
              <a:t>ADVICE:  MAKE YOUR OWN NEWS</a:t>
            </a:r>
          </a:p>
        </p:txBody>
      </p:sp>
    </p:spTree>
    <p:extLst>
      <p:ext uri="{BB962C8B-B14F-4D97-AF65-F5344CB8AC3E}">
        <p14:creationId xmlns:p14="http://schemas.microsoft.com/office/powerpoint/2010/main" val="36978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6" name="Shape 10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/>
            </a:pPr>
            <a:r>
              <a:t>Two quick pieces of advice here: </a:t>
            </a:r>
          </a:p>
          <a:p>
            <a:pPr>
              <a:defRPr sz="2000" b="1"/>
            </a:pPr>
            <a:endParaRPr/>
          </a:p>
          <a:p>
            <a:pPr>
              <a:defRPr b="1">
                <a:solidFill>
                  <a:srgbClr val="FF0000"/>
                </a:solidFill>
              </a:defRPr>
            </a:pPr>
            <a:r>
              <a:t>Make Your Own News and Make it Memorable</a:t>
            </a:r>
          </a:p>
          <a:p>
            <a:pPr>
              <a:defRPr b="1">
                <a:solidFill>
                  <a:srgbClr val="FF0000"/>
                </a:solidFill>
              </a:defRPr>
            </a:pPr>
            <a:endParaRPr/>
          </a:p>
          <a:p>
            <a:r>
              <a:t>By making your own news, I am suggesting that you examine closely the forward-facing elements of your operation and </a:t>
            </a:r>
            <a:r>
              <a:rPr b="1">
                <a:solidFill>
                  <a:srgbClr val="FF0000"/>
                </a:solidFill>
              </a:rPr>
              <a:t>continuously look for ways to share your good work with the media.</a:t>
            </a:r>
          </a:p>
          <a:p>
            <a:pPr>
              <a:defRPr b="1">
                <a:solidFill>
                  <a:srgbClr val="FF0000"/>
                </a:solidFill>
              </a:defRPr>
            </a:pPr>
            <a:endParaRPr b="1">
              <a:solidFill>
                <a:srgbClr val="FF0000"/>
              </a:solidFill>
            </a:endParaRPr>
          </a:p>
          <a:p>
            <a:r>
              <a:t>Now, a </a:t>
            </a:r>
            <a:r>
              <a:rPr b="1" u="sng">
                <a:solidFill>
                  <a:srgbClr val="FF0000"/>
                </a:solidFill>
              </a:rPr>
              <a:t>word of caution </a:t>
            </a:r>
            <a:r>
              <a:t>here: You can’t expect the </a:t>
            </a:r>
            <a:r>
              <a:rPr b="1" u="sng">
                <a:solidFill>
                  <a:srgbClr val="FF0000"/>
                </a:solidFill>
              </a:rPr>
              <a:t>media to come out </a:t>
            </a:r>
            <a:r>
              <a:t>and </a:t>
            </a:r>
            <a:r>
              <a:rPr b="1" u="sng">
                <a:solidFill>
                  <a:srgbClr val="FF0000"/>
                </a:solidFill>
              </a:rPr>
              <a:t>write the same story about the same thing</a:t>
            </a:r>
            <a:r>
              <a:t> over and over again. </a:t>
            </a:r>
          </a:p>
          <a:p>
            <a:endParaRPr/>
          </a:p>
          <a:p>
            <a:pPr>
              <a:defRPr b="1">
                <a:solidFill>
                  <a:srgbClr val="FF0000"/>
                </a:solidFill>
              </a:defRPr>
            </a:pPr>
            <a:r>
              <a:t>That’s why you need to Make it Memorable</a:t>
            </a:r>
            <a:r>
              <a:rPr b="0">
                <a:solidFill>
                  <a:srgbClr val="000000"/>
                </a:solidFill>
              </a:rPr>
              <a:t>. </a:t>
            </a:r>
          </a:p>
          <a:p>
            <a:endParaRPr b="0">
              <a:solidFill>
                <a:srgbClr val="000000"/>
              </a:solidFill>
            </a:endParaRPr>
          </a:p>
          <a:p>
            <a:r>
              <a:t>For example, when our CI enters into a partnership of any kind that we feel advances our story, </a:t>
            </a:r>
            <a:r>
              <a:rPr b="1">
                <a:solidFill>
                  <a:srgbClr val="FF0000"/>
                </a:solidFill>
              </a:rPr>
              <a:t>we hold a full ceremony </a:t>
            </a:r>
            <a:r>
              <a:t>and put out an angle that is new: </a:t>
            </a:r>
            <a:r>
              <a:rPr b="1">
                <a:solidFill>
                  <a:srgbClr val="FF0000"/>
                </a:solidFill>
              </a:rPr>
              <a:t>New services, new ways to engage the public</a:t>
            </a:r>
            <a:r>
              <a:t> new ways that we are making a difference. </a:t>
            </a:r>
          </a:p>
          <a:p>
            <a:endParaRPr/>
          </a:p>
          <a:p>
            <a:r>
              <a:t>We always make it relevant: What is </a:t>
            </a:r>
            <a:r>
              <a:rPr b="1" u="sng">
                <a:solidFill>
                  <a:srgbClr val="FF0000"/>
                </a:solidFill>
              </a:rPr>
              <a:t>new and different </a:t>
            </a:r>
            <a:r>
              <a:t>and how will this help </a:t>
            </a:r>
            <a:r>
              <a:rPr b="1" u="sng">
                <a:solidFill>
                  <a:srgbClr val="FF0000"/>
                </a:solidFill>
              </a:rPr>
              <a:t>people</a:t>
            </a:r>
            <a:r>
              <a:t>?</a:t>
            </a:r>
          </a:p>
          <a:p>
            <a:endParaRPr/>
          </a:p>
          <a:p>
            <a:pPr algn="r">
              <a:defRPr b="1">
                <a:solidFill>
                  <a:srgbClr val="00B050"/>
                </a:solidFill>
              </a:defRPr>
            </a:pPr>
            <a:r>
              <a:t>MANAGING MEDIA EXPECTATIONS</a:t>
            </a:r>
          </a:p>
        </p:txBody>
      </p:sp>
    </p:spTree>
    <p:extLst>
      <p:ext uri="{BB962C8B-B14F-4D97-AF65-F5344CB8AC3E}">
        <p14:creationId xmlns:p14="http://schemas.microsoft.com/office/powerpoint/2010/main" val="3188054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1" name="Shape 10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While there are </a:t>
            </a:r>
            <a:r>
              <a:rPr>
                <a:solidFill>
                  <a:srgbClr val="FF0000"/>
                </a:solidFill>
              </a:rPr>
              <a:t>considerable differences between Western and Eastern media operations </a:t>
            </a:r>
            <a:r>
              <a:t>and journalists, there </a:t>
            </a:r>
            <a:r>
              <a:rPr b="1">
                <a:solidFill>
                  <a:srgbClr val="FF0000"/>
                </a:solidFill>
              </a:rPr>
              <a:t>are some key similarities.</a:t>
            </a:r>
          </a:p>
          <a:p>
            <a:pPr>
              <a:defRPr sz="1600"/>
            </a:pPr>
            <a:endParaRPr b="1">
              <a:solidFill>
                <a:srgbClr val="FF0000"/>
              </a:solidFill>
            </a:endParaRPr>
          </a:p>
          <a:p>
            <a:pPr>
              <a:defRPr sz="1600"/>
            </a:pPr>
            <a:r>
              <a:t>First, remember this: You have 10 seconds – or less – to get your big point across with a reporter: 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That’s only about 40 words. 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This is the era of sound bites. The average network television </a:t>
            </a:r>
            <a:r>
              <a:rPr b="1" u="sng">
                <a:solidFill>
                  <a:srgbClr val="FF0000"/>
                </a:solidFill>
              </a:rPr>
              <a:t>news sound bite was 6.5 seconds – 21 words.</a:t>
            </a:r>
          </a:p>
          <a:p>
            <a:pPr>
              <a:defRPr sz="1600"/>
            </a:pPr>
            <a:endParaRPr b="1" u="sng">
              <a:solidFill>
                <a:srgbClr val="FF0000"/>
              </a:solidFill>
            </a:endParaRPr>
          </a:p>
          <a:p>
            <a:pPr>
              <a:defRPr sz="1600"/>
            </a:pPr>
            <a:r>
              <a:t>So, it is important that </a:t>
            </a:r>
            <a:r>
              <a:rPr b="1" u="sng">
                <a:solidFill>
                  <a:srgbClr val="FF0000"/>
                </a:solidFill>
              </a:rPr>
              <a:t>you decide what you want</a:t>
            </a:r>
            <a:r>
              <a:t> to get out of the interview. 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Be clear in your own mind – and with the reporter – on about what you will, or will not, talk about. Do advance preparation.</a:t>
            </a:r>
          </a:p>
          <a:p>
            <a:pPr>
              <a:defRPr sz="1600"/>
            </a:pPr>
            <a:endParaRPr/>
          </a:p>
          <a:p>
            <a:pPr algn="r">
              <a:defRPr sz="1600" b="1">
                <a:solidFill>
                  <a:srgbClr val="00B050"/>
                </a:solidFill>
              </a:defRPr>
            </a:pPr>
            <a:r>
              <a:t>MANAGING MEDIA EXPECTATIONS</a:t>
            </a:r>
          </a:p>
        </p:txBody>
      </p:sp>
    </p:spTree>
    <p:extLst>
      <p:ext uri="{BB962C8B-B14F-4D97-AF65-F5344CB8AC3E}">
        <p14:creationId xmlns:p14="http://schemas.microsoft.com/office/powerpoint/2010/main" val="244760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6" name="Shape 10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>
                <a:solidFill>
                  <a:srgbClr val="FF0000"/>
                </a:solidFill>
              </a:defRPr>
            </a:pPr>
            <a:r>
              <a:t>Knowing your positives, </a:t>
            </a:r>
            <a:r>
              <a:rPr b="0">
                <a:solidFill>
                  <a:srgbClr val="000000"/>
                </a:solidFill>
              </a:rPr>
              <a:t>and making sure you voice them, is your </a:t>
            </a:r>
            <a:r>
              <a:rPr u="sng"/>
              <a:t>opportunity to shape the outcome </a:t>
            </a:r>
            <a:r>
              <a:rPr b="0">
                <a:solidFill>
                  <a:srgbClr val="000000"/>
                </a:solidFill>
              </a:rPr>
              <a:t>of the interview.</a:t>
            </a:r>
          </a:p>
          <a:p>
            <a:pPr>
              <a:defRPr sz="1600"/>
            </a:pPr>
            <a:endParaRPr b="0">
              <a:solidFill>
                <a:srgbClr val="000000"/>
              </a:solidFill>
            </a:endParaRPr>
          </a:p>
          <a:p>
            <a:pPr>
              <a:defRPr sz="1600"/>
            </a:pPr>
            <a:r>
              <a:t>However, </a:t>
            </a:r>
            <a:r>
              <a:rPr b="1" u="sng">
                <a:solidFill>
                  <a:srgbClr val="FF0000"/>
                </a:solidFill>
              </a:rPr>
              <a:t>to be clear</a:t>
            </a:r>
            <a:r>
              <a:t>, you are not in control of the outcome of </a:t>
            </a:r>
            <a:r>
              <a:rPr b="1" u="sng">
                <a:solidFill>
                  <a:srgbClr val="FF0000"/>
                </a:solidFill>
              </a:rPr>
              <a:t>any media interaction</a:t>
            </a:r>
            <a:r>
              <a:t>, particularly with western journalists.</a:t>
            </a:r>
          </a:p>
          <a:p>
            <a:pPr>
              <a:defRPr sz="1600"/>
            </a:pPr>
            <a:endParaRPr/>
          </a:p>
          <a:p>
            <a:pPr>
              <a:defRPr sz="1600" b="1"/>
            </a:pPr>
            <a:r>
              <a:t>Once you have given permission </a:t>
            </a:r>
            <a:r>
              <a:rPr b="0"/>
              <a:t>for an interview, </a:t>
            </a:r>
            <a:r>
              <a:rPr>
                <a:solidFill>
                  <a:srgbClr val="FF0000"/>
                </a:solidFill>
              </a:rPr>
              <a:t>you have given up the right to control </a:t>
            </a:r>
            <a:r>
              <a:rPr b="0"/>
              <a:t>what is written or broadcast. </a:t>
            </a:r>
          </a:p>
          <a:p>
            <a:pPr>
              <a:defRPr sz="1600"/>
            </a:pPr>
            <a:endParaRPr b="0"/>
          </a:p>
          <a:p>
            <a:pPr>
              <a:defRPr sz="1400"/>
            </a:pPr>
            <a:r>
              <a:t>You have </a:t>
            </a:r>
            <a:r>
              <a:rPr b="1">
                <a:solidFill>
                  <a:srgbClr val="FF0000"/>
                </a:solidFill>
              </a:rPr>
              <a:t>no control over what questions </a:t>
            </a:r>
            <a:r>
              <a:t>you are asked, but </a:t>
            </a:r>
            <a:r>
              <a:rPr b="1">
                <a:solidFill>
                  <a:srgbClr val="FF0000"/>
                </a:solidFill>
              </a:rPr>
              <a:t>you have 100 percent control over what you say </a:t>
            </a:r>
            <a:r>
              <a:t>during an interview.</a:t>
            </a:r>
            <a:endParaRPr sz="1100"/>
          </a:p>
          <a:p>
            <a:pPr>
              <a:defRPr sz="1600"/>
            </a:pPr>
            <a:endParaRPr sz="1100"/>
          </a:p>
          <a:p>
            <a:pPr>
              <a:defRPr sz="1600"/>
            </a:pPr>
            <a:r>
              <a:t>There is </a:t>
            </a:r>
            <a:r>
              <a:rPr b="1" u="sng">
                <a:solidFill>
                  <a:srgbClr val="FF0000"/>
                </a:solidFill>
              </a:rPr>
              <a:t>no such thing</a:t>
            </a:r>
            <a:r>
              <a:rPr b="1">
                <a:solidFill>
                  <a:srgbClr val="FF0000"/>
                </a:solidFill>
              </a:rPr>
              <a:t> as an “</a:t>
            </a:r>
            <a:r>
              <a:rPr b="1" u="sng">
                <a:solidFill>
                  <a:srgbClr val="FF0000"/>
                </a:solidFill>
              </a:rPr>
              <a:t>off-the-record</a:t>
            </a:r>
            <a:r>
              <a:rPr b="1">
                <a:solidFill>
                  <a:srgbClr val="FF0000"/>
                </a:solidFill>
              </a:rPr>
              <a:t>” interview</a:t>
            </a:r>
            <a:r>
              <a:t>. Anything you say to or in the presence of media can be reported.</a:t>
            </a:r>
          </a:p>
          <a:p>
            <a:pPr algn="r">
              <a:defRPr sz="1600">
                <a:solidFill>
                  <a:srgbClr val="00B050"/>
                </a:solidFill>
              </a:defRPr>
            </a:pPr>
            <a:r>
              <a:t/>
            </a:r>
            <a:br/>
            <a:r>
              <a:rPr b="1"/>
              <a:t>DURING THE INTERVIEW</a:t>
            </a:r>
          </a:p>
        </p:txBody>
      </p:sp>
    </p:spTree>
    <p:extLst>
      <p:ext uri="{BB962C8B-B14F-4D97-AF65-F5344CB8AC3E}">
        <p14:creationId xmlns:p14="http://schemas.microsoft.com/office/powerpoint/2010/main" val="3852130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2" name="Shape 10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FF0000"/>
                </a:solidFill>
              </a:defRPr>
            </a:pPr>
            <a:r>
              <a:t>Reporters generally don’t want lengthy, </a:t>
            </a:r>
            <a:r>
              <a:rPr>
                <a:solidFill>
                  <a:srgbClr val="000000"/>
                </a:solidFill>
              </a:rPr>
              <a:t>drawn-out explanations.</a:t>
            </a:r>
          </a:p>
          <a:p>
            <a:pPr>
              <a:defRPr sz="1800"/>
            </a:pPr>
            <a:endParaRPr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FF0000"/>
                </a:solidFill>
              </a:defRPr>
            </a:pPr>
            <a:r>
              <a:t>They’re looking for quotable quotes </a:t>
            </a:r>
            <a:r>
              <a:rPr>
                <a:solidFill>
                  <a:srgbClr val="000000"/>
                </a:solidFill>
              </a:rPr>
              <a:t>– a punchy line that will fill three lines of newsprint or 20 seconds of airtime.</a:t>
            </a:r>
          </a:p>
          <a:p>
            <a:pPr>
              <a:defRPr sz="1800"/>
            </a:pPr>
            <a:endParaRPr>
              <a:solidFill>
                <a:srgbClr val="000000"/>
              </a:solidFill>
            </a:endParaRPr>
          </a:p>
          <a:p>
            <a:pPr>
              <a:defRPr sz="1800"/>
            </a:pPr>
            <a:r>
              <a:t>Use your 20 seconds to get you message across –there’s much more likelihood it will be used.</a:t>
            </a:r>
          </a:p>
          <a:p>
            <a:pPr>
              <a:defRPr sz="1800"/>
            </a:pPr>
            <a:endParaRPr/>
          </a:p>
          <a:p>
            <a:pPr>
              <a:defRPr sz="1800" b="1">
                <a:solidFill>
                  <a:srgbClr val="FF0000"/>
                </a:solidFill>
              </a:defRPr>
            </a:pPr>
            <a:r>
              <a:t>Knowing what you want to say in advance </a:t>
            </a:r>
            <a:r>
              <a:rPr b="0">
                <a:solidFill>
                  <a:srgbClr val="000000"/>
                </a:solidFill>
              </a:rPr>
              <a:t>will go a long way in simplifying your answers.</a:t>
            </a:r>
          </a:p>
          <a:p>
            <a:pPr>
              <a:defRPr sz="1800"/>
            </a:pPr>
            <a:endParaRPr b="0">
              <a:solidFill>
                <a:srgbClr val="000000"/>
              </a:solidFill>
            </a:endParaRPr>
          </a:p>
          <a:p>
            <a:pPr defTabSz="953052">
              <a:lnSpc>
                <a:spcPct val="150000"/>
              </a:lnSpc>
              <a:defRPr sz="1800">
                <a:solidFill>
                  <a:srgbClr val="FF0000"/>
                </a:solidFill>
              </a:defRPr>
            </a:pPr>
            <a:r>
              <a:t>Don’t exaggerate facts </a:t>
            </a:r>
            <a:r>
              <a:rPr>
                <a:solidFill>
                  <a:srgbClr val="000000"/>
                </a:solidFill>
              </a:rPr>
              <a:t>by using superlatives that make things sound bigger and better than they are.</a:t>
            </a:r>
          </a:p>
          <a:p>
            <a:pPr algn="r" defTabSz="953052">
              <a:lnSpc>
                <a:spcPct val="150000"/>
              </a:lnSpc>
              <a:defRPr sz="1800" b="1">
                <a:solidFill>
                  <a:srgbClr val="00B050"/>
                </a:solidFill>
              </a:defRPr>
            </a:pPr>
            <a:r>
              <a:t>DURING THE INTERVIEW</a:t>
            </a:r>
          </a:p>
        </p:txBody>
      </p:sp>
    </p:spTree>
    <p:extLst>
      <p:ext uri="{BB962C8B-B14F-4D97-AF65-F5344CB8AC3E}">
        <p14:creationId xmlns:p14="http://schemas.microsoft.com/office/powerpoint/2010/main" val="1355558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7" name="Shape 10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Finally, I want to relay some </a:t>
            </a:r>
            <a:r>
              <a:rPr b="1">
                <a:solidFill>
                  <a:srgbClr val="FF0000"/>
                </a:solidFill>
              </a:rPr>
              <a:t>tips on how to conduct yourself during a media interview.</a:t>
            </a:r>
          </a:p>
          <a:p>
            <a:pPr>
              <a:defRPr sz="1800"/>
            </a:pPr>
            <a:endParaRPr b="1">
              <a:solidFill>
                <a:srgbClr val="FF0000"/>
              </a:solidFill>
            </a:endParaRPr>
          </a:p>
          <a:p>
            <a:pPr>
              <a:defRPr sz="1800" b="1">
                <a:solidFill>
                  <a:srgbClr val="FF0000"/>
                </a:solidFill>
              </a:defRPr>
            </a:pPr>
            <a:r>
              <a:t>Come to an interview prepared with your messages </a:t>
            </a:r>
            <a:r>
              <a:rPr b="0">
                <a:solidFill>
                  <a:srgbClr val="000000"/>
                </a:solidFill>
              </a:rPr>
              <a:t>and find opportunities to get them across without ignoring the reporter’s questions.</a:t>
            </a:r>
          </a:p>
          <a:p>
            <a:pPr>
              <a:defRPr sz="1800"/>
            </a:pPr>
            <a:endParaRPr b="0">
              <a:solidFill>
                <a:srgbClr val="000000"/>
              </a:solidFill>
            </a:endParaRPr>
          </a:p>
          <a:p>
            <a:pPr>
              <a:defRPr sz="1800" b="1">
                <a:solidFill>
                  <a:srgbClr val="FF0000"/>
                </a:solidFill>
              </a:defRPr>
            </a:pPr>
            <a:r>
              <a:t>Give a direct answer </a:t>
            </a:r>
            <a:r>
              <a:rPr b="0">
                <a:solidFill>
                  <a:srgbClr val="000000"/>
                </a:solidFill>
              </a:rPr>
              <a:t>when asked a direct question, even if the answer is, </a:t>
            </a:r>
          </a:p>
          <a:p>
            <a:pPr>
              <a:defRPr sz="1800" b="1">
                <a:solidFill>
                  <a:srgbClr val="FF0000"/>
                </a:solidFill>
              </a:defRPr>
            </a:pPr>
            <a:r>
              <a:t>“No, I don’t know,” or “I’m sorry, I can’t answer that question.” 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You will come across as an honest, forthright person.</a:t>
            </a:r>
          </a:p>
          <a:p>
            <a:pPr algn="r">
              <a:defRPr sz="1800" b="1">
                <a:solidFill>
                  <a:srgbClr val="00B050"/>
                </a:solidFill>
              </a:defRPr>
            </a:pPr>
            <a:endParaRPr/>
          </a:p>
          <a:p>
            <a:pPr algn="r">
              <a:defRPr sz="1800" b="1">
                <a:solidFill>
                  <a:srgbClr val="00B050"/>
                </a:solidFill>
              </a:defRPr>
            </a:pPr>
            <a:r>
              <a:t>EXERCISE – POWERFUL POINTS</a:t>
            </a:r>
          </a:p>
        </p:txBody>
      </p:sp>
    </p:spTree>
    <p:extLst>
      <p:ext uri="{BB962C8B-B14F-4D97-AF65-F5344CB8AC3E}">
        <p14:creationId xmlns:p14="http://schemas.microsoft.com/office/powerpoint/2010/main" val="650760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2" name="Shape 10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 u="sng"/>
            </a:pPr>
            <a:r>
              <a:t>EXERCISE: 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Let’s take a few minutes here </a:t>
            </a:r>
            <a:r>
              <a:rPr b="1" u="sng">
                <a:solidFill>
                  <a:srgbClr val="FF0000"/>
                </a:solidFill>
              </a:rPr>
              <a:t>to reflect on these points.</a:t>
            </a:r>
          </a:p>
          <a:p>
            <a:pPr>
              <a:defRPr sz="1400" b="1" u="sng">
                <a:solidFill>
                  <a:srgbClr val="FF0000"/>
                </a:solidFill>
              </a:defRPr>
            </a:pPr>
            <a:endParaRPr b="1" u="sng">
              <a:solidFill>
                <a:srgbClr val="FF0000"/>
              </a:solidFill>
            </a:endParaRPr>
          </a:p>
          <a:p>
            <a:pPr>
              <a:defRPr sz="1400" b="1">
                <a:solidFill>
                  <a:srgbClr val="FF0000"/>
                </a:solidFill>
              </a:defRPr>
            </a:pPr>
            <a:r>
              <a:t>All of you here are very knowledgeable about Hanban</a:t>
            </a:r>
            <a:r>
              <a:rPr b="0">
                <a:solidFill>
                  <a:srgbClr val="000000"/>
                </a:solidFill>
              </a:rPr>
              <a:t> and very proud of your organization.</a:t>
            </a:r>
          </a:p>
          <a:p>
            <a:pPr>
              <a:defRPr sz="1400"/>
            </a:pPr>
            <a:endParaRPr b="0">
              <a:solidFill>
                <a:srgbClr val="000000"/>
              </a:solidFill>
            </a:endParaRPr>
          </a:p>
          <a:p>
            <a:pPr>
              <a:defRPr sz="1400" u="sng"/>
            </a:pPr>
            <a:r>
              <a:t>Yet, if someone in the media – or elsewhere – asked you, </a:t>
            </a:r>
            <a:r>
              <a:rPr b="1" u="none">
                <a:solidFill>
                  <a:srgbClr val="FF0000"/>
                </a:solidFill>
              </a:rPr>
              <a:t>“What does Hanban do and what is its value?”, would you have an answer?</a:t>
            </a:r>
            <a:endParaRPr b="1">
              <a:solidFill>
                <a:srgbClr val="FF0000"/>
              </a:solidFill>
            </a:endParaRPr>
          </a:p>
          <a:p>
            <a:pPr>
              <a:defRPr sz="1400"/>
            </a:pPr>
            <a:endParaRPr b="1">
              <a:solidFill>
                <a:srgbClr val="FF0000"/>
              </a:solidFill>
            </a:endParaRPr>
          </a:p>
          <a:p>
            <a:pPr>
              <a:defRPr sz="1400"/>
            </a:pPr>
            <a:r>
              <a:t>In other words, </a:t>
            </a:r>
            <a:r>
              <a:rPr sz="1600" b="1">
                <a:solidFill>
                  <a:srgbClr val="FF0000"/>
                </a:solidFill>
              </a:rPr>
              <a:t>HOW WOULD YOU USE YOUR 20 SECONDS?</a:t>
            </a:r>
          </a:p>
          <a:p>
            <a:pPr>
              <a:defRPr sz="1400"/>
            </a:pPr>
            <a:endParaRPr sz="1600" b="1">
              <a:solidFill>
                <a:srgbClr val="FF0000"/>
              </a:solidFill>
            </a:endParaRPr>
          </a:p>
          <a:p>
            <a:pPr>
              <a:defRPr sz="1400"/>
            </a:pPr>
            <a:r>
              <a:t>I would like each of you to </a:t>
            </a:r>
            <a:r>
              <a:rPr b="1">
                <a:solidFill>
                  <a:srgbClr val="FF0000"/>
                </a:solidFill>
              </a:rPr>
              <a:t>write out THREE TO FIVE important points </a:t>
            </a:r>
            <a:r>
              <a:t>about Hanban.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Make sure at least one of them </a:t>
            </a:r>
            <a:r>
              <a:rPr b="1">
                <a:solidFill>
                  <a:srgbClr val="FF0000"/>
                </a:solidFill>
              </a:rPr>
              <a:t>is about your particular area </a:t>
            </a:r>
            <a:r>
              <a:t>of responsibility and why you feel it is valuable.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Remember, these need to be </a:t>
            </a:r>
            <a:r>
              <a:rPr b="1">
                <a:solidFill>
                  <a:srgbClr val="FF0000"/>
                </a:solidFill>
              </a:rPr>
              <a:t>SHORT BUT POWERFUL</a:t>
            </a:r>
            <a:r>
              <a:t>. In the United States, we would call this your ELEVATOR SPEECH. </a:t>
            </a:r>
          </a:p>
          <a:p>
            <a:pPr>
              <a:defRPr sz="1400"/>
            </a:pPr>
            <a:endParaRPr/>
          </a:p>
          <a:p>
            <a:pPr>
              <a:defRPr sz="1400"/>
            </a:pPr>
            <a:r>
              <a:t>If you were </a:t>
            </a:r>
            <a:r>
              <a:rPr b="1" u="sng">
                <a:solidFill>
                  <a:srgbClr val="FF0000"/>
                </a:solidFill>
              </a:rPr>
              <a:t>riding an elevator </a:t>
            </a:r>
            <a:r>
              <a:t>with someone, and </a:t>
            </a:r>
            <a:r>
              <a:rPr b="1" u="sng">
                <a:solidFill>
                  <a:srgbClr val="FF0000"/>
                </a:solidFill>
              </a:rPr>
              <a:t>he asked you about where you work,</a:t>
            </a:r>
            <a:r>
              <a:t> could you answer that question before the doors opened again?</a:t>
            </a:r>
          </a:p>
          <a:p>
            <a:pPr>
              <a:defRPr sz="1400"/>
            </a:pPr>
            <a:r>
              <a:t>------------------------------------</a:t>
            </a:r>
          </a:p>
          <a:p>
            <a:pPr>
              <a:defRPr sz="1400" b="1"/>
            </a:pPr>
            <a:r>
              <a:t>(AFTER FIVE MINUTES, go around the room and have a few of them present to you)</a:t>
            </a:r>
          </a:p>
          <a:p>
            <a:pPr>
              <a:defRPr sz="1400" b="1"/>
            </a:pPr>
            <a:endParaRPr/>
          </a:p>
          <a:p>
            <a:pPr algn="r">
              <a:defRPr sz="1400" b="1">
                <a:solidFill>
                  <a:srgbClr val="00B050"/>
                </a:solidFill>
              </a:defRPr>
            </a:pPr>
            <a:r>
              <a:t>KNOW YOUR NEGATIVES</a:t>
            </a:r>
          </a:p>
        </p:txBody>
      </p:sp>
    </p:spTree>
    <p:extLst>
      <p:ext uri="{BB962C8B-B14F-4D97-AF65-F5344CB8AC3E}">
        <p14:creationId xmlns:p14="http://schemas.microsoft.com/office/powerpoint/2010/main" val="42405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7" name="Shape 10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So, given that you cannot control the media, </a:t>
            </a:r>
            <a:br/>
            <a:r>
              <a:t>“</a:t>
            </a:r>
            <a:r>
              <a:rPr b="1"/>
              <a:t>knowing your negatives” is perhaps the most difficult of the suggestions I am presenting today.</a:t>
            </a: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b="1"/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My academic background is in social sciences and I am very much aware of our </a:t>
            </a:r>
            <a:r>
              <a:rPr b="1" u="sng">
                <a:solidFill>
                  <a:srgbClr val="FF0000"/>
                </a:solidFill>
              </a:rPr>
              <a:t>natural tendencies to avoid or deny bad or negative news</a:t>
            </a:r>
            <a:r>
              <a:rPr b="1">
                <a:solidFill>
                  <a:srgbClr val="FF0000"/>
                </a:solidFill>
              </a:rPr>
              <a:t>.</a:t>
            </a:r>
            <a:r>
              <a:t> There’s an </a:t>
            </a:r>
            <a:r>
              <a:rPr b="1" u="sng"/>
              <a:t>instinct within all of us </a:t>
            </a:r>
            <a:r>
              <a:t>to downplay or ignore the things we find </a:t>
            </a:r>
            <a:r>
              <a:rPr b="1" u="sng">
                <a:solidFill>
                  <a:srgbClr val="FF0000"/>
                </a:solidFill>
              </a:rPr>
              <a:t>difficult to accept</a:t>
            </a:r>
            <a:r>
              <a:t>. In our country, it’s called denial.</a:t>
            </a: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In this case, I’m talking about </a:t>
            </a:r>
            <a:r>
              <a:rPr b="1">
                <a:solidFill>
                  <a:srgbClr val="FF0000"/>
                </a:solidFill>
              </a:rPr>
              <a:t>situations where we ignore the elephant in the room</a:t>
            </a:r>
            <a:r>
              <a:t> and, through force of personality or application of our power, try to get others to ignore it too. </a:t>
            </a: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 algn="r">
              <a:lnSpc>
                <a:spcPct val="150000"/>
              </a:lnSpc>
              <a:defRPr sz="1400" b="1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EMBRACE THE CHALLENGES</a:t>
            </a:r>
          </a:p>
        </p:txBody>
      </p:sp>
    </p:spTree>
    <p:extLst>
      <p:ext uri="{BB962C8B-B14F-4D97-AF65-F5344CB8AC3E}">
        <p14:creationId xmlns:p14="http://schemas.microsoft.com/office/powerpoint/2010/main" val="2469917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2" name="Shape 10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Most Confucius Institutes are located on university campuses. </a:t>
            </a:r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 such, we all need to </a:t>
            </a:r>
            <a:r>
              <a:rPr b="1">
                <a:solidFill>
                  <a:srgbClr val="FF0000"/>
                </a:solidFill>
              </a:rPr>
              <a:t>understand and embrace </a:t>
            </a:r>
            <a:r>
              <a:t>the fact that </a:t>
            </a:r>
            <a:r>
              <a:rPr b="1">
                <a:solidFill>
                  <a:srgbClr val="FF0000"/>
                </a:solidFill>
              </a:rPr>
              <a:t>healthy debate </a:t>
            </a:r>
            <a:r>
              <a:t>and challenging authority are time-honored and cherished traditions within most such institutions.</a:t>
            </a:r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To deny that our CI operations will be immune from such debates is simply wishful thinking. And, for those of us in western countries or dealing with western media, it is </a:t>
            </a:r>
            <a:r>
              <a:rPr b="1">
                <a:solidFill>
                  <a:srgbClr val="FF0000"/>
                </a:solidFill>
              </a:rPr>
              <a:t>unwise and unproductive to use our positions of authority to bully </a:t>
            </a:r>
            <a:r>
              <a:t>or dissuade news organizations from reporting on these debates.</a:t>
            </a:r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The only effective measure is for us to </a:t>
            </a:r>
            <a:r>
              <a:rPr b="1">
                <a:solidFill>
                  <a:srgbClr val="FF0000"/>
                </a:solidFill>
              </a:rPr>
              <a:t>examine closely our CI operations, how they connect to our universities and to Hanban and ensure that we can comfortably articulate this relationship in public </a:t>
            </a:r>
            <a:r>
              <a:t>and to the press. </a:t>
            </a:r>
          </a:p>
          <a:p>
            <a:pPr>
              <a:lnSpc>
                <a:spcPct val="150000"/>
              </a:lnSpc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b="1" u="sng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If you cannot do this</a:t>
            </a:r>
            <a:r>
              <a:rPr b="0" u="none"/>
              <a:t>, you need </a:t>
            </a:r>
            <a:r>
              <a:rPr u="none">
                <a:solidFill>
                  <a:srgbClr val="FF0000"/>
                </a:solidFill>
              </a:rPr>
              <a:t>to address what makes you uncomfortable and make changes </a:t>
            </a:r>
            <a:r>
              <a:rPr b="0" u="none"/>
              <a:t>that will make you comfortable.                 </a:t>
            </a:r>
            <a:br>
              <a:rPr b="0" u="none"/>
            </a:br>
            <a:r>
              <a:rPr u="none">
                <a:solidFill>
                  <a:srgbClr val="00B050"/>
                </a:solidFill>
              </a:rPr>
              <a:t>THE POST:  MTSU SAYS INTERFERENCE </a:t>
            </a:r>
            <a:r>
              <a:rPr b="0" u="none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582929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1" name="Shape 10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4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We at MTSU have had to address tough stories as well</a:t>
            </a:r>
            <a:r>
              <a:rPr b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b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One such example is above. We did so by </a:t>
            </a:r>
            <a:r>
              <a:rPr b="1" u="sng"/>
              <a:t>following the suggestion I shared with you today:</a:t>
            </a:r>
          </a:p>
          <a:p>
            <a:pPr>
              <a:lnSpc>
                <a:spcPct val="150000"/>
              </a:lnSpc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b="1" u="sng"/>
          </a:p>
          <a:p>
            <a:pPr marL="297586" indent="-297586">
              <a:lnSpc>
                <a:spcPct val="150000"/>
              </a:lnSpc>
              <a:buSzPct val="100000"/>
              <a:buFont typeface="Arial" panose="020B0604020202020204"/>
              <a:buChar char="•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We </a:t>
            </a:r>
            <a:r>
              <a:rPr b="1">
                <a:solidFill>
                  <a:srgbClr val="FF0000"/>
                </a:solidFill>
              </a:rPr>
              <a:t>observed reactions and objections being voiced elsewhere;</a:t>
            </a:r>
          </a:p>
          <a:p>
            <a:pPr marL="297586" indent="-297586">
              <a:lnSpc>
                <a:spcPct val="150000"/>
              </a:lnSpc>
              <a:buSzPct val="100000"/>
              <a:buFont typeface="Arial" panose="020B0604020202020204"/>
              <a:buChar char="•"/>
              <a:defRPr sz="14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b="1">
              <a:solidFill>
                <a:srgbClr val="FF0000"/>
              </a:solidFill>
            </a:endParaRPr>
          </a:p>
          <a:p>
            <a:pPr marL="297586" indent="-297586">
              <a:lnSpc>
                <a:spcPct val="150000"/>
              </a:lnSpc>
              <a:buSzPct val="100000"/>
              <a:buFont typeface="Arial" panose="020B0604020202020204"/>
              <a:buChar char="•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We </a:t>
            </a:r>
            <a:r>
              <a:rPr b="1">
                <a:solidFill>
                  <a:srgbClr val="FF0000"/>
                </a:solidFill>
              </a:rPr>
              <a:t>examined our practices and policies </a:t>
            </a:r>
            <a:r>
              <a:t>– before the questions were posed to us – and made sure we were comfortable with the answers we would give if asked.</a:t>
            </a:r>
          </a:p>
          <a:p>
            <a:pPr marL="297586" indent="-297586">
              <a:lnSpc>
                <a:spcPct val="150000"/>
              </a:lnSpc>
              <a:buSzPct val="100000"/>
              <a:buFont typeface="Arial" panose="020B0604020202020204"/>
              <a:buChar char="•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 marL="297586" indent="-297586">
              <a:lnSpc>
                <a:spcPct val="150000"/>
              </a:lnSpc>
              <a:buSzPct val="100000"/>
              <a:buFont typeface="Arial" panose="020B0604020202020204"/>
              <a:buChar char="•"/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We </a:t>
            </a:r>
            <a:r>
              <a:rPr b="1">
                <a:solidFill>
                  <a:srgbClr val="FF0000"/>
                </a:solidFill>
              </a:rPr>
              <a:t>didn’t, and don’t, deny that CI is funded by Hanban</a:t>
            </a:r>
            <a:r>
              <a:t>, and that </a:t>
            </a:r>
            <a:r>
              <a:rPr b="1">
                <a:solidFill>
                  <a:srgbClr val="FF0000"/>
                </a:solidFill>
              </a:rPr>
              <a:t>Hanban is funded by China’s Education Ministry</a:t>
            </a:r>
            <a:r>
              <a:t>. We acknowledged it and explained how </a:t>
            </a:r>
            <a:r>
              <a:rPr b="1" u="sng">
                <a:solidFill>
                  <a:srgbClr val="FF0000"/>
                </a:solidFill>
              </a:rPr>
              <a:t>we take the necessary steps </a:t>
            </a:r>
            <a:r>
              <a:t>to ensure our academic freedom and integrity,</a:t>
            </a:r>
          </a:p>
          <a:p>
            <a:pPr algn="r">
              <a:lnSpc>
                <a:spcPct val="150000"/>
              </a:lnSpc>
              <a:defRPr sz="1400" b="1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/>
            </a:r>
            <a:br/>
            <a:r>
              <a:t>EXERCISE:  KEEPING YOUR BALANCE</a:t>
            </a:r>
          </a:p>
        </p:txBody>
      </p:sp>
    </p:spTree>
    <p:extLst>
      <p:ext uri="{BB962C8B-B14F-4D97-AF65-F5344CB8AC3E}">
        <p14:creationId xmlns:p14="http://schemas.microsoft.com/office/powerpoint/2010/main" val="341793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5" name="Shape 9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 u="sng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Good morning</a:t>
            </a:r>
          </a:p>
          <a:p>
            <a:pPr>
              <a:defRPr sz="14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defRPr sz="14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Thank you </a:t>
            </a:r>
            <a:r>
              <a:rPr>
                <a:solidFill>
                  <a:srgbClr val="000000"/>
                </a:solidFill>
              </a:rPr>
              <a:t>for that kind introduction.</a:t>
            </a:r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 </a:t>
            </a:r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I am pleased to be with you today as a member of the Confucius Institute family, </a:t>
            </a:r>
            <a:r>
              <a:rPr>
                <a:solidFill>
                  <a:srgbClr val="FF0000"/>
                </a:solidFill>
              </a:rPr>
              <a:t>and </a:t>
            </a:r>
            <a:r>
              <a:rPr u="sng">
                <a:solidFill>
                  <a:srgbClr val="FF0000"/>
                </a:solidFill>
              </a:rPr>
              <a:t>I very much appreciate </a:t>
            </a:r>
            <a:r>
              <a:t>the opportunity to present this workshop on strategies for dealing with the American Media.</a:t>
            </a:r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I have </a:t>
            </a:r>
            <a:r>
              <a:rPr u="sng">
                <a:solidFill>
                  <a:srgbClr val="FF0000"/>
                </a:solidFill>
              </a:rPr>
              <a:t>been asked to share </a:t>
            </a:r>
            <a:r>
              <a:t>with you a few thoughts about ways to better position the message and marketing of this great organization, which is </a:t>
            </a:r>
            <a:r>
              <a:rPr u="sng">
                <a:solidFill>
                  <a:srgbClr val="FF0000"/>
                </a:solidFill>
              </a:rPr>
              <a:t>dedicated</a:t>
            </a:r>
            <a:r>
              <a:rPr>
                <a:solidFill>
                  <a:srgbClr val="FF0000"/>
                </a:solidFill>
              </a:rPr>
              <a:t> </a:t>
            </a:r>
            <a:r>
              <a:t>to the support of </a:t>
            </a:r>
            <a:r>
              <a:rPr u="sng">
                <a:solidFill>
                  <a:srgbClr val="FF0000"/>
                </a:solidFill>
              </a:rPr>
              <a:t>teaching Chinese language and promoting cultural exchanges </a:t>
            </a:r>
            <a:r>
              <a:t>between China and other countries around the world.</a:t>
            </a:r>
          </a:p>
          <a:p>
            <a:pPr>
              <a:defRPr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Today, I have entitled this workshop </a:t>
            </a:r>
            <a:br/>
            <a:r>
              <a:rPr u="sng">
                <a:solidFill>
                  <a:srgbClr val="FF0000"/>
                </a:solidFill>
              </a:rPr>
              <a:t>Confucius Institutes:  Strategies for Success:  Preparation for Leadership Role Overseas</a:t>
            </a:r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u="sng">
              <a:solidFill>
                <a:srgbClr val="FF0000"/>
              </a:solidFill>
            </a:endParaRPr>
          </a:p>
          <a:p>
            <a:pPr>
              <a:defRPr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 new Co-CI Directors, it is </a:t>
            </a:r>
            <a:r>
              <a:rPr u="sng">
                <a:solidFill>
                  <a:srgbClr val="FF0000"/>
                </a:solidFill>
              </a:rPr>
              <a:t>critical</a:t>
            </a:r>
            <a:r>
              <a:rPr>
                <a:solidFill>
                  <a:srgbClr val="FF0000"/>
                </a:solidFill>
              </a:rPr>
              <a:t> </a:t>
            </a:r>
            <a:r>
              <a:t>that you </a:t>
            </a:r>
            <a:r>
              <a:rPr u="sng">
                <a:solidFill>
                  <a:srgbClr val="FF0000"/>
                </a:solidFill>
              </a:rPr>
              <a:t>understand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 perceptions of CIs and </a:t>
            </a:r>
            <a:r>
              <a:rPr u="sng">
                <a:solidFill>
                  <a:srgbClr val="FF0000"/>
                </a:solidFill>
              </a:rPr>
              <a:t>be prepared to address </a:t>
            </a:r>
            <a:r>
              <a:t>these perceptions when they do not fit with the realities</a:t>
            </a:r>
            <a:r>
              <a:rPr>
                <a:latin typeface="+mn-lt"/>
                <a:ea typeface="+mn-ea"/>
                <a:cs typeface="+mn-cs"/>
                <a:sym typeface="Calibri" panose="020F0502020204030204"/>
              </a:rPr>
              <a:t>, mission and goals of the organization.</a:t>
            </a:r>
          </a:p>
          <a:p>
            <a:pPr>
              <a:defRPr sz="1400" b="1"/>
            </a:pPr>
            <a:endParaRPr>
              <a:latin typeface="+mn-lt"/>
              <a:ea typeface="+mn-ea"/>
              <a:cs typeface="+mn-cs"/>
              <a:sym typeface="Calibri" panose="020F0502020204030204"/>
            </a:endParaRPr>
          </a:p>
          <a:p>
            <a:pPr>
              <a:defRPr sz="1400" b="1" u="sng">
                <a:solidFill>
                  <a:srgbClr val="FF0000"/>
                </a:solidFill>
              </a:defRPr>
            </a:pPr>
            <a:endParaRPr>
              <a:latin typeface="+mn-lt"/>
              <a:ea typeface="+mn-ea"/>
              <a:cs typeface="+mn-cs"/>
              <a:sym typeface="Calibri" panose="020F0502020204030204"/>
            </a:endParaRPr>
          </a:p>
          <a:p>
            <a:pPr algn="r">
              <a:defRPr sz="1400" b="1">
                <a:solidFill>
                  <a:srgbClr val="00B050"/>
                </a:solidFill>
              </a:defRPr>
            </a:pPr>
            <a: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0568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9" name="Shape 10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lnSpc>
                <a:spcPct val="150000"/>
              </a:lnSpc>
              <a:defRPr sz="1400" b="1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/>
            </a:r>
            <a:br/>
            <a:r>
              <a:t>EXERCISE:  KEEPING YOUR BALANCE</a:t>
            </a:r>
          </a:p>
        </p:txBody>
      </p:sp>
    </p:spTree>
    <p:extLst>
      <p:ext uri="{BB962C8B-B14F-4D97-AF65-F5344CB8AC3E}">
        <p14:creationId xmlns:p14="http://schemas.microsoft.com/office/powerpoint/2010/main" val="3637647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4" name="Shape 10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/>
            </a:pPr>
            <a:r>
              <a:t>EXERCISE #2: “KEEPING YOUR BALANCE.”</a:t>
            </a:r>
          </a:p>
          <a:p>
            <a:pPr>
              <a:defRPr b="1" u="sng"/>
            </a:pPr>
            <a:endParaRPr/>
          </a:p>
          <a:p>
            <a:r>
              <a:t>Who here is knowledgeable about the wonderful museum </a:t>
            </a:r>
            <a:br/>
            <a:r>
              <a:t>and interactive display setting on the first floor of the </a:t>
            </a:r>
            <a:br/>
            <a:r>
              <a:t>Hanban building? Raise your hands!</a:t>
            </a:r>
          </a:p>
          <a:p>
            <a:endParaRPr/>
          </a:p>
          <a:p>
            <a:r>
              <a:t>Now, if I were a reporter, </a:t>
            </a:r>
            <a:r>
              <a:rPr b="1" u="sng">
                <a:solidFill>
                  <a:srgbClr val="FF0000"/>
                </a:solidFill>
              </a:rPr>
              <a:t>which one of you would I interview</a:t>
            </a:r>
            <a:r>
              <a:t> for a</a:t>
            </a:r>
            <a:br/>
            <a:r>
              <a:t> story ?</a:t>
            </a:r>
          </a:p>
          <a:p>
            <a:pPr>
              <a:defRPr b="1"/>
            </a:pPr>
            <a:r>
              <a:t>(You will likely need to insist upon someone to come forward and join you up front, so you can do this)</a:t>
            </a:r>
          </a:p>
          <a:p>
            <a:pPr>
              <a:defRPr b="1"/>
            </a:pPr>
            <a:r>
              <a:t>----------------------------------------------------------------------------</a:t>
            </a:r>
          </a:p>
          <a:p>
            <a:pPr>
              <a:defRPr b="1"/>
            </a:pPr>
            <a:r>
              <a:t>Once the person is up front, loosen him/her up with some fun banter, such as: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b="1"/>
            </a:pPr>
            <a:r>
              <a:t>Tell me your name?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b="1"/>
            </a:pPr>
            <a:r>
              <a:t>Which institution you are from.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b="1"/>
            </a:pPr>
            <a:r>
              <a:t>How long have you worked here?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b="1"/>
            </a:pPr>
            <a:r>
              <a:t>Compliment him/her on something, like their appearance, manner of speaking, etc.</a:t>
            </a:r>
          </a:p>
          <a:p>
            <a:pPr>
              <a:defRPr b="1"/>
            </a:pPr>
            <a:r>
              <a:t>-------------------------------------------------------------------------------------</a:t>
            </a:r>
          </a:p>
          <a:p>
            <a:pPr>
              <a:defRPr i="1" u="sng"/>
            </a:pPr>
            <a:r>
              <a:t>(You, speaking as a reporter):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i="1" u="sng"/>
            </a:pPr>
            <a:r>
              <a:t>So, tell me about this exhibit: What does Hanban hope to achieve with such a grand museum and display center?</a:t>
            </a:r>
          </a:p>
          <a:p>
            <a:pPr>
              <a:defRPr i="1" u="sng"/>
            </a:pPr>
            <a:endParaRPr/>
          </a:p>
          <a:p>
            <a:r>
              <a:t>(Let the person answer)</a:t>
            </a:r>
          </a:p>
          <a:p>
            <a:endParaRPr/>
          </a:p>
          <a:p>
            <a:pPr>
              <a:defRPr i="1" u="sng"/>
            </a:pPr>
            <a:r>
              <a:t>(You, speaking as a reporter)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i="1" u="sng"/>
            </a:pPr>
            <a:r>
              <a:t>What parts of the museum are most popular with visitors?</a:t>
            </a:r>
          </a:p>
          <a:p>
            <a:pPr>
              <a:defRPr i="1" u="sng"/>
            </a:pPr>
            <a:endParaRPr/>
          </a:p>
          <a:p>
            <a:r>
              <a:t>(Let the person answer)</a:t>
            </a:r>
          </a:p>
          <a:p>
            <a:endParaRPr/>
          </a:p>
          <a:p>
            <a:pPr>
              <a:defRPr i="1" u="sng"/>
            </a:pPr>
            <a:r>
              <a:t>(You, speaking as a reporter – THIS WILL BE THE ZINGER QUESTION – pick the one you are most comfortable saying in front of Hanban officials, but understand the idea is to make your subject uncomfortable)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i="1" u="sng"/>
            </a:pPr>
            <a:r>
              <a:t>OPTION 1: I didn’t see anything in the museum on the question of the role that the Dalai Lama plays in Tibet. What’s Hanban’s position on that?</a:t>
            </a:r>
          </a:p>
          <a:p>
            <a:pPr marL="297586" indent="-297586">
              <a:buSzPct val="100000"/>
              <a:buFont typeface="Arial" panose="020B0604020202020204"/>
              <a:buChar char="•"/>
              <a:defRPr i="1" u="sng"/>
            </a:pPr>
            <a:r>
              <a:t>OPTION 2: How does the museum address current events, such as the recent demonstrations in Hong Kong?</a:t>
            </a:r>
          </a:p>
          <a:p>
            <a:pPr>
              <a:defRPr i="1" u="sng"/>
            </a:pPr>
            <a:endParaRPr/>
          </a:p>
          <a:p>
            <a:pPr>
              <a:defRPr i="1" u="sng"/>
            </a:pPr>
            <a:r>
              <a:t>(If the person starts to squirm, go after him or her – make it uncomfortable)</a:t>
            </a:r>
          </a:p>
          <a:p>
            <a:r>
              <a:t>--------------------------------------------------------------------------------------------</a:t>
            </a:r>
          </a:p>
          <a:p>
            <a:pPr>
              <a:defRPr b="1"/>
            </a:pPr>
            <a:r>
              <a:t>(You will then need to step back into the mode of instructor and critique his performance)</a:t>
            </a:r>
          </a:p>
          <a:p>
            <a:pPr marL="297586" indent="-297586">
              <a:buSzPct val="100000"/>
              <a:buFont typeface="Arial" panose="020B0604020202020204"/>
              <a:buChar char="•"/>
            </a:pPr>
            <a:r>
              <a:t>How did he handle the surprise question? Did he know his negatives? Did he avoid saying no comment? Did he have a prepared response planned that would convey to the reporter that such questions aren’t part of the museum’s purpose?</a:t>
            </a:r>
          </a:p>
          <a:p>
            <a:pPr marL="297586" indent="-297586">
              <a:buSzPct val="100000"/>
              <a:buFont typeface="Arial" panose="020B0604020202020204"/>
              <a:buChar char="•"/>
            </a:pPr>
            <a:r>
              <a:t>Did he use his 20 seconds effectively? Did he put forward a clear impression of the value of the museum?</a:t>
            </a:r>
          </a:p>
          <a:p>
            <a:pPr marL="297586" indent="-297586">
              <a:buSzPct val="100000"/>
              <a:buFont typeface="Arial" panose="020B0604020202020204"/>
              <a:buChar char="•"/>
            </a:pPr>
            <a:r>
              <a:t>Did he look nervous? Or confident? Eye contact? Posture? Voice tone?</a:t>
            </a:r>
          </a:p>
          <a:p>
            <a:r>
              <a:t>---------------------------------------------------------------------------------------------</a:t>
            </a:r>
          </a:p>
          <a:p>
            <a:pPr>
              <a:defRPr b="1"/>
            </a:pPr>
            <a:r>
              <a:t>Ask the audience to give him/her a round of applause and thank him/her</a:t>
            </a:r>
          </a:p>
        </p:txBody>
      </p:sp>
    </p:spTree>
    <p:extLst>
      <p:ext uri="{BB962C8B-B14F-4D97-AF65-F5344CB8AC3E}">
        <p14:creationId xmlns:p14="http://schemas.microsoft.com/office/powerpoint/2010/main" val="1990863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9" name="Shape 10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I want to conclude on this important point: </a:t>
            </a:r>
          </a:p>
          <a:p>
            <a:pPr>
              <a:defRPr sz="1600" b="1">
                <a:solidFill>
                  <a:srgbClr val="FF0000"/>
                </a:solidFill>
              </a:defRPr>
            </a:pPr>
            <a:r>
              <a:t>Never ask a reporter, particularly a western reporter, to preview the story. 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Reporters </a:t>
            </a:r>
            <a:r>
              <a:rPr b="1">
                <a:solidFill>
                  <a:srgbClr val="FF0000"/>
                </a:solidFill>
              </a:rPr>
              <a:t>generally never let sources review stories</a:t>
            </a:r>
            <a:r>
              <a:t>, though they often check back concerning complicated details.</a:t>
            </a:r>
            <a:endParaRPr sz="1400"/>
          </a:p>
          <a:p>
            <a:pPr>
              <a:defRPr sz="1400"/>
            </a:pPr>
            <a:endParaRPr sz="1400"/>
          </a:p>
          <a:p>
            <a:pPr>
              <a:defRPr sz="1600"/>
            </a:pPr>
            <a:r>
              <a:t>It’s better to </a:t>
            </a:r>
            <a:r>
              <a:rPr b="1">
                <a:solidFill>
                  <a:srgbClr val="FF0000"/>
                </a:solidFill>
              </a:rPr>
              <a:t>listen carefully during an interview </a:t>
            </a:r>
            <a:r>
              <a:t>to be aware of when a reporter may not understand something. 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During the interview, you may want to </a:t>
            </a:r>
            <a:r>
              <a:rPr b="1">
                <a:solidFill>
                  <a:srgbClr val="FF0000"/>
                </a:solidFill>
              </a:rPr>
              <a:t>double back on an important point </a:t>
            </a:r>
            <a:r>
              <a:t>– or </a:t>
            </a:r>
            <a:r>
              <a:rPr b="1">
                <a:solidFill>
                  <a:srgbClr val="FF0000"/>
                </a:solidFill>
              </a:rPr>
              <a:t>simply restate </a:t>
            </a:r>
            <a:r>
              <a:t>your point in another way – if you sense confusion or if you feel you didn’t get your point across.</a:t>
            </a:r>
            <a:endParaRPr sz="1400"/>
          </a:p>
          <a:p>
            <a:pPr>
              <a:defRPr sz="1400"/>
            </a:pPr>
            <a:endParaRPr sz="1400"/>
          </a:p>
          <a:p>
            <a:pPr>
              <a:defRPr sz="1600"/>
            </a:pPr>
            <a:r>
              <a:t>The likelihood of your </a:t>
            </a:r>
            <a:r>
              <a:rPr b="1">
                <a:solidFill>
                  <a:srgbClr val="FF0000"/>
                </a:solidFill>
              </a:rPr>
              <a:t>being misquoted is reduced </a:t>
            </a:r>
            <a:r>
              <a:t>substantially if you </a:t>
            </a:r>
            <a:r>
              <a:rPr b="1">
                <a:solidFill>
                  <a:srgbClr val="FF0000"/>
                </a:solidFill>
              </a:rPr>
              <a:t>speak briefly and clearly.</a:t>
            </a:r>
          </a:p>
          <a:p>
            <a:pPr>
              <a:defRPr sz="1600" b="1">
                <a:solidFill>
                  <a:srgbClr val="FF0000"/>
                </a:solidFill>
              </a:defRPr>
            </a:pPr>
            <a:endParaRPr b="1">
              <a:solidFill>
                <a:srgbClr val="FF0000"/>
              </a:solidFill>
            </a:endParaRPr>
          </a:p>
          <a:p>
            <a:pPr algn="r">
              <a:defRPr sz="1600" b="1">
                <a:solidFill>
                  <a:srgbClr val="00B050"/>
                </a:solidFill>
              </a:defRPr>
            </a:pPr>
            <a: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16241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90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5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0" name="Shape 9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>
                <a:solidFill>
                  <a:srgbClr val="0070C0"/>
                </a:solidFill>
              </a:defRPr>
            </a:pPr>
            <a:r>
              <a:t>Setting the context in which the CIs operate</a:t>
            </a:r>
          </a:p>
          <a:p>
            <a:pPr marL="178940" indent="-178940">
              <a:buSzPct val="100000"/>
              <a:buFont typeface="Arial" panose="020B0604020202020204"/>
              <a:buChar char="•"/>
              <a:defRPr sz="1400" b="1">
                <a:solidFill>
                  <a:srgbClr val="0070C0"/>
                </a:solidFill>
              </a:defRPr>
            </a:pPr>
            <a:endParaRPr/>
          </a:p>
          <a:p>
            <a:pPr>
              <a:defRPr sz="1400" b="1"/>
            </a:pPr>
            <a:r>
              <a:t>Observe new environment.</a:t>
            </a:r>
          </a:p>
          <a:p>
            <a:pPr>
              <a:defRPr sz="1400" b="1"/>
            </a:pPr>
            <a:endParaRPr/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Understand how the US university functions and who are the people that make it function.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Understand their leadership philosophy and style, and think about your own and how to fit in. 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Understand the role and responsibility of the US CI Director, and CI’s position in the university’s structure.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Learn the history of your CI and its current programs.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Ask questions about procedures and how things are currently working. This will allow for the reduction of duplicate work and a better pathway to present your ideas based on the work that has already been done.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400" b="1"/>
            </a:pPr>
            <a:r>
              <a:t>Open communication with the US Director and be a bridge between your CI, Hanban and your home institute</a:t>
            </a:r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/>
            </a:pPr>
            <a:endParaRPr/>
          </a:p>
          <a:p>
            <a:pPr>
              <a:defRPr sz="1400"/>
            </a:pPr>
            <a:endParaRPr/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/>
          </a:p>
          <a:p>
            <a:pPr algn="r">
              <a:defRPr sz="1400" b="1">
                <a:solidFill>
                  <a:srgbClr val="00B050"/>
                </a:solidFill>
              </a:defRPr>
            </a:pPr>
            <a:r>
              <a:t>ASSESSING AND DEFINING CI</a:t>
            </a:r>
          </a:p>
        </p:txBody>
      </p:sp>
    </p:spTree>
    <p:extLst>
      <p:ext uri="{BB962C8B-B14F-4D97-AF65-F5344CB8AC3E}">
        <p14:creationId xmlns:p14="http://schemas.microsoft.com/office/powerpoint/2010/main" val="424403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5" name="Shape 9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>
                <a:solidFill>
                  <a:srgbClr val="0070C0"/>
                </a:solidFill>
              </a:defRPr>
            </a:pPr>
            <a:r>
              <a:t>Assessing and defining CI</a:t>
            </a:r>
          </a:p>
          <a:p>
            <a:pPr marL="178940" indent="-178940">
              <a:buSzPct val="100000"/>
              <a:buFont typeface="Arial" panose="020B0604020202020204"/>
              <a:buChar char="•"/>
              <a:defRPr sz="1400" b="1">
                <a:solidFill>
                  <a:srgbClr val="0070C0"/>
                </a:solidFill>
              </a:defRPr>
            </a:pPr>
            <a:r>
              <a:t>Acknowledging the context of CI existence</a:t>
            </a:r>
          </a:p>
          <a:p>
            <a:pPr>
              <a:defRPr sz="1400" b="1">
                <a:solidFill>
                  <a:srgbClr val="0070C0"/>
                </a:solidFill>
              </a:defRPr>
            </a:pPr>
            <a:endParaRPr/>
          </a:p>
          <a:p>
            <a:pPr>
              <a:defRPr sz="1400"/>
            </a:pPr>
            <a:r>
              <a:t>It is necessary to articulate the </a:t>
            </a:r>
            <a:r>
              <a:rPr b="1"/>
              <a:t>HOW, WHAT, and WHY of establishments of the CIs around the world.  </a:t>
            </a:r>
          </a:p>
          <a:p>
            <a:pPr>
              <a:defRPr sz="1400" b="1"/>
            </a:pPr>
            <a:endParaRPr b="1"/>
          </a:p>
          <a:p>
            <a:pPr>
              <a:defRPr sz="1400" b="1"/>
            </a:pPr>
            <a:r>
              <a:t>Be prepared to explain “how CI aligns with the university’s mission and values</a:t>
            </a:r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r>
              <a:t>Academic freedom </a:t>
            </a:r>
          </a:p>
          <a:p>
            <a:pPr marL="291751" indent="-291751">
              <a:buSzPct val="100000"/>
              <a:buFont typeface="Arial" panose="020B0604020202020204"/>
              <a:buChar char="•"/>
              <a:defRPr sz="1400" b="1"/>
            </a:pPr>
            <a:r>
              <a:t>Look at the university policy that aligns with AAUP guidance regarding academic freedom.</a:t>
            </a:r>
          </a:p>
          <a:p>
            <a:pPr marL="291751" indent="-291751">
              <a:buSzPct val="100000"/>
              <a:buFont typeface="Arial" panose="020B0604020202020204"/>
              <a:buChar char="•"/>
              <a:defRPr sz="1400" b="1"/>
            </a:pPr>
            <a:r>
              <a:t>Study/Research media reports and past issues regarding this topic</a:t>
            </a:r>
          </a:p>
          <a:p>
            <a:pPr marL="291751" indent="-291751">
              <a:buSzPct val="100000"/>
              <a:buFont typeface="Arial" panose="020B0604020202020204"/>
              <a:buChar char="•"/>
              <a:defRPr sz="1400" b="1"/>
            </a:pPr>
            <a:r>
              <a:t>Ask questions (to the US director) about any past issues or struggles within the local CI</a:t>
            </a:r>
          </a:p>
          <a:p>
            <a:pPr>
              <a:defRPr sz="1400" b="1"/>
            </a:pPr>
            <a:endParaRPr/>
          </a:p>
          <a:p>
            <a:pPr>
              <a:defRPr sz="1400"/>
            </a:pPr>
            <a:endParaRPr/>
          </a:p>
          <a:p>
            <a:pPr>
              <a:defRPr sz="1400" b="1">
                <a:solidFill>
                  <a:srgbClr val="FF0000"/>
                </a:solidFill>
              </a:defRPr>
            </a:pPr>
            <a:endParaRPr/>
          </a:p>
          <a:p>
            <a:pPr algn="r">
              <a:defRPr sz="1400" b="1">
                <a:solidFill>
                  <a:srgbClr val="00B050"/>
                </a:solidFill>
              </a:defRPr>
            </a:pPr>
            <a:r>
              <a:t>AGREEMENT     </a:t>
            </a:r>
            <a:r>
              <a:rPr>
                <a:solidFill>
                  <a:srgbClr val="FF0000"/>
                </a:solidFill>
              </a:rPr>
              <a:t>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7852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0" name="Shape 9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>
                <a:solidFill>
                  <a:srgbClr val="0070C0"/>
                </a:solidFill>
              </a:defRPr>
            </a:pPr>
            <a:endParaRPr/>
          </a:p>
          <a:p>
            <a:pPr>
              <a:defRPr sz="1600" b="1"/>
            </a:pPr>
            <a:r>
              <a:t>MTSU EXAMPLE:  </a:t>
            </a:r>
            <a:r>
              <a:rPr u="sng"/>
              <a:t>MTSU was in agreement with its general philosophy and how it fit in with our mission. </a:t>
            </a:r>
            <a:r>
              <a:rPr b="0"/>
              <a:t>It fit well with our goals of expanding our reach internationally and our commitment to preparing students to thrive in a changing global society.</a:t>
            </a:r>
            <a:br>
              <a:rPr b="0"/>
            </a:br>
            <a:endParaRPr>
              <a:solidFill>
                <a:srgbClr val="FF0000"/>
              </a:solidFill>
            </a:endParaRPr>
          </a:p>
          <a:p>
            <a:pPr>
              <a:defRPr sz="1600" b="1">
                <a:solidFill>
                  <a:srgbClr val="FF0000"/>
                </a:solidFill>
              </a:defRPr>
            </a:pPr>
            <a:r>
              <a:t>Does the campus and local community know that this relationship is still relevant and why?</a:t>
            </a:r>
            <a:br/>
            <a:endParaRPr/>
          </a:p>
          <a:p>
            <a:pPr>
              <a:defRPr sz="1600" b="1">
                <a:solidFill>
                  <a:srgbClr val="FF0000"/>
                </a:solidFill>
              </a:defRPr>
            </a:pPr>
            <a:r>
              <a:t>Does my campus and local community know that this relationship and why?</a:t>
            </a:r>
            <a:br/>
            <a:endParaRPr/>
          </a:p>
          <a:p>
            <a:pPr>
              <a:defRPr sz="1600" b="1"/>
            </a:pPr>
            <a:r>
              <a:t>Key Point:</a:t>
            </a:r>
            <a:r>
              <a:rPr b="0"/>
              <a:t> If we believe the mission of the Confucius Institute remains relevant</a:t>
            </a:r>
            <a:r>
              <a:rPr>
                <a:solidFill>
                  <a:srgbClr val="FF0000"/>
                </a:solidFill>
              </a:rPr>
              <a:t>, we must take ownership</a:t>
            </a:r>
            <a:r>
              <a:t> of it and </a:t>
            </a:r>
            <a:r>
              <a:rPr u="sng">
                <a:solidFill>
                  <a:srgbClr val="FF0000"/>
                </a:solidFill>
              </a:rPr>
              <a:t>keep key stakeholders </a:t>
            </a:r>
            <a:r>
              <a:rPr b="0"/>
              <a:t>informed of our progress and plans.</a:t>
            </a:r>
          </a:p>
          <a:p>
            <a:pPr>
              <a:defRPr sz="1600"/>
            </a:pPr>
            <a:endParaRPr b="0"/>
          </a:p>
          <a:p>
            <a:pPr>
              <a:defRPr sz="1600"/>
            </a:pPr>
            <a:endParaRPr b="0"/>
          </a:p>
          <a:p>
            <a:pPr algn="r">
              <a:defRPr sz="1600" b="1">
                <a:solidFill>
                  <a:srgbClr val="00B050"/>
                </a:solidFill>
              </a:defRPr>
            </a:pPr>
            <a:endParaRPr b="0"/>
          </a:p>
          <a:p>
            <a:pPr algn="r">
              <a:defRPr sz="1600" b="1">
                <a:solidFill>
                  <a:srgbClr val="00B050"/>
                </a:solidFill>
              </a:defRPr>
            </a:pPr>
            <a:r>
              <a:t>PUBLICE RELATIONS AND MEDIA</a:t>
            </a:r>
          </a:p>
          <a:p>
            <a:pPr>
              <a:defRPr sz="1600" b="1">
                <a:solidFill>
                  <a:srgbClr val="00B050"/>
                </a:solidFill>
              </a:defRPr>
            </a:pPr>
            <a:r>
              <a:t/>
            </a:r>
            <a:br/>
            <a:r>
              <a:rPr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006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6" name="Shape 9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defRPr sz="1400" b="1">
                <a:solidFill>
                  <a:srgbClr val="00B050"/>
                </a:solidFill>
              </a:defRPr>
            </a:pPr>
            <a:endParaRPr/>
          </a:p>
          <a:p>
            <a:pPr>
              <a:defRPr sz="1600" b="1"/>
            </a:pPr>
            <a:r>
              <a:t>Understand Public Relations and Media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600" b="1">
                <a:solidFill>
                  <a:srgbClr val="FF0000"/>
                </a:solidFill>
              </a:defRPr>
            </a:pPr>
            <a:r>
              <a:t>Learn about US media</a:t>
            </a:r>
            <a:r>
              <a:rPr b="0">
                <a:solidFill>
                  <a:srgbClr val="000000"/>
                </a:solidFill>
              </a:rPr>
              <a:t>, institution and society.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600"/>
            </a:pPr>
            <a:r>
              <a:t>Understand the </a:t>
            </a:r>
            <a:r>
              <a:rPr b="1">
                <a:solidFill>
                  <a:srgbClr val="FF0000"/>
                </a:solidFill>
              </a:rPr>
              <a:t>local political environment</a:t>
            </a:r>
            <a:r>
              <a:t> of your CI. 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600" b="1">
                <a:solidFill>
                  <a:srgbClr val="FF0000"/>
                </a:solidFill>
              </a:defRPr>
            </a:pPr>
            <a:r>
              <a:t>Universities will normally have policy about responding to the media</a:t>
            </a:r>
            <a:r>
              <a:rPr b="0">
                <a:solidFill>
                  <a:srgbClr val="000000"/>
                </a:solidFill>
              </a:rPr>
              <a:t> as well as an office or officers that will focus on media responses.  Know this procedure and who these people are.</a:t>
            </a:r>
          </a:p>
          <a:p>
            <a:pPr marL="175050" indent="-175050">
              <a:buSzPct val="100000"/>
              <a:buFont typeface="Arial" panose="020B0604020202020204"/>
              <a:buChar char="•"/>
              <a:defRPr sz="1600" b="1">
                <a:solidFill>
                  <a:srgbClr val="FF0000"/>
                </a:solidFill>
              </a:defRPr>
            </a:pPr>
            <a:r>
              <a:t>If ever approached by the media defer to the US director </a:t>
            </a:r>
            <a:r>
              <a:rPr b="0">
                <a:solidFill>
                  <a:srgbClr val="000000"/>
                </a:solidFill>
              </a:rPr>
              <a:t>or appropriate university personnel. </a:t>
            </a:r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 b="0">
              <a:solidFill>
                <a:srgbClr val="000000"/>
              </a:solidFill>
            </a:endParaRPr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 b="0">
              <a:solidFill>
                <a:srgbClr val="000000"/>
              </a:solidFill>
            </a:endParaRPr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 b="0">
              <a:solidFill>
                <a:srgbClr val="000000"/>
              </a:solidFill>
            </a:endParaRPr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 b="0">
              <a:solidFill>
                <a:srgbClr val="000000"/>
              </a:solidFill>
            </a:endParaRPr>
          </a:p>
          <a:p>
            <a:pPr algn="r">
              <a:defRPr sz="1400" b="1">
                <a:solidFill>
                  <a:srgbClr val="00B050"/>
                </a:solidFill>
              </a:defRPr>
            </a:pPr>
            <a:r>
              <a:t>PROMOTE YOUR CI</a:t>
            </a:r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/>
          </a:p>
          <a:p>
            <a:pPr algn="r">
              <a:defRPr sz="1400" b="1">
                <a:solidFill>
                  <a:srgbClr val="00B05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5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1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Now, I want to share some of my experiences in this regard that I think might be helpful</a:t>
            </a:r>
          </a:p>
          <a:p>
            <a:pPr>
              <a:lnSpc>
                <a:spcPct val="150000"/>
              </a:lnSpc>
              <a:defRPr sz="11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I started travelling to China two years before I joined MTSU. </a:t>
            </a:r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So, in 2001, when I became president, I began efforts on our campus to focus on international / globalization .  China was a main point of interest.  </a:t>
            </a:r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As a result, we were able to</a:t>
            </a:r>
            <a:r>
              <a:rPr b="1">
                <a:solidFill>
                  <a:srgbClr val="FF0000"/>
                </a:solidFill>
              </a:rPr>
              <a:t> build relationships that led to the creation of our Confucius Institute</a:t>
            </a:r>
          </a:p>
          <a:p>
            <a:pPr>
              <a:lnSpc>
                <a:spcPct val="150000"/>
              </a:lnSpc>
              <a:defRPr sz="1000" b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 sz="10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We were so busy </a:t>
            </a:r>
            <a:r>
              <a:rPr b="1" u="sng">
                <a:solidFill>
                  <a:srgbClr val="FF0000"/>
                </a:solidFill>
              </a:rPr>
              <a:t>establishing relationships </a:t>
            </a:r>
            <a:r>
              <a:t>with Chinese universities and building our Confucius Institute that </a:t>
            </a:r>
            <a:r>
              <a:rPr b="1">
                <a:solidFill>
                  <a:srgbClr val="FF0000"/>
                </a:solidFill>
              </a:rPr>
              <a:t>we failed to perform one of the most basic forms of public relations</a:t>
            </a:r>
            <a:r>
              <a:t>: </a:t>
            </a:r>
            <a:r>
              <a:rPr sz="1100" b="1"/>
              <a:t>If it was worth doing, it was worth telling others about it.</a:t>
            </a:r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1100" b="1"/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Do not assume that everyone in the community and on your campus understands and appreciates the value of CI</a:t>
            </a:r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Get to know and partner with your campus public relations team and forge outreach plans</a:t>
            </a:r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Tell your stories again and again and again</a:t>
            </a:r>
          </a:p>
          <a:p>
            <a:pPr lvl="1" indent="466801"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 lvl="1" indent="466801">
              <a:lnSpc>
                <a:spcPct val="150000"/>
              </a:lnSpc>
              <a:defRPr sz="11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  <a:p>
            <a:pPr lvl="1" indent="466801" algn="r">
              <a:lnSpc>
                <a:spcPct val="150000"/>
              </a:lnSpc>
              <a:defRPr sz="1100" b="1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WHY ENGAGE</a:t>
            </a:r>
          </a:p>
        </p:txBody>
      </p:sp>
    </p:spTree>
    <p:extLst>
      <p:ext uri="{BB962C8B-B14F-4D97-AF65-F5344CB8AC3E}">
        <p14:creationId xmlns:p14="http://schemas.microsoft.com/office/powerpoint/2010/main" val="56451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7" name="Shape 9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7603" indent="77152">
              <a:defRPr sz="1400" b="1">
                <a:solidFill>
                  <a:srgbClr val="FF0000"/>
                </a:solidFill>
              </a:defRPr>
            </a:pPr>
            <a:r>
              <a:t>Many officials fail to grasp the importance of shaping and projecting a powerful message </a:t>
            </a:r>
            <a:r>
              <a:rPr b="0">
                <a:solidFill>
                  <a:srgbClr val="000000"/>
                </a:solidFill>
              </a:rPr>
              <a:t>that reaffirms the value and worth of your organization.</a:t>
            </a:r>
          </a:p>
          <a:p>
            <a:pPr marL="37603" indent="77152">
              <a:defRPr sz="1400" b="1">
                <a:solidFill>
                  <a:srgbClr val="FF0000"/>
                </a:solidFill>
              </a:defRPr>
            </a:pPr>
            <a:endParaRPr b="0">
              <a:solidFill>
                <a:srgbClr val="000000"/>
              </a:solidFill>
            </a:endParaRPr>
          </a:p>
          <a:p>
            <a:pPr marL="37603" indent="77152">
              <a:defRPr sz="1400" b="1">
                <a:solidFill>
                  <a:srgbClr val="FF0000"/>
                </a:solidFill>
              </a:defRPr>
            </a:pPr>
            <a:r>
              <a:t>YOU must be able to convey the message</a:t>
            </a:r>
          </a:p>
          <a:p>
            <a:pPr marL="37603" indent="77152">
              <a:defRPr sz="1400" b="1">
                <a:solidFill>
                  <a:srgbClr val="FF0000"/>
                </a:solidFill>
              </a:defRPr>
            </a:pPr>
            <a:endParaRPr/>
          </a:p>
          <a:p>
            <a:pPr marL="37603" indent="77152">
              <a:defRPr sz="1400"/>
            </a:pPr>
            <a:endParaRPr/>
          </a:p>
          <a:p>
            <a:pPr marL="37603" indent="77152">
              <a:defRPr sz="1400"/>
            </a:pPr>
            <a:r>
              <a:t>Need to give </a:t>
            </a:r>
            <a:r>
              <a:rPr b="1" u="sng">
                <a:solidFill>
                  <a:srgbClr val="FF0000"/>
                </a:solidFill>
              </a:rPr>
              <a:t>adequate attention to building </a:t>
            </a:r>
            <a:r>
              <a:t>a cohesive </a:t>
            </a:r>
            <a:br/>
            <a:r>
              <a:t>communication strategy. </a:t>
            </a:r>
          </a:p>
          <a:p>
            <a:pPr marL="37603" indent="77152">
              <a:defRPr sz="1400"/>
            </a:pPr>
            <a:endParaRPr/>
          </a:p>
          <a:p>
            <a:pPr indent="114107">
              <a:defRPr sz="1400" b="1"/>
            </a:pPr>
            <a:r>
              <a:t>Proactive media relations helps shape your public narrative. </a:t>
            </a:r>
            <a:r>
              <a:rPr b="0"/>
              <a:t>And its best to </a:t>
            </a:r>
            <a:r>
              <a:rPr i="1">
                <a:solidFill>
                  <a:srgbClr val="FF0000"/>
                </a:solidFill>
              </a:rPr>
              <a:t>begin and sustain this work when times are good, rather than in a crisis.</a:t>
            </a:r>
          </a:p>
          <a:p>
            <a:pPr indent="114107">
              <a:defRPr sz="1400"/>
            </a:pPr>
            <a:endParaRPr i="1">
              <a:solidFill>
                <a:srgbClr val="FF0000"/>
              </a:solidFill>
            </a:endParaRPr>
          </a:p>
          <a:p>
            <a:pPr indent="114107">
              <a:defRPr sz="1400"/>
            </a:pPr>
            <a:r>
              <a:t>It can:</a:t>
            </a:r>
          </a:p>
          <a:p>
            <a:pPr marL="650280" indent="-536173">
              <a:buSzPct val="100000"/>
              <a:buChar char="▪"/>
              <a:defRPr sz="1400"/>
            </a:pPr>
            <a:r>
              <a:t>Dispel myths or inaccuracies</a:t>
            </a:r>
          </a:p>
          <a:p>
            <a:pPr marL="650280" indent="-536173">
              <a:buSzPct val="100000"/>
              <a:buChar char="▪"/>
              <a:defRPr sz="1400"/>
            </a:pPr>
            <a:r>
              <a:t>Drive the discussion</a:t>
            </a:r>
          </a:p>
          <a:p>
            <a:pPr marL="650280" indent="-536173">
              <a:buSzPct val="100000"/>
              <a:buChar char="▪"/>
              <a:defRPr sz="1400"/>
            </a:pPr>
            <a:r>
              <a:t>Boost the effectiveness of your efforts by reaching the audience that is critical to your success (stakeholders, campus and community influencers, even detractors)</a:t>
            </a:r>
          </a:p>
          <a:p>
            <a:pPr marL="650280" indent="-536173">
              <a:buSzPct val="100000"/>
              <a:buChar char="▪"/>
              <a:defRPr sz="1400"/>
            </a:pPr>
            <a:endParaRPr/>
          </a:p>
          <a:p>
            <a:pPr indent="114107" algn="r">
              <a:defRPr sz="1400" b="1">
                <a:solidFill>
                  <a:srgbClr val="00B050"/>
                </a:solidFill>
              </a:defRPr>
            </a:pPr>
            <a:r>
              <a:t>SERIES OF NEWSPAPER ARTICLES</a:t>
            </a:r>
          </a:p>
        </p:txBody>
      </p:sp>
    </p:spTree>
    <p:extLst>
      <p:ext uri="{BB962C8B-B14F-4D97-AF65-F5344CB8AC3E}">
        <p14:creationId xmlns:p14="http://schemas.microsoft.com/office/powerpoint/2010/main" val="3760203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1" name="Shape 9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three years ago, we asked our </a:t>
            </a:r>
            <a:r>
              <a:rPr b="1"/>
              <a:t>university’s lead marketing and communications executive </a:t>
            </a:r>
            <a:r>
              <a:rPr sz="1600" b="1"/>
              <a:t>to join our Confucius Institute board of advisors. </a:t>
            </a:r>
          </a:p>
          <a:p>
            <a:pPr>
              <a:defRPr b="1"/>
            </a:pPr>
            <a:endParaRPr sz="1600" b="1"/>
          </a:p>
          <a:p>
            <a:r>
              <a:t>He pointed out to us immediately that we were </a:t>
            </a:r>
            <a:r>
              <a:rPr b="1">
                <a:solidFill>
                  <a:srgbClr val="FF0000"/>
                </a:solidFill>
              </a:rPr>
              <a:t>investing a lot of time, energy </a:t>
            </a:r>
            <a:r>
              <a:t>and dollars into building a global relationship, yet we </a:t>
            </a:r>
            <a:r>
              <a:rPr b="1">
                <a:solidFill>
                  <a:srgbClr val="FF0000"/>
                </a:solidFill>
              </a:rPr>
              <a:t>made no effort to tell anyone WHAT we were doing and, more important, WHY we were doing it.</a:t>
            </a:r>
          </a:p>
          <a:p>
            <a:pPr>
              <a:defRPr b="1">
                <a:solidFill>
                  <a:srgbClr val="FF0000"/>
                </a:solidFill>
              </a:defRPr>
            </a:pPr>
            <a:endParaRPr b="1">
              <a:solidFill>
                <a:srgbClr val="FF0000"/>
              </a:solidFill>
            </a:endParaRPr>
          </a:p>
          <a:p>
            <a:r>
              <a:t>In other words, </a:t>
            </a:r>
            <a:r>
              <a:rPr b="1" i="1" u="sng"/>
              <a:t>I knew </a:t>
            </a:r>
            <a:r>
              <a:t>what we were doing was important. </a:t>
            </a:r>
          </a:p>
          <a:p>
            <a:pPr>
              <a:defRPr b="1" i="1" u="sng"/>
            </a:pPr>
            <a:endParaRPr/>
          </a:p>
          <a:p>
            <a:pPr>
              <a:defRPr b="1" i="1" u="sng"/>
            </a:pPr>
            <a:r>
              <a:t>My CI director and key administrators knew</a:t>
            </a:r>
            <a:r>
              <a:rPr b="0" i="0" u="none"/>
              <a:t> what we were doing was important. </a:t>
            </a:r>
          </a:p>
          <a:p>
            <a:endParaRPr b="0" i="0" u="none"/>
          </a:p>
          <a:p>
            <a:r>
              <a:t>But, for a variety of reasons, </a:t>
            </a:r>
            <a:r>
              <a:rPr b="1">
                <a:solidFill>
                  <a:srgbClr val="FF0000"/>
                </a:solidFill>
              </a:rPr>
              <a:t>we simply didn’t draw much attention to our good works. </a:t>
            </a:r>
          </a:p>
          <a:p>
            <a:pPr>
              <a:defRPr b="1" i="1" u="sng">
                <a:solidFill>
                  <a:srgbClr val="FF0000"/>
                </a:solidFill>
              </a:defRPr>
            </a:pPr>
            <a:endParaRPr b="1">
              <a:solidFill>
                <a:srgbClr val="FF0000"/>
              </a:solidFill>
            </a:endParaRPr>
          </a:p>
          <a:p>
            <a:pPr>
              <a:defRPr b="1" i="1" u="sng"/>
            </a:pPr>
            <a:r>
              <a:t>So, most of the campus and our community didn’t know</a:t>
            </a:r>
            <a:r>
              <a:rPr b="0" i="0" u="none"/>
              <a:t> what were doing and why it was important.</a:t>
            </a:r>
          </a:p>
          <a:p>
            <a:endParaRPr b="0" i="0" u="none"/>
          </a:p>
          <a:p>
            <a:pPr algn="r">
              <a:defRPr b="1">
                <a:solidFill>
                  <a:srgbClr val="00B050"/>
                </a:solidFill>
              </a:defRPr>
            </a:pPr>
            <a:r>
              <a:t>MORE NEWSPAPER ARTICLES</a:t>
            </a:r>
          </a:p>
        </p:txBody>
      </p:sp>
    </p:spTree>
    <p:extLst>
      <p:ext uri="{BB962C8B-B14F-4D97-AF65-F5344CB8AC3E}">
        <p14:creationId xmlns:p14="http://schemas.microsoft.com/office/powerpoint/2010/main" val="411503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7"/>
          <p:cNvGrpSpPr/>
          <p:nvPr/>
        </p:nvGrpSpPr>
        <p:grpSpPr>
          <a:xfrm>
            <a:off x="-3" y="0"/>
            <a:ext cx="9144681" cy="6858000"/>
            <a:chOff x="-1" y="0"/>
            <a:chExt cx="9144680" cy="6858000"/>
          </a:xfrm>
        </p:grpSpPr>
        <p:pic>
          <p:nvPicPr>
            <p:cNvPr id="17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0"/>
              <a:ext cx="9144004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8" name="Rectangle 10"/>
            <p:cNvSpPr/>
            <p:nvPr/>
          </p:nvSpPr>
          <p:spPr>
            <a:xfrm>
              <a:off x="1515529" y="1520420"/>
              <a:ext cx="6112940" cy="3818473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9" name="Picture 11" descr="Picture 11"/>
            <p:cNvPicPr>
              <a:picLocks noChangeAspect="1"/>
            </p:cNvPicPr>
            <p:nvPr/>
          </p:nvPicPr>
          <p:blipFill>
            <a:blip r:embed="rId3"/>
            <a:srcRect r="47959"/>
            <a:stretch>
              <a:fillRect/>
            </a:stretch>
          </p:blipFill>
          <p:spPr>
            <a:xfrm>
              <a:off x="62" y="3128431"/>
              <a:ext cx="1664148" cy="61265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0" name="Picture 12" descr="Picture 12"/>
            <p:cNvPicPr>
              <a:picLocks noChangeAspect="1"/>
            </p:cNvPicPr>
            <p:nvPr/>
          </p:nvPicPr>
          <p:blipFill>
            <a:blip r:embed="rId3"/>
            <a:srcRect r="47959"/>
            <a:stretch>
              <a:fillRect/>
            </a:stretch>
          </p:blipFill>
          <p:spPr>
            <a:xfrm>
              <a:off x="7480532" y="3128431"/>
              <a:ext cx="1664147" cy="61265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2" name="标题文本"/>
          <p:cNvSpPr>
            <a:spLocks noGrp="1"/>
          </p:cNvSpPr>
          <p:nvPr>
            <p:ph type="title" hasCustomPrompt="1"/>
          </p:nvPr>
        </p:nvSpPr>
        <p:spPr>
          <a:xfrm>
            <a:off x="1921934" y="1811863"/>
            <a:ext cx="5308866" cy="1515536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921934" y="3598326"/>
            <a:ext cx="5308866" cy="137765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Straight Connector 14"/>
          <p:cNvSpPr/>
          <p:nvPr/>
        </p:nvSpPr>
        <p:spPr>
          <a:xfrm>
            <a:off x="2019823" y="3471327"/>
            <a:ext cx="5113086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" name="幻灯片编号"/>
          <p:cNvSpPr>
            <a:spLocks noGrp="1"/>
          </p:cNvSpPr>
          <p:nvPr>
            <p:ph type="sldNum" sz="quarter" idx="2"/>
          </p:nvPr>
        </p:nvSpPr>
        <p:spPr>
          <a:xfrm>
            <a:off x="7007603" y="5072383"/>
            <a:ext cx="223200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4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4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4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4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49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4815413"/>
            <a:ext cx="6798737" cy="56674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标题文本</a:t>
            </a:r>
          </a:p>
        </p:txBody>
      </p:sp>
      <p:sp>
        <p:nvSpPr>
          <p:cNvPr id="15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026260" y="1032932"/>
            <a:ext cx="7091482" cy="3361272"/>
          </a:xfrm>
          <a:prstGeom prst="rect">
            <a:avLst/>
          </a:prstGeom>
          <a:ln w="57150">
            <a:solidFill>
              <a:srgbClr val="80808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4" y="5382152"/>
            <a:ext cx="6798737" cy="49371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2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5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6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6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6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64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06873"/>
            <a:ext cx="6798737" cy="309786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165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4" y="4275666"/>
            <a:ext cx="6798738" cy="1600205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6" name="Straight Connector 14"/>
          <p:cNvSpPr/>
          <p:nvPr/>
        </p:nvSpPr>
        <p:spPr>
          <a:xfrm>
            <a:off x="1278465" y="4140197"/>
            <a:ext cx="660642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7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7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7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7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7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79" name="标题文本"/>
          <p:cNvSpPr>
            <a:spLocks noGrp="1"/>
          </p:cNvSpPr>
          <p:nvPr>
            <p:ph type="title" hasCustomPrompt="1"/>
          </p:nvPr>
        </p:nvSpPr>
        <p:spPr>
          <a:xfrm>
            <a:off x="1334332" y="982132"/>
            <a:ext cx="6400252" cy="237067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80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600200" y="3352798"/>
            <a:ext cx="5892799" cy="651936"/>
          </a:xfrm>
          <a:prstGeom prst="rect">
            <a:avLst/>
          </a:prstGeom>
        </p:spPr>
        <p:txBody>
          <a:bodyPr anchor="ctr"/>
          <a:lstStyle>
            <a:lvl1pPr marL="0" indent="0" algn="r">
              <a:buClrTx/>
              <a:buSzTx/>
              <a:buFontTx/>
              <a:buNone/>
              <a:defRPr sz="1800"/>
            </a:lvl1pPr>
            <a:lvl2pPr marL="0" indent="0" algn="r">
              <a:buClrTx/>
              <a:buSzTx/>
              <a:buFontTx/>
              <a:buNone/>
              <a:defRPr sz="1800"/>
            </a:lvl2pPr>
            <a:lvl3pPr marL="0" indent="0" algn="r">
              <a:buClrTx/>
              <a:buSzTx/>
              <a:buFontTx/>
              <a:buNone/>
              <a:defRPr sz="1800"/>
            </a:lvl3pPr>
            <a:lvl4pPr marL="0" indent="0" algn="r">
              <a:buClrTx/>
              <a:buSzTx/>
              <a:buFontTx/>
              <a:buNone/>
              <a:defRPr sz="1800"/>
            </a:lvl4pPr>
            <a:lvl5pPr marL="0" indent="0" algn="r">
              <a:buClrTx/>
              <a:buSzTx/>
              <a:buFontTx/>
              <a:buNone/>
              <a:defRPr sz="1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76861" y="4343398"/>
            <a:ext cx="6798738" cy="1532471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82" name="TextBox 13"/>
          <p:cNvSpPr/>
          <p:nvPr/>
        </p:nvSpPr>
        <p:spPr>
          <a:xfrm>
            <a:off x="849967" y="637680"/>
            <a:ext cx="457322" cy="11201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>
              <a:defRPr sz="7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“</a:t>
            </a:r>
          </a:p>
        </p:txBody>
      </p:sp>
      <p:sp>
        <p:nvSpPr>
          <p:cNvPr id="183" name="TextBox 14"/>
          <p:cNvSpPr/>
          <p:nvPr/>
        </p:nvSpPr>
        <p:spPr>
          <a:xfrm>
            <a:off x="7633503" y="2560189"/>
            <a:ext cx="457322" cy="11201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7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”</a:t>
            </a:r>
          </a:p>
        </p:txBody>
      </p:sp>
      <p:sp>
        <p:nvSpPr>
          <p:cNvPr id="184" name="Straight Connector 18"/>
          <p:cNvSpPr/>
          <p:nvPr/>
        </p:nvSpPr>
        <p:spPr>
          <a:xfrm>
            <a:off x="1278466" y="4140197"/>
            <a:ext cx="659553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5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93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94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95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97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7" y="3308579"/>
            <a:ext cx="6798731" cy="1468803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7" y="4777380"/>
            <a:ext cx="6798731" cy="86040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0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0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0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0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11" name="标题文本"/>
          <p:cNvSpPr>
            <a:spLocks noGrp="1"/>
          </p:cNvSpPr>
          <p:nvPr>
            <p:ph type="title" hasCustomPrompt="1"/>
          </p:nvPr>
        </p:nvSpPr>
        <p:spPr>
          <a:xfrm>
            <a:off x="1409416" y="982132"/>
            <a:ext cx="6325169" cy="224367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212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7" y="3639310"/>
            <a:ext cx="6798731" cy="88697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76864" y="4529666"/>
            <a:ext cx="6798737" cy="134620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TextBox 11"/>
          <p:cNvSpPr/>
          <p:nvPr/>
        </p:nvSpPr>
        <p:spPr>
          <a:xfrm>
            <a:off x="878058" y="572063"/>
            <a:ext cx="457323" cy="12344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“</a:t>
            </a:r>
          </a:p>
        </p:txBody>
      </p:sp>
      <p:sp>
        <p:nvSpPr>
          <p:cNvPr id="215" name="TextBox 12"/>
          <p:cNvSpPr/>
          <p:nvPr/>
        </p:nvSpPr>
        <p:spPr>
          <a:xfrm>
            <a:off x="7649795" y="2282897"/>
            <a:ext cx="457322" cy="12344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8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”</a:t>
            </a:r>
          </a:p>
        </p:txBody>
      </p:sp>
      <p:sp>
        <p:nvSpPr>
          <p:cNvPr id="216" name="Straight Connector 25"/>
          <p:cNvSpPr/>
          <p:nvPr/>
        </p:nvSpPr>
        <p:spPr>
          <a:xfrm>
            <a:off x="1278466" y="3429000"/>
            <a:ext cx="6595534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7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2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2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2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2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29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82131"/>
            <a:ext cx="6798735" cy="22944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230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7" y="3566159"/>
            <a:ext cx="6798731" cy="90525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76866" y="4470398"/>
            <a:ext cx="6798734" cy="14054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traight Connector 14"/>
          <p:cNvSpPr/>
          <p:nvPr/>
        </p:nvSpPr>
        <p:spPr>
          <a:xfrm>
            <a:off x="1278469" y="3429000"/>
            <a:ext cx="6606421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40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41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42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43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45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15335"/>
            <a:ext cx="6798737" cy="130386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46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385733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7" name="Straight Connector 13"/>
          <p:cNvSpPr/>
          <p:nvPr/>
        </p:nvSpPr>
        <p:spPr>
          <a:xfrm>
            <a:off x="1278466" y="2354669"/>
            <a:ext cx="660642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8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55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6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57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58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60" name="标题文本"/>
          <p:cNvSpPr>
            <a:spLocks noGrp="1"/>
          </p:cNvSpPr>
          <p:nvPr>
            <p:ph type="title" hasCustomPrompt="1"/>
          </p:nvPr>
        </p:nvSpPr>
        <p:spPr>
          <a:xfrm>
            <a:off x="6356667" y="906873"/>
            <a:ext cx="1618930" cy="4968996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6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7" y="906873"/>
            <a:ext cx="4915509" cy="4968993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2" name="Straight Connector 13"/>
          <p:cNvSpPr/>
          <p:nvPr/>
        </p:nvSpPr>
        <p:spPr>
          <a:xfrm flipH="1">
            <a:off x="6245511" y="906873"/>
            <a:ext cx="4" cy="4968993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70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71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72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73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75" name="正文级别 1…"/>
          <p:cNvSpPr>
            <a:spLocks noGrp="1"/>
          </p:cNvSpPr>
          <p:nvPr>
            <p:ph type="body" idx="1" hasCustomPrompt="1"/>
          </p:nvPr>
        </p:nvSpPr>
        <p:spPr>
          <a:xfrm>
            <a:off x="1028700" y="1750828"/>
            <a:ext cx="7200900" cy="41165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800" b="1"/>
            </a:lvl1pPr>
            <a:lvl2pPr marL="790575" indent="-333375">
              <a:buClrTx/>
              <a:buFontTx/>
              <a:defRPr sz="2800" b="1"/>
            </a:lvl2pPr>
            <a:lvl3pPr marL="1358900" indent="-444500">
              <a:buClrTx/>
              <a:buFontTx/>
              <a:defRPr sz="2800" b="1"/>
            </a:lvl3pPr>
            <a:lvl4pPr marL="1671320" indent="-299720">
              <a:buClrTx/>
              <a:buFontTx/>
              <a:defRPr sz="2800" b="1"/>
            </a:lvl4pPr>
            <a:lvl5pPr marL="2128520" indent="-299720">
              <a:buClrTx/>
              <a:buFontTx/>
              <a:defRPr sz="28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76" name="Title 1"/>
          <p:cNvSpPr/>
          <p:nvPr/>
        </p:nvSpPr>
        <p:spPr>
          <a:xfrm>
            <a:off x="1865771" y="714156"/>
            <a:ext cx="6109832" cy="7518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33CC3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Strategies for Success:  </a:t>
            </a:r>
            <a:br/>
            <a:r>
              <a:rPr sz="2600" b="1">
                <a:latin typeface="Garamond"/>
                <a:ea typeface="Garamond"/>
                <a:cs typeface="Garamond"/>
                <a:sym typeface="Garamond"/>
              </a:rPr>
              <a:t>Preparation for Leadership Role Abroad</a:t>
            </a:r>
          </a:p>
        </p:txBody>
      </p:sp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58" y="646630"/>
            <a:ext cx="1031725" cy="103172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8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正文级别 1…"/>
          <p:cNvSpPr>
            <a:spLocks noGrp="1"/>
          </p:cNvSpPr>
          <p:nvPr>
            <p:ph type="body" idx="1" hasCustomPrompt="1"/>
          </p:nvPr>
        </p:nvSpPr>
        <p:spPr>
          <a:xfrm>
            <a:off x="1028700" y="1750828"/>
            <a:ext cx="7200900" cy="411657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800" b="1"/>
            </a:lvl1pPr>
            <a:lvl2pPr marL="790575" indent="-333375">
              <a:buClrTx/>
              <a:buFontTx/>
              <a:defRPr sz="2800" b="1"/>
            </a:lvl2pPr>
            <a:lvl3pPr marL="1358900" indent="-444500">
              <a:buClrTx/>
              <a:buFontTx/>
              <a:defRPr sz="2800" b="1"/>
            </a:lvl3pPr>
            <a:lvl4pPr marL="1671320" indent="-299720">
              <a:buClrTx/>
              <a:buFontTx/>
              <a:defRPr sz="2800" b="1"/>
            </a:lvl4pPr>
            <a:lvl5pPr marL="2128520" indent="-299720">
              <a:buClrTx/>
              <a:buFontTx/>
              <a:defRPr sz="28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8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2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3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4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7" name="Straight Connector 6"/>
          <p:cNvSpPr/>
          <p:nvPr/>
        </p:nvSpPr>
        <p:spPr>
          <a:xfrm>
            <a:off x="1278465" y="2356259"/>
            <a:ext cx="659553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15335"/>
            <a:ext cx="6798737" cy="130386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9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9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29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9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9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99" name="Title 1"/>
          <p:cNvSpPr/>
          <p:nvPr/>
        </p:nvSpPr>
        <p:spPr>
          <a:xfrm>
            <a:off x="1793587" y="819417"/>
            <a:ext cx="7177548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0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85" y="663676"/>
            <a:ext cx="1127559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0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0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1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1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1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1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2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2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2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2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2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2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3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3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3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4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4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4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4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5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5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5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5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5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6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6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6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7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7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7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7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8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8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38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8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38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39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39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9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0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0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0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0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1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1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1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1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1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2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2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2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3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3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3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3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7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8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9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0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2" name="标题文本"/>
          <p:cNvSpPr>
            <a:spLocks noGrp="1"/>
          </p:cNvSpPr>
          <p:nvPr>
            <p:ph type="title" hasCustomPrompt="1"/>
          </p:nvPr>
        </p:nvSpPr>
        <p:spPr>
          <a:xfrm>
            <a:off x="1278464" y="1641412"/>
            <a:ext cx="6595535" cy="1822515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53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278464" y="3734858"/>
            <a:ext cx="6595535" cy="109001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4" name="Straight Connector 30"/>
          <p:cNvSpPr/>
          <p:nvPr/>
        </p:nvSpPr>
        <p:spPr>
          <a:xfrm>
            <a:off x="1278465" y="3599390"/>
            <a:ext cx="6595534" cy="5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4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4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4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4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4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5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5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5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6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6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6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6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7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7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7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7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7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8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8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48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8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9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49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49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49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0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0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0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0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0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0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51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1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1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1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2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2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2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2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52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2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3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3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3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3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3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3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54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4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4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4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5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5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5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4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555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6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6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6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6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68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9" name="Title 1"/>
          <p:cNvSpPr/>
          <p:nvPr/>
        </p:nvSpPr>
        <p:spPr>
          <a:xfrm>
            <a:off x="1651817" y="255636"/>
            <a:ext cx="7177549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</a:t>
            </a:r>
            <a:r>
              <a:rPr i="1"/>
              <a:t>Perception vs. Reality </a:t>
            </a:r>
            <a:r>
              <a:rPr sz="2000"/>
              <a:t>Presentation to HANBAN Senior Staff</a:t>
            </a:r>
            <a:r>
              <a:rPr sz="2000" i="1"/>
              <a:t> </a:t>
            </a:r>
          </a:p>
        </p:txBody>
      </p:sp>
      <p:pic>
        <p:nvPicPr>
          <p:cNvPr id="57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9" y="99898"/>
            <a:ext cx="1127562" cy="11275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1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78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79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80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81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83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4" name="Title 1"/>
          <p:cNvSpPr/>
          <p:nvPr/>
        </p:nvSpPr>
        <p:spPr>
          <a:xfrm>
            <a:off x="628650" y="255636"/>
            <a:ext cx="7886700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pPr>
            <a:r>
              <a:t>Confucius Institutes:  Successful Strategies for </a:t>
            </a:r>
            <a:br/>
            <a:r>
              <a:t>American Media</a:t>
            </a:r>
          </a:p>
        </p:txBody>
      </p:sp>
      <p:sp>
        <p:nvSpPr>
          <p:cNvPr id="585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2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3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4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5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7" name="Straight Connector 7"/>
          <p:cNvSpPr/>
          <p:nvPr/>
        </p:nvSpPr>
        <p:spPr>
          <a:xfrm>
            <a:off x="1278465" y="2356259"/>
            <a:ext cx="659553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15335"/>
            <a:ext cx="6798737" cy="130386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9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4" y="2487166"/>
            <a:ext cx="3337563" cy="3447292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592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593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594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95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597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/>
            </a:lvl1pPr>
            <a:lvl2pPr>
              <a:buClrTx/>
              <a:buFontTx/>
              <a:defRPr b="1"/>
            </a:lvl2pPr>
            <a:lvl3pPr>
              <a:buClrTx/>
              <a:buFontTx/>
              <a:defRPr b="1"/>
            </a:lvl3pPr>
            <a:lvl4pPr>
              <a:buClrTx/>
              <a:buFontTx/>
              <a:defRPr b="1"/>
            </a:lvl4pPr>
            <a:lvl5pPr>
              <a:buClrTx/>
              <a:buFontTx/>
              <a:defRPr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8" name="Title 1"/>
          <p:cNvSpPr/>
          <p:nvPr/>
        </p:nvSpPr>
        <p:spPr>
          <a:xfrm>
            <a:off x="628650" y="302422"/>
            <a:ext cx="7886700" cy="904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latin typeface="Candara" panose="020E0502030303020204"/>
                <a:ea typeface="Candara" panose="020E0502030303020204"/>
                <a:cs typeface="Candara" panose="020E0502030303020204"/>
                <a:sym typeface="Candara" panose="020E0502030303020204"/>
              </a:defRPr>
            </a:lvl1pPr>
          </a:lstStyle>
          <a:p>
            <a:r>
              <a:t>Confucius Institutes:  Successful Strategies for American Media</a:t>
            </a:r>
          </a:p>
        </p:txBody>
      </p:sp>
      <p:sp>
        <p:nvSpPr>
          <p:cNvPr id="599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0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0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0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0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1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2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1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14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21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22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23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24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26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27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2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29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3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3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3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3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4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2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4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44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51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52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53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54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56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57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5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59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6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6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6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6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7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2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7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74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81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82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83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84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686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7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68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89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69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9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69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9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0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2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0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04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11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12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13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14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16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17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1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19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26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27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28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29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31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7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8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9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0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2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915335"/>
            <a:ext cx="6798737" cy="130386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83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7" y="2658533"/>
            <a:ext cx="3337563" cy="57626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1832" y="2658533"/>
            <a:ext cx="3337560" cy="5762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5" name="Straight Connector 40"/>
          <p:cNvSpPr/>
          <p:nvPr/>
        </p:nvSpPr>
        <p:spPr>
          <a:xfrm>
            <a:off x="1278466" y="2354669"/>
            <a:ext cx="659553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3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4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4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4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4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4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5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5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5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5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5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6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6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6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7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7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7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7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7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7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7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8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8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78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8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8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9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79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9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79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0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0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0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0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0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0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1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1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1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1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1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2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2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2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2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3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3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3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3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3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3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3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4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4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4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4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4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5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5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5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6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6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6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6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6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6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6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7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7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7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7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7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8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8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8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标题文本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4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88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9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89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9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9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9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89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904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905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906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907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90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10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91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12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91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92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92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92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924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1176864" y="2490135"/>
            <a:ext cx="6798738" cy="344499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25" name="Rectangle 3"/>
          <p:cNvSpPr/>
          <p:nvPr/>
        </p:nvSpPr>
        <p:spPr>
          <a:xfrm>
            <a:off x="1638000" y="399371"/>
            <a:ext cx="6966251" cy="713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aramond"/>
                <a:ea typeface="Garamond"/>
                <a:cs typeface="Garamond"/>
                <a:sym typeface="Garamond"/>
              </a:defRPr>
            </a:pPr>
            <a:r>
              <a:t>Presentation for HANBAN / Confu</a:t>
            </a:r>
            <a:r>
              <a:rPr sz="2000"/>
              <a:t>c</a:t>
            </a:r>
            <a:r>
              <a:t>ius Institute Headquarters</a:t>
            </a:r>
            <a:br/>
            <a:r>
              <a:rPr sz="24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Confucius Institutes: </a:t>
            </a:r>
            <a:r>
              <a:rPr sz="2400" b="0" i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Perception vs. Reality </a:t>
            </a:r>
          </a:p>
        </p:txBody>
      </p:sp>
      <p:pic>
        <p:nvPicPr>
          <p:cNvPr id="92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" y="309599"/>
            <a:ext cx="948993" cy="9489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27" name="幻灯片编号"/>
          <p:cNvSpPr>
            <a:spLocks noGrp="1"/>
          </p:cNvSpPr>
          <p:nvPr>
            <p:ph type="sldNum" sz="quarter" idx="2"/>
          </p:nvPr>
        </p:nvSpPr>
        <p:spPr>
          <a:xfrm>
            <a:off x="6330002" y="6234432"/>
            <a:ext cx="223199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01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02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03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04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06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13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14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15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16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18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1388534"/>
            <a:ext cx="2536801" cy="137160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标题文本</a:t>
            </a:r>
          </a:p>
        </p:txBody>
      </p:sp>
      <p:sp>
        <p:nvSpPr>
          <p:cNvPr id="119" name="正文级别 1…"/>
          <p:cNvSpPr>
            <a:spLocks noGrp="1"/>
          </p:cNvSpPr>
          <p:nvPr>
            <p:ph type="body" sz="half" idx="1" hasCustomPrompt="1"/>
          </p:nvPr>
        </p:nvSpPr>
        <p:spPr>
          <a:xfrm>
            <a:off x="4120062" y="982132"/>
            <a:ext cx="3855540" cy="4893737"/>
          </a:xfrm>
          <a:prstGeom prst="rect">
            <a:avLst/>
          </a:prstGeom>
        </p:spPr>
        <p:txBody>
          <a:bodyPr anchor="ctr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76864" y="3031064"/>
            <a:ext cx="2536801" cy="24384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traight Connector 15"/>
          <p:cNvSpPr/>
          <p:nvPr/>
        </p:nvSpPr>
        <p:spPr>
          <a:xfrm>
            <a:off x="1278464" y="2912532"/>
            <a:ext cx="2333598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2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129" name="Picture 7" descr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30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131" name="Picture 9" descr="Picture 9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32" name="Picture 10" descr="Picture 10"/>
            <p:cNvPicPr>
              <a:picLocks noChangeAspect="1"/>
            </p:cNvPicPr>
            <p:nvPr/>
          </p:nvPicPr>
          <p:blipFill>
            <a:blip r:embed="rId3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34" name="标题文本"/>
          <p:cNvSpPr>
            <a:spLocks noGrp="1"/>
          </p:cNvSpPr>
          <p:nvPr>
            <p:ph type="title" hasCustomPrompt="1"/>
          </p:nvPr>
        </p:nvSpPr>
        <p:spPr>
          <a:xfrm>
            <a:off x="1176864" y="1883829"/>
            <a:ext cx="3632204" cy="137160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标题文本</a:t>
            </a:r>
          </a:p>
        </p:txBody>
      </p:sp>
      <p:sp>
        <p:nvSpPr>
          <p:cNvPr id="13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068" y="1032932"/>
            <a:ext cx="2929466" cy="4792139"/>
          </a:xfrm>
          <a:prstGeom prst="rect">
            <a:avLst/>
          </a:prstGeom>
          <a:ln w="57150">
            <a:solidFill>
              <a:srgbClr val="80808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正文级别 1…"/>
          <p:cNvSpPr>
            <a:spLocks noGrp="1"/>
          </p:cNvSpPr>
          <p:nvPr>
            <p:ph type="body" sz="quarter" idx="1" hasCustomPrompt="1"/>
          </p:nvPr>
        </p:nvSpPr>
        <p:spPr>
          <a:xfrm>
            <a:off x="1176864" y="3255431"/>
            <a:ext cx="3632204" cy="182880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0" algn="ctr">
              <a:buClrTx/>
              <a:buSzTx/>
              <a:buFontTx/>
              <a:buNone/>
              <a:defRPr sz="1600"/>
            </a:lvl2pPr>
            <a:lvl3pPr marL="0" indent="0" algn="ctr">
              <a:buClrTx/>
              <a:buSzTx/>
              <a:buFontTx/>
              <a:buNone/>
              <a:defRPr sz="1600"/>
            </a:lvl3pPr>
            <a:lvl4pPr marL="0" indent="0" algn="ctr">
              <a:buClrTx/>
              <a:buSzTx/>
              <a:buFontTx/>
              <a:buNone/>
              <a:defRPr sz="1600"/>
            </a:lvl4pPr>
            <a:lvl5pPr marL="0" indent="0" algn="ctr">
              <a:buClrTx/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7" name="幻灯片编号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9" y="0"/>
            <a:ext cx="9152476" cy="6858000"/>
            <a:chOff x="-4" y="0"/>
            <a:chExt cx="9152475" cy="6858000"/>
          </a:xfrm>
        </p:grpSpPr>
        <p:pic>
          <p:nvPicPr>
            <p:cNvPr id="2" name="Picture 7" descr="Picture 7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-5" y="0"/>
              <a:ext cx="9144008" cy="68580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" name="Rectangle 8"/>
            <p:cNvSpPr/>
            <p:nvPr/>
          </p:nvSpPr>
          <p:spPr>
            <a:xfrm>
              <a:off x="553884" y="542804"/>
              <a:ext cx="8039782" cy="5756395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  <a:endParaRPr/>
            </a:p>
          </p:txBody>
        </p:sp>
        <p:pic>
          <p:nvPicPr>
            <p:cNvPr id="4" name="Picture 9" descr="Picture 9"/>
            <p:cNvPicPr>
              <a:picLocks noChangeAspect="1"/>
            </p:cNvPicPr>
            <p:nvPr/>
          </p:nvPicPr>
          <p:blipFill>
            <a:blip r:embed="rId66"/>
            <a:srcRect l="1" r="14239"/>
            <a:stretch>
              <a:fillRect/>
            </a:stretch>
          </p:blipFill>
          <p:spPr>
            <a:xfrm>
              <a:off x="-5" y="3128433"/>
              <a:ext cx="685803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" name="Picture 10" descr="Picture 10"/>
            <p:cNvPicPr>
              <a:picLocks noChangeAspect="1"/>
            </p:cNvPicPr>
            <p:nvPr/>
          </p:nvPicPr>
          <p:blipFill>
            <a:blip r:embed="rId66"/>
            <a:srcRect l="1" r="14239"/>
            <a:stretch>
              <a:fillRect/>
            </a:stretch>
          </p:blipFill>
          <p:spPr>
            <a:xfrm>
              <a:off x="8466667" y="3128433"/>
              <a:ext cx="685804" cy="60642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7" name="Straight Connector 13"/>
          <p:cNvSpPr/>
          <p:nvPr/>
        </p:nvSpPr>
        <p:spPr>
          <a:xfrm>
            <a:off x="1278466" y="2354669"/>
            <a:ext cx="6595534" cy="4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标题文本"/>
          <p:cNvSpPr>
            <a:spLocks noGrp="1"/>
          </p:cNvSpPr>
          <p:nvPr>
            <p:ph type="title"/>
          </p:nvPr>
        </p:nvSpPr>
        <p:spPr>
          <a:xfrm>
            <a:off x="1176864" y="915335"/>
            <a:ext cx="6798737" cy="130386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9" name="正文级别 1…"/>
          <p:cNvSpPr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" name="幻灯片编号"/>
          <p:cNvSpPr>
            <a:spLocks noGrp="1"/>
          </p:cNvSpPr>
          <p:nvPr>
            <p:ph type="sldNum" sz="quarter" idx="2"/>
          </p:nvPr>
        </p:nvSpPr>
        <p:spPr>
          <a:xfrm>
            <a:off x="7752403" y="5978315"/>
            <a:ext cx="223199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0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4pPr>
      <a:lvl5pPr marL="2122805" marR="0" indent="-29400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5pPr>
      <a:lvl6pPr marL="2677795" marR="0" indent="-39179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6pPr>
      <a:lvl7pPr marL="3134995" marR="0" indent="-39179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7pPr>
      <a:lvl8pPr marL="3592195" marR="0" indent="-39179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8pPr>
      <a:lvl9pPr marL="4049395" marR="0" indent="-39179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 panose="020B0604020202020204"/>
        <a:buChar char="•"/>
        <a:defRPr sz="2400" b="0" i="0" u="none" strike="noStrike" cap="none" spc="0" baseline="0">
          <a:ln>
            <a:noFill/>
          </a:ln>
          <a:solidFill>
            <a:srgbClr val="262626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ubtitle 2"/>
          <p:cNvSpPr>
            <a:spLocks noGrp="1"/>
          </p:cNvSpPr>
          <p:nvPr>
            <p:ph type="subTitle" sz="quarter" idx="1"/>
          </p:nvPr>
        </p:nvSpPr>
        <p:spPr>
          <a:xfrm>
            <a:off x="4752304" y="5981700"/>
            <a:ext cx="4301547" cy="1752600"/>
          </a:xfrm>
          <a:prstGeom prst="rect">
            <a:avLst/>
          </a:prstGeom>
        </p:spPr>
        <p:txBody>
          <a:bodyPr/>
          <a:lstStyle/>
          <a:p>
            <a:pPr algn="r">
              <a:defRPr sz="1400"/>
            </a:pPr>
            <a:r>
              <a:t>By:  Sidney A. McPhee</a:t>
            </a:r>
            <a:br/>
            <a:r>
              <a:t>President - Middle Tennessee State University</a:t>
            </a:r>
            <a:br/>
            <a:r>
              <a:t>East China University - Shanghai, China – July  26, 2017</a:t>
            </a:r>
          </a:p>
        </p:txBody>
      </p:sp>
      <p:sp>
        <p:nvSpPr>
          <p:cNvPr id="937" name="Subtitle 2"/>
          <p:cNvSpPr/>
          <p:nvPr/>
        </p:nvSpPr>
        <p:spPr>
          <a:xfrm>
            <a:off x="425001" y="5884529"/>
            <a:ext cx="3503057" cy="83176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 defTabSz="685800">
              <a:lnSpc>
                <a:spcPct val="90000"/>
              </a:lnSpc>
              <a:spcBef>
                <a:spcPts val="700"/>
              </a:spcBef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HABNBAN</a:t>
            </a:r>
            <a:br/>
            <a:r>
              <a:t>Confucius Institute Headquarters</a:t>
            </a:r>
            <a:br/>
            <a:r>
              <a:t>Beijing, China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77" y="1112949"/>
            <a:ext cx="2755901" cy="487680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99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535" y="1036749"/>
            <a:ext cx="1204025" cy="502920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99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718" y="1341549"/>
            <a:ext cx="3851140" cy="441960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996" name="5-Point Star 6"/>
          <p:cNvSpPr/>
          <p:nvPr/>
        </p:nvSpPr>
        <p:spPr>
          <a:xfrm>
            <a:off x="729584" y="772253"/>
            <a:ext cx="655290" cy="52899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C6600"/>
          </a:solidFill>
          <a:ln w="12700" cap="sq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997" name="5-Point Star 11"/>
          <p:cNvSpPr/>
          <p:nvPr/>
        </p:nvSpPr>
        <p:spPr>
          <a:xfrm>
            <a:off x="3863206" y="730772"/>
            <a:ext cx="655290" cy="52899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C6600"/>
          </a:solidFill>
          <a:ln w="12700" cap="sq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998" name="5-Point Star 12"/>
          <p:cNvSpPr/>
          <p:nvPr/>
        </p:nvSpPr>
        <p:spPr>
          <a:xfrm>
            <a:off x="8257568" y="1797193"/>
            <a:ext cx="655291" cy="52899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CC6600"/>
          </a:solidFill>
          <a:ln w="12700" cap="sq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1" animBg="1" advAuto="0"/>
      <p:bldP spid="997" grpId="2" animBg="1" advAuto="0"/>
      <p:bldP spid="998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Content Placeholder 1"/>
          <p:cNvSpPr>
            <a:spLocks noGrp="1"/>
          </p:cNvSpPr>
          <p:nvPr>
            <p:ph type="body" idx="1"/>
          </p:nvPr>
        </p:nvSpPr>
        <p:spPr>
          <a:xfrm>
            <a:off x="657446" y="1747657"/>
            <a:ext cx="7481470" cy="4459881"/>
          </a:xfrm>
          <a:prstGeom prst="rect">
            <a:avLst/>
          </a:prstGeom>
        </p:spPr>
        <p:txBody>
          <a:bodyPr/>
          <a:lstStyle/>
          <a:p>
            <a:pPr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SzPct val="115000"/>
              <a:defRPr sz="1600"/>
            </a:pPr>
            <a:r>
              <a:rPr dirty="0"/>
              <a:t>Make Your Own News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制造属于自己的新闻</a:t>
            </a:r>
            <a:r>
              <a:rPr dirty="0" smtClean="0"/>
              <a:t>):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962025" lvl="1" indent="-45275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/>
            </a:pPr>
            <a:r>
              <a:rPr dirty="0"/>
              <a:t>Show the human impact.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展示人为影响力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62025" lvl="1" indent="-45275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>
                <a:solidFill>
                  <a:srgbClr val="FF0000"/>
                </a:solidFill>
              </a:defRPr>
            </a:pPr>
            <a:r>
              <a:rPr dirty="0"/>
              <a:t>Have a local angle to </a:t>
            </a:r>
            <a:r>
              <a:rPr dirty="0" smtClean="0"/>
              <a:t>connect  </a:t>
            </a:r>
            <a:r>
              <a:rPr dirty="0"/>
              <a:t>to bigger stories.  </a:t>
            </a:r>
            <a:br>
              <a:rPr dirty="0"/>
            </a:br>
            <a:r>
              <a:rPr dirty="0"/>
              <a:t>Be ready to act! </a:t>
            </a:r>
          </a:p>
          <a:p>
            <a:pPr marL="0" lvl="1" indent="226060" defTabSz="452120">
              <a:lnSpc>
                <a:spcPct val="80000"/>
              </a:lnSpc>
              <a:spcBef>
                <a:spcPts val="500"/>
              </a:spcBef>
              <a:buSzTx/>
              <a:buNone/>
              <a:defRPr sz="1400" b="0">
                <a:solidFill>
                  <a:srgbClr val="FF0000"/>
                </a:solidFill>
              </a:defRPr>
            </a:pPr>
            <a:r>
              <a:rPr dirty="0"/>
              <a:t>           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  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以小视角引出大故事，准备好你的表演吧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！)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62025" lvl="1" indent="-45275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/>
            </a:pPr>
            <a:r>
              <a:rPr dirty="0"/>
              <a:t>Timing is everything!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时间就是一切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62025" lvl="1" indent="-45275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/>
            </a:pPr>
            <a:r>
              <a:rPr dirty="0"/>
              <a:t>Develop “NEWS HOOKS,” </a:t>
            </a:r>
            <a:r>
              <a:rPr dirty="0" smtClean="0"/>
              <a:t>or </a:t>
            </a:r>
            <a:r>
              <a:rPr dirty="0"/>
              <a:t>ways to connect it with the </a:t>
            </a:r>
            <a:br>
              <a:rPr dirty="0"/>
            </a:br>
            <a:r>
              <a:rPr dirty="0"/>
              <a:t>daily or weekly news cycle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创造新热点，或把自己的故事与当地的日报或周报新闻相结合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b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SzPct val="115000"/>
              <a:defRPr sz="1600"/>
            </a:pPr>
            <a:r>
              <a:rPr dirty="0"/>
              <a:t>Make it Memorable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创造使人印象深刻的新闻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):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35330" lvl="1" indent="-28257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/>
            </a:pPr>
            <a:r>
              <a:rPr dirty="0"/>
              <a:t>Announce something in a new and novel way.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以新闻报道或小说的形式来刊登你的故事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35330" lvl="1" indent="-28257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>
                <a:solidFill>
                  <a:srgbClr val="FF0000"/>
                </a:solidFill>
              </a:defRPr>
            </a:pPr>
            <a:r>
              <a:rPr dirty="0"/>
              <a:t>Think in terms of visuals – photo and film.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以视觉的方式展示,如照片和电影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35330" lvl="1" indent="-282575" defTabSz="45212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1400" b="0"/>
            </a:pPr>
            <a:r>
              <a:rPr dirty="0"/>
              <a:t>Include media-worthy participants and props.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吸纳有媒体影响力的参与者和支持者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sp>
        <p:nvSpPr>
          <p:cNvPr id="1003" name="Rectangle 8"/>
          <p:cNvSpPr/>
          <p:nvPr/>
        </p:nvSpPr>
        <p:spPr>
          <a:xfrm>
            <a:off x="3998055" y="6099818"/>
            <a:ext cx="4572003" cy="21544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r">
              <a:defRPr sz="800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SOURCE: Ron Sachs </a:t>
            </a:r>
            <a:r>
              <a:rPr dirty="0" smtClean="0"/>
              <a:t>Communications</a:t>
            </a:r>
            <a:r>
              <a:rPr lang="en-US" dirty="0" smtClean="0"/>
              <a:t> </a:t>
            </a:r>
            <a:r>
              <a:rPr dirty="0" smtClean="0"/>
              <a:t>Florida </a:t>
            </a:r>
            <a:r>
              <a:rPr dirty="0"/>
              <a:t>League of Cities training, 2011 </a:t>
            </a:r>
          </a:p>
        </p:txBody>
      </p:sp>
      <p:pic>
        <p:nvPicPr>
          <p:cNvPr id="100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352">
            <a:off x="5487082" y="1765430"/>
            <a:ext cx="3091040" cy="2060694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Content Placeholder 6"/>
          <p:cNvSpPr>
            <a:spLocks noGrp="1"/>
          </p:cNvSpPr>
          <p:nvPr>
            <p:ph type="body" idx="1"/>
          </p:nvPr>
        </p:nvSpPr>
        <p:spPr>
          <a:xfrm>
            <a:off x="2903221" y="1576800"/>
            <a:ext cx="5493804" cy="46071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 sz="1900"/>
            </a:pPr>
            <a:r>
              <a:rPr dirty="0"/>
              <a:t>Managing media expectations</a:t>
            </a:r>
            <a:r>
              <a:rPr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/>
            </a:pPr>
            <a:r>
              <a:rPr dirty="0"/>
              <a:t>Identify three to five key messages that you wish to share during an interview.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(在采访中，确立3到5个你想要分享的关键信息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>
                <a:solidFill>
                  <a:srgbClr val="FF0000"/>
                </a:solidFill>
              </a:defRPr>
            </a:pPr>
            <a:r>
              <a:rPr dirty="0"/>
              <a:t>Anticipate tough questions and prepare your answers in advance.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提前对可能出现的尖锐问题进行准备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/>
            </a:pPr>
            <a:r>
              <a:rPr dirty="0"/>
              <a:t>Shape your message.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提炼你的信息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/>
            </a:pPr>
            <a:r>
              <a:rPr dirty="0"/>
              <a:t>Be brief, and say what you mean.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表达简练精准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>
                <a:solidFill>
                  <a:srgbClr val="FF0000"/>
                </a:solidFill>
              </a:defRPr>
            </a:pPr>
            <a:r>
              <a:rPr dirty="0"/>
              <a:t>Prepare sound bites, your most important points, in advance.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提前准备重点和要点的概括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600" b="0"/>
            </a:pPr>
            <a:r>
              <a:rPr dirty="0"/>
              <a:t>Practice with a colleague unfamiliar with the topic and get honest feedback.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与不熟悉这个话题的同事进行预演排练，并得到真实的反馈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  <a:p>
            <a:pPr algn="r">
              <a:lnSpc>
                <a:spcPct val="80000"/>
              </a:lnSpc>
              <a:defRPr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dirty="0"/>
              <a:t/>
            </a:r>
            <a:br>
              <a:rPr dirty="0"/>
            </a:br>
            <a:r>
              <a:rPr sz="700" dirty="0">
                <a:latin typeface="Garamond"/>
                <a:ea typeface="Garamond"/>
                <a:cs typeface="Garamond"/>
                <a:sym typeface="Garamond"/>
              </a:rPr>
              <a:t>SOURCE: Ron Sachs Communications</a:t>
            </a:r>
            <a:br>
              <a:rPr sz="700" dirty="0">
                <a:latin typeface="Garamond"/>
                <a:ea typeface="Garamond"/>
                <a:cs typeface="Garamond"/>
                <a:sym typeface="Garamond"/>
              </a:rPr>
            </a:br>
            <a:r>
              <a:rPr sz="700" dirty="0">
                <a:latin typeface="Garamond"/>
                <a:ea typeface="Garamond"/>
                <a:cs typeface="Garamond"/>
                <a:sym typeface="Garamond"/>
              </a:rPr>
              <a:t>Florida League of Cities training, 2011 </a:t>
            </a:r>
          </a:p>
        </p:txBody>
      </p:sp>
      <p:pic>
        <p:nvPicPr>
          <p:cNvPr id="100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3071">
            <a:off x="568128" y="2062089"/>
            <a:ext cx="2663063" cy="399459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Content Placeholder 1"/>
          <p:cNvSpPr>
            <a:spLocks noGrp="1"/>
          </p:cNvSpPr>
          <p:nvPr>
            <p:ph type="body" sz="half" idx="1"/>
          </p:nvPr>
        </p:nvSpPr>
        <p:spPr>
          <a:xfrm>
            <a:off x="3869197" y="1744345"/>
            <a:ext cx="4637263" cy="4290695"/>
          </a:xfrm>
          <a:prstGeom prst="rect">
            <a:avLst/>
          </a:prstGeom>
        </p:spPr>
        <p:txBody>
          <a:bodyPr/>
          <a:lstStyle/>
          <a:p>
            <a:pPr defTabSz="443230">
              <a:lnSpc>
                <a:spcPct val="72000"/>
              </a:lnSpc>
              <a:defRPr sz="2700"/>
            </a:pPr>
            <a:r>
              <a:rPr dirty="0"/>
              <a:t>Managing media expectations: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对媒体的期望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42340" lvl="1" indent="-443230" defTabSz="443230">
              <a:lnSpc>
                <a:spcPct val="72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>
                <a:solidFill>
                  <a:srgbClr val="FF0000"/>
                </a:solidFill>
              </a:defRPr>
            </a:pPr>
            <a:r>
              <a:rPr dirty="0"/>
              <a:t>Don’t attempt to censor.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7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不要企图去审查</a:t>
            </a:r>
            <a:r>
              <a:rPr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42340" lvl="1" indent="-443230" defTabSz="443230">
              <a:lnSpc>
                <a:spcPct val="72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/>
            </a:pPr>
            <a:r>
              <a:rPr dirty="0"/>
              <a:t>Your control what you say.</a:t>
            </a:r>
            <a:r>
              <a:rPr sz="17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7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把握自己的演讲内容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42340" lvl="1" indent="-443230" defTabSz="443230">
              <a:lnSpc>
                <a:spcPct val="72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>
                <a:solidFill>
                  <a:srgbClr val="FF0000"/>
                </a:solidFill>
              </a:defRPr>
            </a:pPr>
            <a:r>
              <a:rPr dirty="0"/>
              <a:t>No “off-the-record”</a:t>
            </a:r>
            <a:r>
              <a:rPr sz="17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7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提高曝光率，不能消失在大众的视野范围内</a:t>
            </a:r>
            <a:r>
              <a:rPr sz="17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  <a:p>
            <a:pPr defTabSz="443230">
              <a:lnSpc>
                <a:spcPct val="72000"/>
              </a:lnSpc>
              <a:defRPr sz="17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dirty="0"/>
              <a:t/>
            </a:r>
            <a:br>
              <a:rPr dirty="0"/>
            </a:br>
            <a:endParaRPr sz="900" dirty="0">
              <a:latin typeface="Garamond"/>
              <a:ea typeface="Garamond"/>
              <a:cs typeface="Garamond"/>
              <a:sym typeface="Garamond"/>
            </a:endParaRPr>
          </a:p>
          <a:p>
            <a:pPr algn="r" defTabSz="443230">
              <a:lnSpc>
                <a:spcPct val="72000"/>
              </a:lnSpc>
              <a:spcBef>
                <a:spcPts val="500"/>
              </a:spcBef>
              <a:defRPr sz="900" b="0"/>
            </a:pPr>
            <a:r>
              <a:rPr dirty="0"/>
              <a:t>SOURCE: “Meet the Media” guide, USAF PAO</a:t>
            </a:r>
          </a:p>
        </p:txBody>
      </p:sp>
      <p:pic>
        <p:nvPicPr>
          <p:cNvPr id="101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2330">
            <a:off x="-60510" y="2242884"/>
            <a:ext cx="4124248" cy="329328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Content Placeholder 1"/>
          <p:cNvSpPr>
            <a:spLocks noGrp="1"/>
          </p:cNvSpPr>
          <p:nvPr>
            <p:ph type="body" sz="half" idx="1"/>
          </p:nvPr>
        </p:nvSpPr>
        <p:spPr>
          <a:xfrm>
            <a:off x="665530" y="2121279"/>
            <a:ext cx="4032700" cy="421906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81000"/>
              </a:lnSpc>
              <a:defRPr sz="2500"/>
            </a:pPr>
            <a:r>
              <a:rPr dirty="0"/>
              <a:t>During the </a:t>
            </a:r>
            <a:r>
              <a:rPr dirty="0" smtClean="0"/>
              <a:t>interview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在采访中怎么做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):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1000"/>
              </a:lnSpc>
              <a:buClr>
                <a:schemeClr val="accent1"/>
              </a:buClr>
              <a:buFont typeface="Arial" panose="020B0604020202020204"/>
              <a:defRPr sz="2200" b="0"/>
            </a:pPr>
            <a:r>
              <a:rPr dirty="0"/>
              <a:t>Be brief and to the point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sz="160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表达简练精准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1000"/>
              </a:lnSpc>
              <a:buClr>
                <a:schemeClr val="accent1"/>
              </a:buClr>
              <a:buFont typeface="Arial" panose="020B0604020202020204"/>
              <a:defRPr sz="2200" b="0"/>
            </a:pPr>
            <a:r>
              <a:rPr dirty="0"/>
              <a:t>Give quotable quotes.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7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为媒体提供有价值的新闻点</a:t>
            </a:r>
            <a:r>
              <a:rPr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9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1000"/>
              </a:lnSpc>
              <a:buClr>
                <a:schemeClr val="accent1"/>
              </a:buClr>
              <a:buFont typeface="Arial" panose="020B0604020202020204"/>
              <a:defRPr sz="2200" b="0">
                <a:solidFill>
                  <a:srgbClr val="FF0000"/>
                </a:solidFill>
              </a:defRPr>
            </a:pPr>
            <a:r>
              <a:rPr dirty="0"/>
              <a:t>Pivot to your message.</a:t>
            </a:r>
            <a:r>
              <a:rPr sz="17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7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以你想要传达的信息为中心</a:t>
            </a:r>
            <a:r>
              <a:rPr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7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1000"/>
              </a:lnSpc>
              <a:buClr>
                <a:schemeClr val="accent1"/>
              </a:buClr>
              <a:buFont typeface="Arial" panose="020B0604020202020204"/>
              <a:defRPr sz="2200" b="0"/>
            </a:pPr>
            <a:r>
              <a:rPr dirty="0"/>
              <a:t>Prepare for the interview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6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做好充足准备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1000"/>
              </a:lnSpc>
              <a:buClr>
                <a:schemeClr val="accent1"/>
              </a:buClr>
              <a:buFont typeface="Arial" panose="020B0604020202020204"/>
              <a:defRPr sz="2200" b="0">
                <a:solidFill>
                  <a:srgbClr val="FF0000"/>
                </a:solidFill>
              </a:defRPr>
            </a:pPr>
            <a:r>
              <a:rPr dirty="0"/>
              <a:t>Stick to the facts.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6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坚持事实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  <a:p>
            <a:pPr marL="0" lvl="1" indent="514350">
              <a:lnSpc>
                <a:spcPct val="81000"/>
              </a:lnSpc>
              <a:buSzTx/>
              <a:buNone/>
              <a:defRPr sz="22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dirty="0"/>
              <a:t/>
            </a:r>
            <a:br>
              <a:rPr dirty="0"/>
            </a:br>
            <a:endParaRPr sz="900" dirty="0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1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3004">
            <a:off x="5015684" y="4194273"/>
            <a:ext cx="3427870" cy="227672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02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212">
            <a:off x="4963362" y="1691638"/>
            <a:ext cx="3543303" cy="236220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98777" y="5990797"/>
            <a:ext cx="19928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  <a:t>Source: “Meet the Media” guide, USAF PAO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Content Placeholder 1"/>
          <p:cNvSpPr>
            <a:spLocks noGrp="1"/>
          </p:cNvSpPr>
          <p:nvPr>
            <p:ph type="body" idx="1"/>
          </p:nvPr>
        </p:nvSpPr>
        <p:spPr>
          <a:xfrm>
            <a:off x="621748" y="1792893"/>
            <a:ext cx="7413543" cy="429060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72000"/>
              </a:lnSpc>
              <a:defRPr sz="1900"/>
            </a:pPr>
            <a:r>
              <a:rPr dirty="0"/>
              <a:t>During the interview: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在采访中怎么做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1800" b="0">
                <a:solidFill>
                  <a:srgbClr val="FF0000"/>
                </a:solidFill>
              </a:defRPr>
            </a:pPr>
            <a:r>
              <a:rPr dirty="0"/>
              <a:t>Come to an interview prepared with your messages </a:t>
            </a:r>
            <a:r>
              <a:rPr dirty="0">
                <a:solidFill>
                  <a:srgbClr val="262626"/>
                </a:solidFill>
              </a:rPr>
              <a:t>and find opportunities to get them across without ignoring the reporter’s questions.</a:t>
            </a:r>
            <a:r>
              <a:rPr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既要精准地传达自己的信息,也要回应采访者的问题</a:t>
            </a:r>
            <a:r>
              <a:rPr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1800" b="0"/>
            </a:pPr>
            <a:r>
              <a:rPr dirty="0"/>
              <a:t>Give a direct answer when </a:t>
            </a:r>
            <a:br>
              <a:rPr dirty="0"/>
            </a:br>
            <a:r>
              <a:rPr dirty="0"/>
              <a:t>asked a direct question, even </a:t>
            </a:r>
            <a:br>
              <a:rPr dirty="0"/>
            </a:br>
            <a:r>
              <a:rPr dirty="0"/>
              <a:t>if the answer is  </a:t>
            </a:r>
            <a:r>
              <a:rPr i="1" dirty="0">
                <a:solidFill>
                  <a:srgbClr val="FF0000"/>
                </a:solidFill>
              </a:rPr>
              <a:t>“No, I don’t </a:t>
            </a:r>
            <a:br>
              <a:rPr i="1" dirty="0">
                <a:solidFill>
                  <a:srgbClr val="FF0000"/>
                </a:solidFill>
              </a:rPr>
            </a:br>
            <a:r>
              <a:rPr i="1" dirty="0">
                <a:solidFill>
                  <a:srgbClr val="FF0000"/>
                </a:solidFill>
              </a:rPr>
              <a:t>know,” </a:t>
            </a:r>
            <a:r>
              <a:rPr dirty="0"/>
              <a:t>or  </a:t>
            </a:r>
            <a:r>
              <a:rPr i="1" dirty="0">
                <a:solidFill>
                  <a:srgbClr val="FF0000"/>
                </a:solidFill>
              </a:rPr>
              <a:t>“I’m sorry, I can’t </a:t>
            </a:r>
            <a:br>
              <a:rPr i="1" dirty="0">
                <a:solidFill>
                  <a:srgbClr val="FF0000"/>
                </a:solidFill>
              </a:rPr>
            </a:br>
            <a:r>
              <a:rPr i="1" dirty="0">
                <a:solidFill>
                  <a:srgbClr val="FF0000"/>
                </a:solidFill>
              </a:rPr>
              <a:t>answer that question.” </a:t>
            </a:r>
            <a:br>
              <a:rPr i="1" dirty="0">
                <a:solidFill>
                  <a:srgbClr val="FF0000"/>
                </a:solidFill>
              </a:rPr>
            </a:br>
            <a: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实话实说</a:t>
            </a:r>
            <a: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，“</a:t>
            </a:r>
            <a:r>
              <a:rPr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我不知道”或</a:t>
            </a:r>
            <a: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这个问题我没法回答</a:t>
            </a:r>
            <a:r>
              <a:rPr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。”)</a:t>
            </a:r>
            <a:r>
              <a:rPr lang="en-US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1800" b="0"/>
            </a:pPr>
            <a:r>
              <a:rPr dirty="0" smtClean="0"/>
              <a:t>You </a:t>
            </a:r>
            <a:r>
              <a:rPr dirty="0"/>
              <a:t>will come across as </a:t>
            </a:r>
            <a:br>
              <a:rPr dirty="0"/>
            </a:br>
            <a:r>
              <a:rPr dirty="0"/>
              <a:t>an honest, forthright person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你会给人留下诚实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、直爽的印象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 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1800" b="0">
                <a:solidFill>
                  <a:srgbClr val="FF0000"/>
                </a:solidFill>
              </a:defRPr>
            </a:pPr>
            <a:r>
              <a:rPr dirty="0"/>
              <a:t>Be aware of the “bait” 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r>
              <a:rPr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也要小心采访陷阱</a:t>
            </a:r>
            <a:r>
              <a:rPr dirty="0" smtClean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endParaRPr lang="en-US" dirty="0" smtClean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1800" b="0">
                <a:solidFill>
                  <a:srgbClr val="FF0000"/>
                </a:solidFill>
              </a:defRPr>
            </a:pPr>
            <a:endParaRPr sz="1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0" lvl="1" indent="742950">
              <a:lnSpc>
                <a:spcPct val="72000"/>
              </a:lnSpc>
              <a:buSzTx/>
              <a:buNone/>
              <a:defRPr sz="1600" b="0"/>
            </a:pPr>
            <a:r>
              <a:rPr sz="2000" dirty="0"/>
              <a:t>                   	                                  </a:t>
            </a:r>
            <a:br>
              <a:rPr sz="2000" dirty="0"/>
            </a:br>
            <a:r>
              <a:rPr sz="1000" dirty="0"/>
              <a:t>SURCE: Meet “the Media” guide, USAF PAO</a:t>
            </a:r>
          </a:p>
        </p:txBody>
      </p:sp>
      <p:pic>
        <p:nvPicPr>
          <p:cNvPr id="102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9889">
            <a:off x="5034403" y="2987814"/>
            <a:ext cx="4122436" cy="273803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Content Placeholder 1"/>
          <p:cNvSpPr>
            <a:spLocks noGrp="1"/>
          </p:cNvSpPr>
          <p:nvPr>
            <p:ph type="body" idx="1"/>
          </p:nvPr>
        </p:nvSpPr>
        <p:spPr>
          <a:xfrm>
            <a:off x="1028700" y="1750827"/>
            <a:ext cx="7200900" cy="4116576"/>
          </a:xfrm>
          <a:prstGeom prst="rect">
            <a:avLst/>
          </a:prstGeom>
        </p:spPr>
        <p:txBody>
          <a:bodyPr/>
          <a:lstStyle/>
          <a:p>
            <a:r>
              <a:t>Powerful Points</a:t>
            </a: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(重点提要)</a:t>
            </a:r>
            <a:r>
              <a:t>:  </a:t>
            </a:r>
          </a:p>
          <a:p>
            <a:pPr>
              <a:defRPr>
                <a:solidFill>
                  <a:srgbClr val="FF0000"/>
                </a:solidFill>
              </a:defRPr>
            </a:pPr>
            <a:r>
              <a:t>An Exercise</a:t>
            </a:r>
            <a:r>
              <a:rPr>
                <a:solidFill>
                  <a:srgbClr val="262626"/>
                </a:solidFill>
              </a:rPr>
              <a:t> in </a:t>
            </a:r>
            <a:br>
              <a:rPr>
                <a:solidFill>
                  <a:srgbClr val="262626"/>
                </a:solidFill>
              </a:rPr>
            </a:br>
            <a:r>
              <a:rPr>
                <a:solidFill>
                  <a:srgbClr val="262626"/>
                </a:solidFill>
              </a:rPr>
              <a:t>Putting </a:t>
            </a:r>
            <a:br>
              <a:rPr>
                <a:solidFill>
                  <a:srgbClr val="262626"/>
                </a:solidFill>
              </a:rPr>
            </a:br>
            <a:r>
              <a:rPr>
                <a:solidFill>
                  <a:srgbClr val="262626"/>
                </a:solidFill>
              </a:rPr>
              <a:t>Your Best </a:t>
            </a:r>
            <a:br>
              <a:rPr>
                <a:solidFill>
                  <a:srgbClr val="262626"/>
                </a:solidFill>
              </a:rPr>
            </a:br>
            <a:r>
              <a:rPr>
                <a:solidFill>
                  <a:srgbClr val="262626"/>
                </a:solidFill>
              </a:rPr>
              <a:t>Foot Forward</a:t>
            </a:r>
          </a:p>
          <a:p>
            <a:pPr>
              <a:def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t>(</a:t>
            </a:r>
            <a:r>
              <a:rPr sz="2000"/>
              <a:t>全力以赴！</a:t>
            </a:r>
            <a:r>
              <a:t>)</a:t>
            </a:r>
          </a:p>
        </p:txBody>
      </p:sp>
      <p:pic>
        <p:nvPicPr>
          <p:cNvPr id="1030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0905">
            <a:off x="4065713" y="2865290"/>
            <a:ext cx="4176751" cy="277411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Content Placeholder 2"/>
          <p:cNvSpPr>
            <a:spLocks noGrp="1"/>
          </p:cNvSpPr>
          <p:nvPr>
            <p:ph type="body" idx="1"/>
          </p:nvPr>
        </p:nvSpPr>
        <p:spPr>
          <a:xfrm>
            <a:off x="606754" y="1994078"/>
            <a:ext cx="6981960" cy="41165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dirty="0"/>
              <a:t>Know your negatives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了解自己的短处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971550" lvl="1" indent="-457200">
              <a:lnSpc>
                <a:spcPct val="90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Make sure you  </a:t>
            </a:r>
            <a:r>
              <a:rPr dirty="0">
                <a:solidFill>
                  <a:srgbClr val="FF0000"/>
                </a:solidFill>
              </a:rPr>
              <a:t>understand the objections </a:t>
            </a:r>
            <a:r>
              <a:rPr dirty="0"/>
              <a:t> being raised by </a:t>
            </a:r>
            <a:r>
              <a:rPr dirty="0">
                <a:solidFill>
                  <a:srgbClr val="FF0000"/>
                </a:solidFill>
              </a:rPr>
              <a:t>your detractors.</a:t>
            </a:r>
            <a:r>
              <a:rPr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确保自己了解反对者提出的不同意见</a:t>
            </a:r>
            <a:r>
              <a:rPr sz="1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90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Think through your </a:t>
            </a:r>
            <a:br>
              <a:rPr dirty="0"/>
            </a:br>
            <a:r>
              <a:rPr dirty="0">
                <a:solidFill>
                  <a:srgbClr val="FF0000"/>
                </a:solidFill>
              </a:rPr>
              <a:t>worst-case scenarios </a:t>
            </a:r>
            <a:br>
              <a:rPr dirty="0">
                <a:solidFill>
                  <a:srgbClr val="FF0000"/>
                </a:solidFill>
              </a:rPr>
            </a:br>
            <a:r>
              <a:rPr dirty="0"/>
              <a:t>and address them.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充分做好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最坏的打算并想好解决措施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90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Prepare and </a:t>
            </a:r>
            <a:r>
              <a:rPr dirty="0" smtClean="0"/>
              <a:t>know </a:t>
            </a:r>
            <a:r>
              <a:rPr dirty="0"/>
              <a:t>your </a:t>
            </a:r>
            <a:br>
              <a:rPr dirty="0"/>
            </a:br>
            <a:r>
              <a:rPr dirty="0"/>
              <a:t>narratives.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准备好你要讲的内容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pic>
        <p:nvPicPr>
          <p:cNvPr id="103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636">
            <a:off x="5451826" y="3517553"/>
            <a:ext cx="2975253" cy="2451156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ontent Placeholder 3"/>
          <p:cNvSpPr>
            <a:spLocks noGrp="1"/>
          </p:cNvSpPr>
          <p:nvPr>
            <p:ph type="body" idx="1"/>
          </p:nvPr>
        </p:nvSpPr>
        <p:spPr>
          <a:xfrm>
            <a:off x="599672" y="1975883"/>
            <a:ext cx="7200901" cy="429060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100"/>
            </a:pPr>
            <a:r>
              <a:rPr dirty="0"/>
              <a:t>Embrace the challenges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3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迎接挑战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971550" lvl="1" indent="-45720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800" b="0">
                <a:solidFill>
                  <a:srgbClr val="FF0000"/>
                </a:solidFill>
              </a:defRPr>
            </a:pPr>
            <a:r>
              <a:rPr dirty="0"/>
              <a:t>Understand and embrace the fact that healthy debate.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6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求同存异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800" b="0"/>
            </a:pPr>
            <a:r>
              <a:rPr dirty="0"/>
              <a:t>Ensure that we can comfortably articulate this relationship in public and to the press</a:t>
            </a:r>
            <a:r>
              <a:rPr sz="1400" dirty="0"/>
              <a:t>.</a:t>
            </a:r>
            <a:r>
              <a:rPr sz="1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确保我们能够从容并清楚地向公众和媒体展示我们之间的良好关系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800" b="0"/>
            </a:pPr>
            <a:r>
              <a:rPr dirty="0" smtClean="0"/>
              <a:t>Address </a:t>
            </a:r>
            <a:r>
              <a:rPr dirty="0"/>
              <a:t>what makes you</a:t>
            </a:r>
            <a:br>
              <a:rPr dirty="0"/>
            </a:br>
            <a:r>
              <a:rPr dirty="0"/>
              <a:t>uncomfortable and make</a:t>
            </a:r>
            <a:br>
              <a:rPr dirty="0"/>
            </a:br>
            <a:r>
              <a:rPr dirty="0"/>
              <a:t>changes that will </a:t>
            </a:r>
            <a:br>
              <a:rPr dirty="0"/>
            </a:br>
            <a:r>
              <a:rPr dirty="0"/>
              <a:t>make you comfortable.</a:t>
            </a:r>
          </a:p>
          <a:p>
            <a:pPr marL="0" lvl="1" indent="514350">
              <a:lnSpc>
                <a:spcPct val="80000"/>
              </a:lnSpc>
              <a:buSzTx/>
              <a:buNone/>
              <a:defRPr sz="1800" b="0"/>
            </a:pPr>
            <a:r>
              <a:rPr dirty="0"/>
              <a:t>        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对不足之处提出改进意见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971550" lvl="1" indent="-45720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1800" b="0">
                <a:solidFill>
                  <a:srgbClr val="FF0000"/>
                </a:solidFill>
              </a:defRPr>
            </a:pPr>
            <a:r>
              <a:rPr dirty="0"/>
              <a:t>Keep your cool at all </a:t>
            </a:r>
            <a:br>
              <a:rPr dirty="0"/>
            </a:br>
            <a:r>
              <a:rPr dirty="0"/>
              <a:t>times.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保持冷静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b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04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66">
            <a:off x="4568091" y="3622745"/>
            <a:ext cx="3600419" cy="240027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5457">
            <a:off x="99470" y="913071"/>
            <a:ext cx="4838704" cy="485669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045" name="Rectangle 4"/>
          <p:cNvSpPr/>
          <p:nvPr/>
        </p:nvSpPr>
        <p:spPr>
          <a:xfrm rot="21317584">
            <a:off x="150745" y="2890397"/>
            <a:ext cx="4173061" cy="793853"/>
          </a:xfrm>
          <a:prstGeom prst="rect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pic>
        <p:nvPicPr>
          <p:cNvPr id="104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9614">
            <a:off x="4256668" y="903883"/>
            <a:ext cx="4524824" cy="585565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047" name="Rectangle 5"/>
          <p:cNvSpPr/>
          <p:nvPr/>
        </p:nvSpPr>
        <p:spPr>
          <a:xfrm rot="444181">
            <a:off x="4853525" y="3844754"/>
            <a:ext cx="2580008" cy="184711"/>
          </a:xfrm>
          <a:prstGeom prst="rect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048" name="Rectangle 6"/>
          <p:cNvSpPr/>
          <p:nvPr/>
        </p:nvSpPr>
        <p:spPr>
          <a:xfrm rot="444181">
            <a:off x="4728871" y="1267958"/>
            <a:ext cx="955274" cy="464029"/>
          </a:xfrm>
          <a:prstGeom prst="rect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1049" name="Rectangle 7"/>
          <p:cNvSpPr/>
          <p:nvPr/>
        </p:nvSpPr>
        <p:spPr>
          <a:xfrm rot="444181">
            <a:off x="6304465" y="2721835"/>
            <a:ext cx="806600" cy="184712"/>
          </a:xfrm>
          <a:prstGeom prst="rect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8" name="Rectangle 4"/>
          <p:cNvSpPr/>
          <p:nvPr/>
        </p:nvSpPr>
        <p:spPr>
          <a:xfrm rot="21317584">
            <a:off x="202385" y="3905446"/>
            <a:ext cx="1260461" cy="238150"/>
          </a:xfrm>
          <a:prstGeom prst="rect">
            <a:avLst/>
          </a:prstGeom>
          <a:ln w="38100" cap="sq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1" animBg="1" advAuto="0"/>
      <p:bldP spid="1047" grpId="4" animBg="1" advAuto="0"/>
      <p:bldP spid="1048" grpId="2" animBg="1" advAuto="0"/>
      <p:bldP spid="1049" grpId="3" animBg="1" advAuto="0"/>
      <p:bldP spid="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itle 1"/>
          <p:cNvSpPr>
            <a:spLocks noGrp="1"/>
          </p:cNvSpPr>
          <p:nvPr>
            <p:ph type="ctrTitle"/>
          </p:nvPr>
        </p:nvSpPr>
        <p:spPr>
          <a:xfrm>
            <a:off x="0" y="4400640"/>
            <a:ext cx="9143999" cy="122819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1915">
              <a:defRPr sz="700"/>
            </a:pP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sz="1800" b="1" dirty="0">
                <a:solidFill>
                  <a:srgbClr val="000000"/>
                </a:solidFill>
              </a:rPr>
              <a:t>Presentation to </a:t>
            </a:r>
            <a:br>
              <a:rPr sz="1800" b="1" dirty="0">
                <a:solidFill>
                  <a:srgbClr val="000000"/>
                </a:solidFill>
              </a:rPr>
            </a:br>
            <a:r>
              <a:rPr sz="1800" b="1" dirty="0">
                <a:solidFill>
                  <a:srgbClr val="000000"/>
                </a:solidFill>
              </a:rPr>
              <a:t>Chinese Confucius Institute Co-directors </a:t>
            </a:r>
            <a:br>
              <a:rPr sz="1800" b="1" dirty="0">
                <a:solidFill>
                  <a:srgbClr val="000000"/>
                </a:solidFill>
              </a:rPr>
            </a:br>
            <a:r>
              <a:rPr sz="1800" b="1" dirty="0">
                <a:solidFill>
                  <a:srgbClr val="000000"/>
                </a:solidFill>
              </a:rPr>
              <a:t>Training And Workshop</a:t>
            </a:r>
            <a:br>
              <a:rPr sz="1800" b="1" dirty="0">
                <a:solidFill>
                  <a:srgbClr val="000000"/>
                </a:solidFill>
              </a:rPr>
            </a:br>
            <a:endParaRPr sz="1800" b="1" dirty="0">
              <a:solidFill>
                <a:srgbClr val="000000"/>
              </a:solidFill>
            </a:endParaRPr>
          </a:p>
        </p:txBody>
      </p:sp>
      <p:sp>
        <p:nvSpPr>
          <p:cNvPr id="940" name="Subtitle 2"/>
          <p:cNvSpPr>
            <a:spLocks noGrp="1"/>
          </p:cNvSpPr>
          <p:nvPr>
            <p:ph type="subTitle" sz="quarter" idx="1"/>
          </p:nvPr>
        </p:nvSpPr>
        <p:spPr>
          <a:xfrm>
            <a:off x="4560570" y="5981700"/>
            <a:ext cx="4493279" cy="1752600"/>
          </a:xfrm>
          <a:prstGeom prst="rect">
            <a:avLst/>
          </a:prstGeom>
        </p:spPr>
        <p:txBody>
          <a:bodyPr/>
          <a:lstStyle/>
          <a:p>
            <a:pPr algn="r">
              <a:defRPr sz="1400" b="1"/>
            </a:pPr>
            <a:r>
              <a:t>By:  Sidney A. McPhee</a:t>
            </a:r>
            <a:br/>
            <a:r>
              <a:t>President - Middle Tennessee State University</a:t>
            </a:r>
            <a:br/>
            <a:r>
              <a:t>East China University - Shanghai, China – July  26, 2017</a:t>
            </a:r>
          </a:p>
        </p:txBody>
      </p:sp>
      <p:sp>
        <p:nvSpPr>
          <p:cNvPr id="941" name="Subtitle 2"/>
          <p:cNvSpPr/>
          <p:nvPr/>
        </p:nvSpPr>
        <p:spPr>
          <a:xfrm>
            <a:off x="425001" y="5884529"/>
            <a:ext cx="3503057" cy="83176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 defTabSz="685800">
              <a:lnSpc>
                <a:spcPct val="90000"/>
              </a:lnSpc>
              <a:spcBef>
                <a:spcPts val="700"/>
              </a:spcBef>
              <a:defRPr sz="1400" b="1">
                <a:latin typeface="Garamond"/>
                <a:ea typeface="Garamond"/>
                <a:cs typeface="Garamond"/>
                <a:sym typeface="Garamond"/>
              </a:defRPr>
            </a:pPr>
            <a:r>
              <a:t>HABNBAN</a:t>
            </a:r>
            <a:br/>
            <a:r>
              <a:t>Confucius Institute Headquarters</a:t>
            </a:r>
            <a:br/>
            <a:r>
              <a:t>Beijing, China</a:t>
            </a:r>
          </a:p>
        </p:txBody>
      </p:sp>
      <p:pic>
        <p:nvPicPr>
          <p:cNvPr id="94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949" y="1606250"/>
            <a:ext cx="1365161" cy="13651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43" name="Rectangle 5"/>
          <p:cNvSpPr/>
          <p:nvPr/>
        </p:nvSpPr>
        <p:spPr>
          <a:xfrm>
            <a:off x="2727361" y="1731233"/>
            <a:ext cx="4892044" cy="135421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solidFill>
                  <a:srgbClr val="33CC3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Strategies for Success:  </a:t>
            </a:r>
            <a:br>
              <a:rPr dirty="0"/>
            </a:br>
            <a:r>
              <a:rPr sz="3100" b="1" dirty="0">
                <a:latin typeface="Garamond"/>
                <a:ea typeface="Garamond"/>
                <a:cs typeface="Garamond"/>
                <a:sym typeface="Garamond"/>
              </a:rPr>
              <a:t>Preparation for Leadership Role </a:t>
            </a:r>
            <a:r>
              <a:rPr sz="3100" b="1" dirty="0" smtClean="0">
                <a:latin typeface="Garamond"/>
                <a:ea typeface="Garamond"/>
                <a:cs typeface="Garamond"/>
                <a:sym typeface="Garamond"/>
              </a:rPr>
              <a:t>Abroad</a:t>
            </a:r>
            <a:endParaRPr dirty="0"/>
          </a:p>
        </p:txBody>
      </p:sp>
      <p:sp>
        <p:nvSpPr>
          <p:cNvPr id="7" name="Rectangle 5"/>
          <p:cNvSpPr/>
          <p:nvPr/>
        </p:nvSpPr>
        <p:spPr>
          <a:xfrm>
            <a:off x="2284045" y="3029782"/>
            <a:ext cx="4892044" cy="141576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2400">
                <a:solidFill>
                  <a:srgbClr val="33CC3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dirty="0" err="1" smtClean="0"/>
              <a:t>成功之路</a:t>
            </a:r>
            <a:r>
              <a:rPr dirty="0"/>
              <a:t>:</a:t>
            </a:r>
            <a:endParaRPr sz="3100" dirty="0"/>
          </a:p>
          <a:p>
            <a:pPr algn="ctr">
              <a:defRPr sz="3100">
                <a:solidFill>
                  <a:srgbClr val="33CC3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rPr dirty="0" err="1"/>
              <a:t>为如何在国外扮演好</a:t>
            </a:r>
            <a:r>
              <a:rPr dirty="0"/>
              <a:t/>
            </a:r>
            <a:br>
              <a:rPr dirty="0"/>
            </a:br>
            <a:r>
              <a:rPr dirty="0" err="1"/>
              <a:t>领导角色做准备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10" descr="Picture 10"/>
          <p:cNvPicPr>
            <a:picLocks noChangeAspect="1"/>
          </p:cNvPicPr>
          <p:nvPr/>
        </p:nvPicPr>
        <p:blipFill>
          <a:blip r:embed="rId3"/>
          <a:srcRect t="7934" r="13490"/>
          <a:stretch>
            <a:fillRect/>
          </a:stretch>
        </p:blipFill>
        <p:spPr>
          <a:xfrm rot="21359625">
            <a:off x="206997" y="454454"/>
            <a:ext cx="7220647" cy="628574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054" name="Picture 9" descr="Picture 9"/>
          <p:cNvPicPr>
            <a:picLocks noChangeAspect="1"/>
          </p:cNvPicPr>
          <p:nvPr/>
        </p:nvPicPr>
        <p:blipFill>
          <a:blip r:embed="rId4"/>
          <a:srcRect l="14703" t="22909" r="41265" b="17191"/>
          <a:stretch>
            <a:fillRect/>
          </a:stretch>
        </p:blipFill>
        <p:spPr>
          <a:xfrm rot="382244">
            <a:off x="5001495" y="1834075"/>
            <a:ext cx="3967599" cy="337341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055" name="Oval 13"/>
          <p:cNvSpPr/>
          <p:nvPr/>
        </p:nvSpPr>
        <p:spPr>
          <a:xfrm rot="21316989">
            <a:off x="2627877" y="2192633"/>
            <a:ext cx="2588435" cy="1405431"/>
          </a:xfrm>
          <a:prstGeom prst="ellipse">
            <a:avLst/>
          </a:prstGeom>
          <a:ln w="38100" cap="rnd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056" name="Oval 15"/>
          <p:cNvSpPr/>
          <p:nvPr/>
        </p:nvSpPr>
        <p:spPr>
          <a:xfrm rot="21221640">
            <a:off x="5590327" y="1490987"/>
            <a:ext cx="762736" cy="266756"/>
          </a:xfrm>
          <a:prstGeom prst="ellipse">
            <a:avLst/>
          </a:prstGeom>
          <a:ln w="38100" cap="rnd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1057" name="Rectangle 14"/>
          <p:cNvSpPr/>
          <p:nvPr/>
        </p:nvSpPr>
        <p:spPr>
          <a:xfrm rot="21370464">
            <a:off x="-331082" y="979119"/>
            <a:ext cx="1452938" cy="64993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7" name="Oval 15"/>
          <p:cNvSpPr/>
          <p:nvPr/>
        </p:nvSpPr>
        <p:spPr>
          <a:xfrm rot="430455">
            <a:off x="4799122" y="3469318"/>
            <a:ext cx="4289099" cy="770377"/>
          </a:xfrm>
          <a:prstGeom prst="ellipse">
            <a:avLst/>
          </a:prstGeom>
          <a:ln w="38100" cap="rnd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" grpId="1" animBg="1" advAuto="0"/>
      <p:bldP spid="1056" grpId="2" animBg="1" advAuto="0"/>
      <p:bldP spid="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Content Placeholder 1"/>
          <p:cNvSpPr>
            <a:spLocks noGrp="1"/>
          </p:cNvSpPr>
          <p:nvPr>
            <p:ph type="body" sz="quarter" idx="1"/>
          </p:nvPr>
        </p:nvSpPr>
        <p:spPr>
          <a:xfrm>
            <a:off x="708659" y="1746035"/>
            <a:ext cx="2891791" cy="4116576"/>
          </a:xfrm>
          <a:prstGeom prst="rect">
            <a:avLst/>
          </a:prstGeom>
        </p:spPr>
        <p:txBody>
          <a:bodyPr/>
          <a:lstStyle/>
          <a:p>
            <a:r>
              <a:t>Keeping Your Balance</a:t>
            </a: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保持平衡</a:t>
            </a: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t>:</a:t>
            </a:r>
            <a:br/>
            <a:r>
              <a:t/>
            </a:r>
            <a:br/>
            <a:r>
              <a:rPr>
                <a:solidFill>
                  <a:srgbClr val="FF0000"/>
                </a:solidFill>
              </a:rPr>
              <a:t>An Exercise</a:t>
            </a:r>
            <a:r>
              <a:t> in Remaining Calm and </a:t>
            </a:r>
            <a:br/>
            <a:r>
              <a:t>Collected</a:t>
            </a: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保持冷静与镇定)</a:t>
            </a:r>
          </a:p>
        </p:txBody>
      </p:sp>
      <p:pic>
        <p:nvPicPr>
          <p:cNvPr id="10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219">
            <a:off x="3463680" y="2014029"/>
            <a:ext cx="5390994" cy="358058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Content Placeholder 1"/>
          <p:cNvSpPr>
            <a:spLocks noGrp="1"/>
          </p:cNvSpPr>
          <p:nvPr>
            <p:ph type="body" sz="half" idx="1"/>
          </p:nvPr>
        </p:nvSpPr>
        <p:spPr>
          <a:xfrm>
            <a:off x="4160520" y="1750827"/>
            <a:ext cx="4069082" cy="411276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06400">
              <a:lnSpc>
                <a:spcPct val="80000"/>
              </a:lnSpc>
              <a:spcBef>
                <a:spcPts val="500"/>
              </a:spcBef>
              <a:defRPr sz="2100"/>
            </a:pPr>
            <a:r>
              <a:rPr dirty="0"/>
              <a:t>During the interview: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在采访中怎么做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864870" lvl="1" indent="-407035" defTabSz="40640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100" b="0"/>
            </a:pPr>
            <a:r>
              <a:rPr dirty="0"/>
              <a:t>Listen carefully during an interview.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认真聆听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864870" lvl="1" indent="-407035" defTabSz="40640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100" b="0">
                <a:solidFill>
                  <a:srgbClr val="FF0000"/>
                </a:solidFill>
              </a:defRPr>
            </a:pPr>
            <a:r>
              <a:rPr dirty="0"/>
              <a:t>Only comment on what you are comfortable with.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只回应你想回应的部分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864870" lvl="1" indent="-407035" defTabSz="40640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100" b="0"/>
            </a:pPr>
            <a:r>
              <a:rPr dirty="0"/>
              <a:t>The likelihood of your being misquoted is reduced substantially.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4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不断降低媒体错误报道的可能性</a:t>
            </a:r>
            <a:r>
              <a:rPr sz="1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  <a:p>
            <a:pPr algn="r" defTabSz="406400">
              <a:lnSpc>
                <a:spcPct val="80000"/>
              </a:lnSpc>
              <a:spcBef>
                <a:spcPts val="500"/>
              </a:spcBef>
              <a:defRPr sz="8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endParaRPr sz="1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algn="r" defTabSz="406400">
              <a:lnSpc>
                <a:spcPct val="80000"/>
              </a:lnSpc>
              <a:spcBef>
                <a:spcPts val="500"/>
              </a:spcBef>
              <a:defRPr sz="800" b="0"/>
            </a:pPr>
            <a:r>
              <a:rPr dirty="0"/>
              <a:t>SOURCE: “Meet the Media” guide, USAF PAO</a:t>
            </a:r>
          </a:p>
        </p:txBody>
      </p:sp>
      <p:pic>
        <p:nvPicPr>
          <p:cNvPr id="106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9593">
            <a:off x="-193024" y="2305050"/>
            <a:ext cx="4435751" cy="3308173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Content Placeholder 1"/>
          <p:cNvSpPr>
            <a:spLocks noGrp="1"/>
          </p:cNvSpPr>
          <p:nvPr>
            <p:ph type="body" sz="quarter" idx="1"/>
          </p:nvPr>
        </p:nvSpPr>
        <p:spPr>
          <a:xfrm>
            <a:off x="3989070" y="2592694"/>
            <a:ext cx="4152151" cy="299541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1200"/>
              </a:spcBef>
              <a:defRPr sz="5400"/>
            </a:pPr>
            <a:r>
              <a:t>Questions and Answers</a:t>
            </a:r>
          </a:p>
          <a:p>
            <a:pPr algn="ctr">
              <a:spcBef>
                <a:spcPts val="1200"/>
              </a:spcBef>
              <a:defRPr sz="5400">
                <a:latin typeface="+mj-lt"/>
                <a:ea typeface="+mj-ea"/>
                <a:cs typeface="+mj-cs"/>
                <a:sym typeface="Helvetica"/>
              </a:defRPr>
            </a:pPr>
            <a:r>
              <a:t>问答环节</a:t>
            </a:r>
          </a:p>
        </p:txBody>
      </p:sp>
      <p:pic>
        <p:nvPicPr>
          <p:cNvPr id="107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8" y="1926276"/>
            <a:ext cx="2874735" cy="4328246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Content Placeholder 1"/>
          <p:cNvSpPr>
            <a:spLocks noGrp="1"/>
          </p:cNvSpPr>
          <p:nvPr>
            <p:ph type="body" sz="half" idx="1"/>
          </p:nvPr>
        </p:nvSpPr>
        <p:spPr>
          <a:xfrm>
            <a:off x="754379" y="1502305"/>
            <a:ext cx="7609655" cy="299541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1200"/>
              </a:spcBef>
              <a:defRPr sz="5400"/>
            </a:pPr>
            <a:r>
              <a:t>The End</a:t>
            </a:r>
          </a:p>
          <a:p>
            <a:pPr algn="ctr">
              <a:spcBef>
                <a:spcPts val="900"/>
              </a:spcBef>
              <a:defRPr sz="4000" b="0" i="1"/>
            </a:pPr>
            <a:r>
              <a:t>Thank you for your attendance</a:t>
            </a:r>
          </a:p>
          <a:p>
            <a:pPr algn="ctr">
              <a:spcBef>
                <a:spcPts val="900"/>
              </a:spcBef>
              <a:defRPr sz="4000" i="1">
                <a:latin typeface="+mj-lt"/>
                <a:ea typeface="+mj-ea"/>
                <a:cs typeface="+mj-cs"/>
                <a:sym typeface="Helvetica"/>
              </a:defRPr>
            </a:pPr>
            <a:r>
              <a:t>感谢您出席会议</a:t>
            </a:r>
          </a:p>
        </p:txBody>
      </p:sp>
      <p:pic>
        <p:nvPicPr>
          <p:cNvPr id="107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683" y="4497713"/>
            <a:ext cx="2477589" cy="14693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7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038" y="4508548"/>
            <a:ext cx="2214341" cy="14707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77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30" y="4508548"/>
            <a:ext cx="2226904" cy="147072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598222" y="1562176"/>
            <a:ext cx="4005334" cy="429060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72000"/>
              </a:lnSpc>
              <a:defRPr b="0"/>
            </a:pPr>
            <a:endParaRPr dirty="0"/>
          </a:p>
          <a:p>
            <a:pPr>
              <a:lnSpc>
                <a:spcPct val="72000"/>
              </a:lnSpc>
            </a:pPr>
            <a:r>
              <a:rPr dirty="0"/>
              <a:t>Introduction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内容提要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Prepare for </a:t>
            </a:r>
            <a:r>
              <a:rPr dirty="0" smtClean="0"/>
              <a:t>transition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做好角色转变的准备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).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>
                <a:solidFill>
                  <a:srgbClr val="FF0000"/>
                </a:solidFill>
              </a:defRPr>
            </a:pPr>
            <a:r>
              <a:rPr dirty="0"/>
              <a:t>Understand purpose</a:t>
            </a:r>
            <a:br>
              <a:rPr dirty="0"/>
            </a:br>
            <a:r>
              <a:rPr dirty="0"/>
              <a:t>and role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找准目标和角色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).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Knowledge of campus culture.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了解校园文化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>
                <a:solidFill>
                  <a:srgbClr val="FF0000"/>
                </a:solidFill>
              </a:defRPr>
            </a:pPr>
            <a:r>
              <a:rPr dirty="0"/>
              <a:t>Academic freedom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学术的自由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pic>
        <p:nvPicPr>
          <p:cNvPr id="94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2999">
            <a:off x="4248647" y="2609702"/>
            <a:ext cx="4381973" cy="320250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649899" y="1866149"/>
            <a:ext cx="4662690" cy="38325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 sz="2300"/>
            </a:pPr>
            <a:r>
              <a:rPr dirty="0"/>
              <a:t>Assessing the environmental </a:t>
            </a:r>
            <a:r>
              <a:rPr dirty="0" smtClean="0"/>
              <a:t>context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(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评估周边环境</a:t>
            </a:r>
            <a:r>
              <a:rPr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dirty="0" smtClean="0"/>
          </a:p>
          <a:p>
            <a:pPr marL="1257300" lvl="1" indent="-342900">
              <a:lnSpc>
                <a:spcPct val="80000"/>
              </a:lnSpc>
              <a:buClr>
                <a:schemeClr val="accent1"/>
              </a:buClr>
              <a:defRPr sz="2000" b="0">
                <a:solidFill>
                  <a:srgbClr val="FF0000"/>
                </a:solidFill>
              </a:defRPr>
            </a:pPr>
            <a:r>
              <a:rPr dirty="0" smtClean="0"/>
              <a:t>The community, local </a:t>
            </a:r>
            <a:br>
              <a:rPr dirty="0" smtClean="0"/>
            </a:br>
            <a:r>
              <a:rPr dirty="0" smtClean="0"/>
              <a:t>and state.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对社区、当地环境和整个州的考察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1257300" lvl="1" indent="-342900">
              <a:lnSpc>
                <a:spcPct val="80000"/>
              </a:lnSpc>
              <a:buClr>
                <a:schemeClr val="accent1"/>
              </a:buClr>
              <a:defRPr sz="2000" b="0"/>
            </a:pPr>
            <a:r>
              <a:rPr dirty="0" smtClean="0"/>
              <a:t>The </a:t>
            </a:r>
            <a:r>
              <a:rPr dirty="0"/>
              <a:t>campus.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对校园环境的考察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b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80000"/>
              </a:lnSpc>
              <a:defRPr sz="2300"/>
            </a:pPr>
            <a:r>
              <a:rPr dirty="0"/>
              <a:t>HOW?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如何做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/>
              <a:t> – WHAT?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是什么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dirty="0"/>
              <a:t>– WHY?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为什么</a:t>
            </a:r>
            <a:r>
              <a:rPr sz="2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 smtClean="0"/>
              <a:t>of </a:t>
            </a:r>
            <a:r>
              <a:rPr dirty="0"/>
              <a:t>CI</a:t>
            </a:r>
            <a:r>
              <a:rPr sz="20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孔子学院</a:t>
            </a:r>
            <a:r>
              <a:rPr sz="2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2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1371600" lvl="1" indent="-457200">
              <a:lnSpc>
                <a:spcPct val="80000"/>
              </a:lnSpc>
              <a:buClr>
                <a:schemeClr val="accent1"/>
              </a:buClr>
              <a:buFont typeface="Arial" panose="020B0604020202020204"/>
              <a:defRPr sz="2000" b="0">
                <a:solidFill>
                  <a:srgbClr val="FF0000"/>
                </a:solidFill>
              </a:defRPr>
            </a:pPr>
            <a:r>
              <a:rPr dirty="0"/>
              <a:t>CI alignment.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与孔院的合作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pic>
        <p:nvPicPr>
          <p:cNvPr id="95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54" y="1600904"/>
            <a:ext cx="2788285" cy="449897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928055" y="1573159"/>
            <a:ext cx="4494728" cy="42906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47675">
              <a:lnSpc>
                <a:spcPct val="81000"/>
              </a:lnSpc>
              <a:defRPr sz="2700"/>
            </a:pPr>
            <a:r>
              <a:rPr dirty="0"/>
              <a:t>Agreement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共识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728345" lvl="1" indent="-280035" defTabSz="447675">
              <a:lnSpc>
                <a:spcPct val="81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>
                <a:solidFill>
                  <a:srgbClr val="FF0000"/>
                </a:solidFill>
              </a:defRPr>
            </a:pPr>
            <a:r>
              <a:rPr dirty="0"/>
              <a:t>Consistent with institutional mission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sz="200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统一双方的宗旨和使命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28345" lvl="1" indent="-280035" defTabSz="447675">
              <a:lnSpc>
                <a:spcPct val="81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/>
            </a:pPr>
            <a:r>
              <a:rPr dirty="0"/>
              <a:t>Awareness among campus and community constituent </a:t>
            </a:r>
            <a:r>
              <a:rPr dirty="0" err="1" smtClean="0"/>
              <a:t>groups</a:t>
            </a:r>
            <a:r>
              <a:rPr sz="200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（加强学校与社区团体的合作意识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28345" lvl="1" indent="-280035" defTabSz="447675">
              <a:lnSpc>
                <a:spcPct val="81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/>
            </a:pPr>
            <a:r>
              <a:rPr dirty="0"/>
              <a:t>Assuming </a:t>
            </a:r>
            <a:r>
              <a:rPr dirty="0" err="1"/>
              <a:t>ownership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（评定所有权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28345" lvl="1" indent="-280035" defTabSz="447675">
              <a:lnSpc>
                <a:spcPct val="81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300" b="0">
                <a:solidFill>
                  <a:srgbClr val="FF0000"/>
                </a:solidFill>
              </a:defRPr>
            </a:pPr>
            <a:r>
              <a:rPr dirty="0"/>
              <a:t>Keeping stakeholders informed 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确保股东的知情权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</a:p>
        </p:txBody>
      </p:sp>
      <p:pic>
        <p:nvPicPr>
          <p:cNvPr id="95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2451">
            <a:off x="431871" y="2428691"/>
            <a:ext cx="3856336" cy="2892254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Content Placeholder 2"/>
          <p:cNvSpPr>
            <a:spLocks noGrp="1"/>
          </p:cNvSpPr>
          <p:nvPr>
            <p:ph type="body" idx="1"/>
          </p:nvPr>
        </p:nvSpPr>
        <p:spPr>
          <a:xfrm>
            <a:off x="1028700" y="1750827"/>
            <a:ext cx="7200900" cy="4116576"/>
          </a:xfrm>
          <a:prstGeom prst="rect">
            <a:avLst/>
          </a:prstGeom>
        </p:spPr>
        <p:txBody>
          <a:bodyPr/>
          <a:lstStyle/>
          <a:p>
            <a:pPr marL="457200" indent="-457200">
              <a:buClr>
                <a:schemeClr val="accent1"/>
              </a:buClr>
              <a:buSzPct val="115000"/>
              <a:buFont typeface="Arial" panose="020B0604020202020204"/>
              <a:buChar char="•"/>
              <a:defRPr b="0"/>
            </a:pPr>
            <a:r>
              <a:rPr dirty="0"/>
              <a:t>Understand public relations and media.</a:t>
            </a:r>
            <a:r>
              <a:rPr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了解公众关系和媒体</a:t>
            </a:r>
            <a:r>
              <a:rPr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05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Clr>
                <a:schemeClr val="accent1"/>
              </a:buClr>
              <a:buSzPct val="115000"/>
              <a:buFont typeface="Arial" panose="020B0604020202020204"/>
              <a:buChar char="•"/>
              <a:defRPr b="0">
                <a:solidFill>
                  <a:srgbClr val="FF0000"/>
                </a:solidFill>
              </a:defRPr>
            </a:pPr>
            <a:r>
              <a:rPr dirty="0"/>
              <a:t>Media in America.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美国的媒体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05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buClr>
                <a:schemeClr val="accent1"/>
              </a:buClr>
              <a:buSzPct val="115000"/>
              <a:buFont typeface="Arial" panose="020B0604020202020204"/>
              <a:buChar char="•"/>
              <a:defRPr b="0"/>
            </a:pPr>
            <a:r>
              <a:rPr dirty="0"/>
              <a:t>The politics of your campus and community</a:t>
            </a:r>
            <a:r>
              <a:rPr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学校和社区团体的政策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）</a:t>
            </a:r>
          </a:p>
        </p:txBody>
      </p:sp>
      <p:pic>
        <p:nvPicPr>
          <p:cNvPr id="96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7664">
            <a:off x="800875" y="4429776"/>
            <a:ext cx="3057084" cy="203466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64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1845">
            <a:off x="5033696" y="4259762"/>
            <a:ext cx="3027599" cy="201840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Content Placeholder 4"/>
          <p:cNvSpPr>
            <a:spLocks noGrp="1"/>
          </p:cNvSpPr>
          <p:nvPr>
            <p:ph type="body" sz="half" idx="1"/>
          </p:nvPr>
        </p:nvSpPr>
        <p:spPr>
          <a:xfrm>
            <a:off x="680969" y="1769982"/>
            <a:ext cx="3955429" cy="429060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</a:pPr>
            <a:r>
              <a:rPr dirty="0"/>
              <a:t>Promote your CI</a:t>
            </a:r>
            <a:r>
              <a:rPr sz="24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4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孔院的宣传与推广</a:t>
            </a:r>
            <a:r>
              <a:rPr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):</a:t>
            </a:r>
            <a:r>
              <a:rPr lang="en-US"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4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>
                <a:solidFill>
                  <a:srgbClr val="FF0000"/>
                </a:solidFill>
              </a:defRPr>
            </a:pPr>
            <a:r>
              <a:rPr dirty="0"/>
              <a:t>Make no assumptions.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不要做任何假设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/>
            </a:pPr>
            <a:r>
              <a:rPr dirty="0"/>
              <a:t>Connect with pubic relations and media office.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建立与公众和媒体的关系</a:t>
            </a:r>
            <a:r>
              <a:rPr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0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72000"/>
              </a:lnSpc>
              <a:buClr>
                <a:schemeClr val="accent1"/>
              </a:buClr>
              <a:buFont typeface="Arial" panose="020B0604020202020204"/>
              <a:defRPr sz="2400" b="0">
                <a:solidFill>
                  <a:srgbClr val="FF0000"/>
                </a:solidFill>
              </a:defRPr>
            </a:pPr>
            <a:r>
              <a:rPr dirty="0"/>
              <a:t>Tell your stories again and again and again.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0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不厌其烦地讲述你的故事</a:t>
            </a:r>
            <a:r>
              <a:rPr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pic>
        <p:nvPicPr>
          <p:cNvPr id="969" name="Picture 3" descr="Picture 3"/>
          <p:cNvPicPr>
            <a:picLocks noChangeAspect="1"/>
          </p:cNvPicPr>
          <p:nvPr/>
        </p:nvPicPr>
        <p:blipFill>
          <a:blip r:embed="rId3"/>
          <a:srcRect l="9804"/>
          <a:stretch>
            <a:fillRect/>
          </a:stretch>
        </p:blipFill>
        <p:spPr>
          <a:xfrm rot="222420">
            <a:off x="4723959" y="2169690"/>
            <a:ext cx="3653044" cy="282679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ontent Placeholder 17"/>
          <p:cNvSpPr>
            <a:spLocks noGrp="1"/>
          </p:cNvSpPr>
          <p:nvPr>
            <p:ph type="body" sz="half" idx="1"/>
          </p:nvPr>
        </p:nvSpPr>
        <p:spPr>
          <a:xfrm>
            <a:off x="4153482" y="1743663"/>
            <a:ext cx="4201160" cy="461835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383540">
              <a:lnSpc>
                <a:spcPct val="80000"/>
              </a:lnSpc>
              <a:defRPr sz="2600"/>
            </a:pPr>
            <a:r>
              <a:rPr dirty="0"/>
              <a:t>Why Engage?</a:t>
            </a:r>
            <a:r>
              <a:rPr sz="24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24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为什么要与媒体建立密切的关系</a:t>
            </a:r>
            <a:r>
              <a:rPr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？)</a:t>
            </a:r>
            <a:r>
              <a:rPr lang="en-US"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24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24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624205" lvl="1" indent="-240030" defTabSz="38354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000" b="0"/>
            </a:pPr>
            <a:r>
              <a:rPr sz="2400" dirty="0"/>
              <a:t>Proactive media relations to shape your public narrative.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提高媒体曝光率,建立良好的公众形象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624205" lvl="1" indent="-240030" defTabSz="38354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000" b="0">
                <a:solidFill>
                  <a:srgbClr val="FF0000"/>
                </a:solidFill>
              </a:defRPr>
            </a:pPr>
            <a:r>
              <a:rPr sz="2400" dirty="0"/>
              <a:t>Dispel myths or inaccuracies.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消除谬见与误解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624205" lvl="1" indent="-240030" defTabSz="38354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000" b="0"/>
            </a:pPr>
            <a:r>
              <a:rPr sz="2400" dirty="0"/>
              <a:t>Drive the discussion.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推动进一步的商讨</a:t>
            </a:r>
            <a:r>
              <a:rPr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  <a: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/>
            </a:r>
            <a:br>
              <a:rPr lang="en-US" sz="1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</a:br>
            <a:endParaRPr sz="1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marL="624205" lvl="1" indent="-240030" defTabSz="383540">
              <a:lnSpc>
                <a:spcPct val="8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/>
              <a:defRPr sz="2000" b="0">
                <a:solidFill>
                  <a:srgbClr val="FF0000"/>
                </a:solidFill>
              </a:defRPr>
            </a:pPr>
            <a:r>
              <a:rPr sz="2400" dirty="0"/>
              <a:t>Improve the effectiveness of your messaging.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(</a:t>
            </a:r>
            <a:r>
              <a:rPr sz="180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提高信息传达的有效性</a:t>
            </a:r>
            <a:r>
              <a:rPr sz="1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)</a:t>
            </a:r>
          </a:p>
        </p:txBody>
      </p:sp>
      <p:pic>
        <p:nvPicPr>
          <p:cNvPr id="97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1638">
            <a:off x="765940" y="1600146"/>
            <a:ext cx="3452134" cy="507789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975" name="Rectangle 1"/>
          <p:cNvSpPr/>
          <p:nvPr/>
        </p:nvSpPr>
        <p:spPr>
          <a:xfrm>
            <a:off x="3968060" y="5912389"/>
            <a:ext cx="4572004" cy="320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lvl="1" indent="342900" algn="r">
              <a:defRPr sz="800">
                <a:latin typeface="Garamond"/>
                <a:ea typeface="Garamond"/>
                <a:cs typeface="Garamond"/>
                <a:sym typeface="Garamond"/>
              </a:defRPr>
            </a:pPr>
            <a:r>
              <a:t>SOURCE: Ron Sachs Communications </a:t>
            </a:r>
            <a:br/>
            <a:r>
              <a:t>Florida League of Cities training, 2011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4" y="879518"/>
            <a:ext cx="5549902" cy="209550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98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811" y="937744"/>
            <a:ext cx="2795789" cy="490220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981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0" y="1996750"/>
            <a:ext cx="5637606" cy="2121269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982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915" y="3123913"/>
            <a:ext cx="5232006" cy="291872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983" name="Wave 8"/>
          <p:cNvSpPr/>
          <p:nvPr/>
        </p:nvSpPr>
        <p:spPr>
          <a:xfrm>
            <a:off x="1416670" y="3200615"/>
            <a:ext cx="4926502" cy="37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514" extrusionOk="0">
                <a:moveTo>
                  <a:pt x="0" y="1641"/>
                </a:moveTo>
                <a:cubicBezTo>
                  <a:pt x="7200" y="-4043"/>
                  <a:pt x="14400" y="7325"/>
                  <a:pt x="21600" y="1641"/>
                </a:cubicBezTo>
                <a:lnTo>
                  <a:pt x="21600" y="11873"/>
                </a:lnTo>
                <a:cubicBezTo>
                  <a:pt x="14400" y="17557"/>
                  <a:pt x="7200" y="6189"/>
                  <a:pt x="0" y="11873"/>
                </a:cubicBezTo>
                <a:close/>
              </a:path>
            </a:pathLst>
          </a:custGeom>
          <a:solidFill>
            <a:srgbClr val="FFFF00">
              <a:alpha val="56078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984" name="Wave 12"/>
          <p:cNvSpPr/>
          <p:nvPr/>
        </p:nvSpPr>
        <p:spPr>
          <a:xfrm>
            <a:off x="705562" y="1982624"/>
            <a:ext cx="5331119" cy="37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514" extrusionOk="0">
                <a:moveTo>
                  <a:pt x="0" y="1641"/>
                </a:moveTo>
                <a:cubicBezTo>
                  <a:pt x="7200" y="-4043"/>
                  <a:pt x="14400" y="7325"/>
                  <a:pt x="21600" y="1641"/>
                </a:cubicBezTo>
                <a:lnTo>
                  <a:pt x="21600" y="11873"/>
                </a:lnTo>
                <a:cubicBezTo>
                  <a:pt x="14400" y="17557"/>
                  <a:pt x="7200" y="6189"/>
                  <a:pt x="0" y="11873"/>
                </a:cubicBezTo>
                <a:close/>
              </a:path>
            </a:pathLst>
          </a:custGeom>
          <a:solidFill>
            <a:srgbClr val="FFFF00">
              <a:alpha val="56078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985" name="Wave 13"/>
          <p:cNvSpPr/>
          <p:nvPr/>
        </p:nvSpPr>
        <p:spPr>
          <a:xfrm>
            <a:off x="5885967" y="882855"/>
            <a:ext cx="2754856" cy="696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514" extrusionOk="0">
                <a:moveTo>
                  <a:pt x="0" y="1641"/>
                </a:moveTo>
                <a:cubicBezTo>
                  <a:pt x="6744" y="-4043"/>
                  <a:pt x="13488" y="7325"/>
                  <a:pt x="20233" y="1641"/>
                </a:cubicBezTo>
                <a:lnTo>
                  <a:pt x="21600" y="11873"/>
                </a:lnTo>
                <a:cubicBezTo>
                  <a:pt x="14856" y="17557"/>
                  <a:pt x="8112" y="6189"/>
                  <a:pt x="1367" y="11873"/>
                </a:cubicBezTo>
                <a:close/>
              </a:path>
            </a:pathLst>
          </a:custGeom>
          <a:solidFill>
            <a:srgbClr val="FFFF00">
              <a:alpha val="56078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986" name="Wave 14"/>
          <p:cNvSpPr/>
          <p:nvPr/>
        </p:nvSpPr>
        <p:spPr>
          <a:xfrm>
            <a:off x="302154" y="919418"/>
            <a:ext cx="5349117" cy="37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3514" extrusionOk="0">
                <a:moveTo>
                  <a:pt x="0" y="1641"/>
                </a:moveTo>
                <a:cubicBezTo>
                  <a:pt x="7200" y="-4043"/>
                  <a:pt x="14400" y="7325"/>
                  <a:pt x="21600" y="1641"/>
                </a:cubicBezTo>
                <a:lnTo>
                  <a:pt x="21600" y="11873"/>
                </a:lnTo>
                <a:cubicBezTo>
                  <a:pt x="14400" y="17557"/>
                  <a:pt x="7200" y="6189"/>
                  <a:pt x="0" y="11873"/>
                </a:cubicBezTo>
                <a:close/>
              </a:path>
            </a:pathLst>
          </a:custGeom>
          <a:solidFill>
            <a:srgbClr val="FFFF00">
              <a:alpha val="56078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pic>
        <p:nvPicPr>
          <p:cNvPr id="987" name="Picture 3" descr="Picture 3"/>
          <p:cNvPicPr>
            <a:picLocks noChangeAspect="1"/>
          </p:cNvPicPr>
          <p:nvPr/>
        </p:nvPicPr>
        <p:blipFill>
          <a:blip r:embed="rId7"/>
          <a:srcRect t="1823" r="3667"/>
          <a:stretch>
            <a:fillRect/>
          </a:stretch>
        </p:blipFill>
        <p:spPr>
          <a:xfrm rot="342173">
            <a:off x="1310824" y="464098"/>
            <a:ext cx="6440938" cy="101447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88" name="Oval 7"/>
          <p:cNvSpPr/>
          <p:nvPr/>
        </p:nvSpPr>
        <p:spPr>
          <a:xfrm rot="361236">
            <a:off x="1658123" y="637852"/>
            <a:ext cx="4806520" cy="946619"/>
          </a:xfrm>
          <a:prstGeom prst="ellipse">
            <a:avLst/>
          </a:prstGeom>
          <a:ln w="28575" cap="rnd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989" name="Oval 16"/>
          <p:cNvSpPr/>
          <p:nvPr/>
        </p:nvSpPr>
        <p:spPr>
          <a:xfrm rot="181274">
            <a:off x="6863019" y="785786"/>
            <a:ext cx="1113815" cy="245697"/>
          </a:xfrm>
          <a:prstGeom prst="ellipse">
            <a:avLst/>
          </a:prstGeom>
          <a:ln w="28575" cap="rnd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3" animBg="1" advAuto="0"/>
      <p:bldP spid="984" grpId="2" animBg="1" advAuto="0"/>
      <p:bldP spid="985" grpId="4" animBg="1" advAuto="0"/>
      <p:bldP spid="986" grpId="1" animBg="1" advAuto="0"/>
      <p:bldP spid="987" grpId="5" animBg="1" advAuto="0"/>
      <p:bldP spid="988" grpId="6" animBg="1" advAuto="0"/>
      <p:bldP spid="989" grpId="7" animBg="1" advAuto="0"/>
    </p:bldLst>
  </p:timing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0000FF"/>
      </a:hlink>
      <a:folHlink>
        <a:srgbClr val="FF00FF"/>
      </a:folHlink>
    </a:clrScheme>
    <a:fontScheme name="Organi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2083</Words>
  <Application>Microsoft Office PowerPoint</Application>
  <PresentationFormat>On-screen Show (4:3)</PresentationFormat>
  <Paragraphs>376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宋体</vt:lpstr>
      <vt:lpstr>Arial</vt:lpstr>
      <vt:lpstr>Arial Rounded MT Bold</vt:lpstr>
      <vt:lpstr>Calibri</vt:lpstr>
      <vt:lpstr>Candara</vt:lpstr>
      <vt:lpstr>Garamond</vt:lpstr>
      <vt:lpstr>Helvetica</vt:lpstr>
      <vt:lpstr>Verdana</vt:lpstr>
      <vt:lpstr>Organic</vt:lpstr>
      <vt:lpstr>PowerPoint Presentation</vt:lpstr>
      <vt:lpstr>        Presentation to  Chinese Confucius Institute Co-directors  Training And Workshop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Edgar</dc:creator>
  <cp:lastModifiedBy>Albert Whittenberg</cp:lastModifiedBy>
  <cp:revision>11</cp:revision>
  <cp:lastPrinted>2017-07-19T18:46:06Z</cp:lastPrinted>
  <dcterms:created xsi:type="dcterms:W3CDTF">2017-07-16T20:05:24Z</dcterms:created>
  <dcterms:modified xsi:type="dcterms:W3CDTF">2017-07-21T19:12:48Z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