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07" r:id="rId1"/>
  </p:sldMasterIdLst>
  <p:notesMasterIdLst>
    <p:notesMasterId r:id="rId23"/>
  </p:notesMasterIdLst>
  <p:handoutMasterIdLst>
    <p:handoutMasterId r:id="rId24"/>
  </p:handoutMasterIdLst>
  <p:sldIdLst>
    <p:sldId id="258" r:id="rId2"/>
    <p:sldId id="257" r:id="rId3"/>
    <p:sldId id="259" r:id="rId4"/>
    <p:sldId id="263" r:id="rId5"/>
    <p:sldId id="260" r:id="rId6"/>
    <p:sldId id="270" r:id="rId7"/>
    <p:sldId id="277" r:id="rId8"/>
    <p:sldId id="271" r:id="rId9"/>
    <p:sldId id="278" r:id="rId10"/>
    <p:sldId id="272" r:id="rId11"/>
    <p:sldId id="280" r:id="rId12"/>
    <p:sldId id="264" r:id="rId13"/>
    <p:sldId id="265" r:id="rId14"/>
    <p:sldId id="266" r:id="rId15"/>
    <p:sldId id="267" r:id="rId16"/>
    <p:sldId id="268" r:id="rId17"/>
    <p:sldId id="269" r:id="rId18"/>
    <p:sldId id="261" r:id="rId19"/>
    <p:sldId id="273" r:id="rId20"/>
    <p:sldId id="274" r:id="rId21"/>
    <p:sldId id="279" r:id="rId22"/>
  </p:sldIdLst>
  <p:sldSz cx="9144000" cy="6858000" type="screen4x3"/>
  <p:notesSz cx="7010400"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439" autoAdjust="0"/>
    <p:restoredTop sz="94690" autoAdjust="0"/>
  </p:normalViewPr>
  <p:slideViewPr>
    <p:cSldViewPr showGuides="1">
      <p:cViewPr varScale="1">
        <p:scale>
          <a:sx n="151" d="100"/>
          <a:sy n="151" d="100"/>
        </p:scale>
        <p:origin x="2096" y="1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21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9" y="0"/>
            <a:ext cx="3038475" cy="462120"/>
          </a:xfrm>
          <a:prstGeom prst="rect">
            <a:avLst/>
          </a:prstGeom>
        </p:spPr>
        <p:txBody>
          <a:bodyPr vert="horz" lIns="91440" tIns="45720" rIns="91440" bIns="45720" rtlCol="0"/>
          <a:lstStyle>
            <a:lvl1pPr algn="r">
              <a:defRPr sz="1200"/>
            </a:lvl1pPr>
          </a:lstStyle>
          <a:p>
            <a:fld id="{FE696A0F-0E5D-4C4D-A080-348022F9EA19}" type="datetimeFigureOut">
              <a:rPr lang="en-US" smtClean="0"/>
              <a:pPr/>
              <a:t>4/25/17</a:t>
            </a:fld>
            <a:endParaRPr lang="en-US"/>
          </a:p>
        </p:txBody>
      </p:sp>
      <p:sp>
        <p:nvSpPr>
          <p:cNvPr id="4" name="Footer Placeholder 3"/>
          <p:cNvSpPr>
            <a:spLocks noGrp="1"/>
          </p:cNvSpPr>
          <p:nvPr>
            <p:ph type="ftr" sz="quarter" idx="2"/>
          </p:nvPr>
        </p:nvSpPr>
        <p:spPr>
          <a:xfrm>
            <a:off x="1" y="8772378"/>
            <a:ext cx="3038475" cy="46212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9" y="8772378"/>
            <a:ext cx="3038475" cy="462120"/>
          </a:xfrm>
          <a:prstGeom prst="rect">
            <a:avLst/>
          </a:prstGeom>
        </p:spPr>
        <p:txBody>
          <a:bodyPr vert="horz" lIns="91440" tIns="45720" rIns="91440" bIns="45720" rtlCol="0" anchor="b"/>
          <a:lstStyle>
            <a:lvl1pPr algn="r">
              <a:defRPr sz="1200"/>
            </a:lvl1pPr>
          </a:lstStyle>
          <a:p>
            <a:fld id="{D46FA05B-AB18-44B2-B850-BA8C687A1554}" type="slidenum">
              <a:rPr lang="en-US" smtClean="0"/>
              <a:pPr/>
              <a:t>‹#›</a:t>
            </a:fld>
            <a:endParaRPr lang="en-US"/>
          </a:p>
        </p:txBody>
      </p:sp>
    </p:spTree>
    <p:extLst>
      <p:ext uri="{BB962C8B-B14F-4D97-AF65-F5344CB8AC3E}">
        <p14:creationId xmlns:p14="http://schemas.microsoft.com/office/powerpoint/2010/main" val="385272567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212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9" y="0"/>
            <a:ext cx="3038475" cy="462120"/>
          </a:xfrm>
          <a:prstGeom prst="rect">
            <a:avLst/>
          </a:prstGeom>
        </p:spPr>
        <p:txBody>
          <a:bodyPr vert="horz" lIns="91440" tIns="45720" rIns="91440" bIns="45720" rtlCol="0"/>
          <a:lstStyle>
            <a:lvl1pPr algn="r">
              <a:defRPr sz="1200"/>
            </a:lvl1pPr>
          </a:lstStyle>
          <a:p>
            <a:fld id="{E366C8E0-4C37-4C6F-9A92-CC2C2F84C29F}" type="datetimeFigureOut">
              <a:rPr lang="en-US" smtClean="0"/>
              <a:pPr/>
              <a:t>4/25/17</a:t>
            </a:fld>
            <a:endParaRPr lang="en-US"/>
          </a:p>
        </p:txBody>
      </p:sp>
      <p:sp>
        <p:nvSpPr>
          <p:cNvPr id="4" name="Slide Image Placeholder 3"/>
          <p:cNvSpPr>
            <a:spLocks noGrp="1" noRot="1" noChangeAspect="1"/>
          </p:cNvSpPr>
          <p:nvPr>
            <p:ph type="sldImg" idx="2"/>
          </p:nvPr>
        </p:nvSpPr>
        <p:spPr>
          <a:xfrm>
            <a:off x="1195388" y="692150"/>
            <a:ext cx="4619625" cy="346392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387768"/>
            <a:ext cx="5607050" cy="4155919"/>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1" y="8772378"/>
            <a:ext cx="3038475" cy="46212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9" y="8772378"/>
            <a:ext cx="3038475" cy="462120"/>
          </a:xfrm>
          <a:prstGeom prst="rect">
            <a:avLst/>
          </a:prstGeom>
        </p:spPr>
        <p:txBody>
          <a:bodyPr vert="horz" lIns="91440" tIns="45720" rIns="91440" bIns="45720" rtlCol="0" anchor="b"/>
          <a:lstStyle>
            <a:lvl1pPr algn="r">
              <a:defRPr sz="1200"/>
            </a:lvl1pPr>
          </a:lstStyle>
          <a:p>
            <a:fld id="{CABDE3EC-312B-423F-9AE4-AC9DD359C222}" type="slidenum">
              <a:rPr lang="en-US" smtClean="0"/>
              <a:pPr/>
              <a:t>‹#›</a:t>
            </a:fld>
            <a:endParaRPr lang="en-US"/>
          </a:p>
        </p:txBody>
      </p:sp>
    </p:spTree>
    <p:extLst>
      <p:ext uri="{BB962C8B-B14F-4D97-AF65-F5344CB8AC3E}">
        <p14:creationId xmlns:p14="http://schemas.microsoft.com/office/powerpoint/2010/main" val="456376880"/>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489559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3127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9576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95767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95767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195767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AEF71D51-8AAC-4C8B-B236-1AD6F1171D78}" type="datetimeFigureOut">
              <a:rPr lang="en-US" smtClean="0"/>
              <a:pPr/>
              <a:t>4/25/17</a:t>
            </a:fld>
            <a:endParaRPr lang="en-US"/>
          </a:p>
        </p:txBody>
      </p:sp>
      <p:sp>
        <p:nvSpPr>
          <p:cNvPr id="5" name="Footer Placeholder 4"/>
          <p:cNvSpPr>
            <a:spLocks noGrp="1"/>
          </p:cNvSpPr>
          <p:nvPr>
            <p:ph type="ftr" sz="quarter" idx="11"/>
          </p:nvPr>
        </p:nvSpPr>
        <p:spPr/>
        <p:txBody>
          <a:bodyPr/>
          <a:lstStyle/>
          <a:p>
            <a:endParaRPr lang="en-US"/>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524346442"/>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71D51-8AAC-4C8B-B236-1AD6F1171D78}" type="datetimeFigureOut">
              <a:rPr lang="en-US" smtClean="0"/>
              <a:pPr/>
              <a:t>4/25/17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996036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71D51-8AAC-4C8B-B236-1AD6F1171D78}" type="datetimeFigureOut">
              <a:rPr lang="en-US" smtClean="0"/>
              <a:pPr/>
              <a:t>4/25/17</a:t>
            </a:fld>
            <a:endParaRPr lang="en-US"/>
          </a:p>
        </p:txBody>
      </p:sp>
      <p:sp>
        <p:nvSpPr>
          <p:cNvPr id="5" name="Footer Placeholder 4"/>
          <p:cNvSpPr>
            <a:spLocks noGrp="1"/>
          </p:cNvSpPr>
          <p:nvPr>
            <p:ph type="ftr" sz="quarter" idx="11"/>
          </p:nvPr>
        </p:nvSpPr>
        <p:spPr/>
        <p:txBody>
          <a:bodyPr/>
          <a:lstStyle/>
          <a:p>
            <a:endParaRPr lang="en-US"/>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BC719F9-829A-407F-AEC0-C506F9149D53}" type="slidenum">
              <a:rPr lang="en-US" smtClean="0"/>
              <a:pPr/>
              <a:t>‹#›</a:t>
            </a:fld>
            <a:endParaRPr lang="en-US"/>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7500069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n-US" smtClean="0"/>
              <a:t>Click to edit Master title style</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EF71D51-8AAC-4C8B-B236-1AD6F1171D78}" type="datetimeFigureOut">
              <a:rPr lang="en-US" smtClean="0"/>
              <a:pPr/>
              <a:t>4/25/17</a:t>
            </a:fld>
            <a:endParaRPr lang="en-US"/>
          </a:p>
        </p:txBody>
      </p:sp>
      <p:sp>
        <p:nvSpPr>
          <p:cNvPr id="6" name="Footer Placeholder 5"/>
          <p:cNvSpPr>
            <a:spLocks noGrp="1"/>
          </p:cNvSpPr>
          <p:nvPr>
            <p:ph type="ftr" sz="quarter" idx="11"/>
          </p:nvPr>
        </p:nvSpPr>
        <p:spPr/>
        <p:txBody>
          <a:bodyPr/>
          <a:lstStyle/>
          <a:p>
            <a:endParaRPr lang="en-US"/>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1785452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EF71D51-8AAC-4C8B-B236-1AD6F1171D78}" type="datetimeFigureOut">
              <a:rPr lang="en-US" smtClean="0"/>
              <a:pPr/>
              <a:t>4/25/17</a:t>
            </a:fld>
            <a:endParaRPr lang="en-US"/>
          </a:p>
        </p:txBody>
      </p:sp>
      <p:sp>
        <p:nvSpPr>
          <p:cNvPr id="6" name="Footer Placeholder 5"/>
          <p:cNvSpPr>
            <a:spLocks noGrp="1"/>
          </p:cNvSpPr>
          <p:nvPr>
            <p:ph type="ftr" sz="quarter" idx="11"/>
          </p:nvPr>
        </p:nvSpPr>
        <p:spPr/>
        <p:txBody>
          <a:bodyPr/>
          <a:lstStyle/>
          <a:p>
            <a:endParaRPr lang="en-US"/>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BC719F9-829A-407F-AEC0-C506F9149D53}" type="slidenum">
              <a:rPr lang="en-US" smtClean="0"/>
              <a:pPr/>
              <a:t>‹#›</a:t>
            </a:fld>
            <a:endParaRPr lang="en-US"/>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310781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n-US" smtClean="0"/>
              <a:t>Click to edit Master title style</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n-US" smtClean="0"/>
              <a:t>Click to edit Master text styles</a:t>
            </a:r>
          </a:p>
        </p:txBody>
      </p:sp>
      <p:sp>
        <p:nvSpPr>
          <p:cNvPr id="5" name="Date Placeholder 4"/>
          <p:cNvSpPr>
            <a:spLocks noGrp="1"/>
          </p:cNvSpPr>
          <p:nvPr>
            <p:ph type="dt" sz="half" idx="10"/>
          </p:nvPr>
        </p:nvSpPr>
        <p:spPr/>
        <p:txBody>
          <a:bodyPr/>
          <a:lstStyle/>
          <a:p>
            <a:fld id="{AEF71D51-8AAC-4C8B-B236-1AD6F1171D78}" type="datetimeFigureOut">
              <a:rPr lang="en-US" smtClean="0"/>
              <a:pPr/>
              <a:t>4/25/17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14158733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71D51-8AAC-4C8B-B236-1AD6F1171D78}" type="datetimeFigureOut">
              <a:rPr lang="en-US" smtClean="0"/>
              <a:pPr/>
              <a:t>4/25/17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3167649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71D51-8AAC-4C8B-B236-1AD6F1171D78}" type="datetimeFigureOut">
              <a:rPr lang="en-US" smtClean="0"/>
              <a:pPr/>
              <a:t>4/25/17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255763808"/>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EF71D51-8AAC-4C8B-B236-1AD6F1171D78}" type="datetimeFigureOut">
              <a:rPr lang="en-US" smtClean="0"/>
              <a:pPr/>
              <a:t>4/25/17</a:t>
            </a:fld>
            <a:endParaRPr lang="en-US"/>
          </a:p>
        </p:txBody>
      </p:sp>
      <p:sp>
        <p:nvSpPr>
          <p:cNvPr id="5" name="Footer Placeholder 4"/>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15652470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EF71D51-8AAC-4C8B-B236-1AD6F1171D78}" type="datetimeFigureOut">
              <a:rPr lang="en-US" smtClean="0"/>
              <a:pPr/>
              <a:t>4/25/17</a:t>
            </a:fld>
            <a:endParaRPr lang="en-US"/>
          </a:p>
        </p:txBody>
      </p:sp>
      <p:sp>
        <p:nvSpPr>
          <p:cNvPr id="5" name="Footer Placeholder 4"/>
          <p:cNvSpPr>
            <a:spLocks noGrp="1"/>
          </p:cNvSpPr>
          <p:nvPr>
            <p:ph type="ftr" sz="quarter" idx="11"/>
          </p:nvPr>
        </p:nvSpPr>
        <p:spPr/>
        <p:txBody>
          <a:bodyPr/>
          <a:lstStyle/>
          <a:p>
            <a:endParaRPr lang="en-US"/>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4325440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AEF71D51-8AAC-4C8B-B236-1AD6F1171D78}" type="datetimeFigureOut">
              <a:rPr lang="en-US" smtClean="0"/>
              <a:pPr/>
              <a:t>4/25/17</a:t>
            </a:fld>
            <a:endParaRPr lang="en-US"/>
          </a:p>
        </p:txBody>
      </p:sp>
      <p:sp>
        <p:nvSpPr>
          <p:cNvPr id="6" name="Footer Placeholder 5"/>
          <p:cNvSpPr>
            <a:spLocks noGrp="1"/>
          </p:cNvSpPr>
          <p:nvPr>
            <p:ph type="ftr" sz="quarter" idx="11"/>
          </p:nvPr>
        </p:nvSpPr>
        <p:spPr/>
        <p:txBody>
          <a:bodyPr/>
          <a:lstStyle/>
          <a:p>
            <a:endParaRPr lang="en-US"/>
          </a:p>
        </p:txBody>
      </p:sp>
      <p:sp>
        <p:nvSpPr>
          <p:cNvPr id="12"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3" name="Slide Number Placeholder 5"/>
          <p:cNvSpPr>
            <a:spLocks noGrp="1"/>
          </p:cNvSpPr>
          <p:nvPr>
            <p:ph type="sldNum" sz="quarter" idx="12"/>
          </p:nvPr>
        </p:nvSpPr>
        <p:spPr>
          <a:xfrm>
            <a:off x="511228" y="787783"/>
            <a:ext cx="584978" cy="365125"/>
          </a:xfrm>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5352158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EF71D51-8AAC-4C8B-B236-1AD6F1171D78}" type="datetimeFigureOut">
              <a:rPr lang="en-US" smtClean="0"/>
              <a:pPr/>
              <a:t>4/25/17</a:t>
            </a:fld>
            <a:endParaRPr lang="en-US"/>
          </a:p>
        </p:txBody>
      </p:sp>
      <p:sp>
        <p:nvSpPr>
          <p:cNvPr id="8" name="Footer Placeholder 7"/>
          <p:cNvSpPr>
            <a:spLocks noGrp="1"/>
          </p:cNvSpPr>
          <p:nvPr>
            <p:ph type="ftr" sz="quarter" idx="11"/>
          </p:nvPr>
        </p:nvSpPr>
        <p:spPr/>
        <p:txBody>
          <a:bodyPr/>
          <a:lstStyle/>
          <a:p>
            <a:endParaRPr lang="en-US"/>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1711310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AEF71D51-8AAC-4C8B-B236-1AD6F1171D78}" type="datetimeFigureOut">
              <a:rPr lang="en-US" smtClean="0"/>
              <a:pPr/>
              <a:t>4/25/17</a:t>
            </a:fld>
            <a:endParaRPr lang="en-US"/>
          </a:p>
        </p:txBody>
      </p:sp>
      <p:sp>
        <p:nvSpPr>
          <p:cNvPr id="4" name="Footer Placeholder 3"/>
          <p:cNvSpPr>
            <a:spLocks noGrp="1"/>
          </p:cNvSpPr>
          <p:nvPr>
            <p:ph type="ftr" sz="quarter" idx="11"/>
          </p:nvPr>
        </p:nvSpPr>
        <p:spPr/>
        <p:txBody>
          <a:bodyPr/>
          <a:lstStyle/>
          <a:p>
            <a:endParaRPr lang="en-US"/>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754282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F71D51-8AAC-4C8B-B236-1AD6F1171D78}" type="datetimeFigureOut">
              <a:rPr lang="en-US" smtClean="0"/>
              <a:pPr/>
              <a:t>4/25/17</a:t>
            </a:fld>
            <a:endParaRPr lang="en-US"/>
          </a:p>
        </p:txBody>
      </p:sp>
      <p:sp>
        <p:nvSpPr>
          <p:cNvPr id="3" name="Footer Placeholder 2"/>
          <p:cNvSpPr>
            <a:spLocks noGrp="1"/>
          </p:cNvSpPr>
          <p:nvPr>
            <p:ph type="ftr" sz="quarter" idx="11"/>
          </p:nvPr>
        </p:nvSpPr>
        <p:spPr/>
        <p:txBody>
          <a:bodyPr/>
          <a:lstStyle/>
          <a:p>
            <a:endParaRPr lang="en-US"/>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632110134"/>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n-US" smtClean="0"/>
              <a:t>Click to edit Master title style</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71D51-8AAC-4C8B-B236-1AD6F1171D78}" type="datetimeFigureOut">
              <a:rPr lang="en-US" smtClean="0"/>
              <a:pPr/>
              <a:t>4/25/17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27342042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EF71D51-8AAC-4C8B-B236-1AD6F1171D78}" type="datetimeFigureOut">
              <a:rPr lang="en-US" smtClean="0"/>
              <a:pPr/>
              <a:t>4/25/17</a:t>
            </a:fld>
            <a:endParaRPr lang="en-US"/>
          </a:p>
        </p:txBody>
      </p:sp>
      <p:sp>
        <p:nvSpPr>
          <p:cNvPr id="6" name="Footer Placeholder 5"/>
          <p:cNvSpPr>
            <a:spLocks noGrp="1"/>
          </p:cNvSpPr>
          <p:nvPr>
            <p:ph type="ftr" sz="quarter" idx="11"/>
          </p:nvPr>
        </p:nvSpPr>
        <p:spPr/>
        <p:txBody>
          <a:bodyPr/>
          <a:lstStyle/>
          <a:p>
            <a:endParaRPr lang="en-US"/>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1BC719F9-829A-407F-AEC0-C506F9149D53}" type="slidenum">
              <a:rPr lang="en-US" smtClean="0"/>
              <a:pPr/>
              <a:t>‹#›</a:t>
            </a:fld>
            <a:endParaRPr lang="en-US"/>
          </a:p>
        </p:txBody>
      </p:sp>
    </p:spTree>
    <p:extLst>
      <p:ext uri="{BB962C8B-B14F-4D97-AF65-F5344CB8AC3E}">
        <p14:creationId xmlns:p14="http://schemas.microsoft.com/office/powerpoint/2010/main" val="190962927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04"/>
            <a:ext cx="1952272" cy="6853049"/>
            <a:chOff x="6627813" y="195650"/>
            <a:chExt cx="1952625" cy="5678101"/>
          </a:xfrm>
        </p:grpSpPr>
        <p:sp>
          <p:nvSpPr>
            <p:cNvPr id="50" name="Freeform 27"/>
            <p:cNvSpPr/>
            <p:nvPr/>
          </p:nvSpPr>
          <p:spPr bwMode="auto">
            <a:xfrm>
              <a:off x="6627813" y="195650"/>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fld id="{AEF71D51-8AAC-4C8B-B236-1AD6F1171D78}" type="datetimeFigureOut">
              <a:rPr lang="en-US" smtClean="0"/>
              <a:pPr/>
              <a:t>4/25/17</a:t>
            </a:fld>
            <a:endParaRPr lang="en-US"/>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1BC719F9-829A-407F-AEC0-C506F9149D53}" type="slidenum">
              <a:rPr lang="en-US" smtClean="0"/>
              <a:pPr/>
              <a:t>‹#›</a:t>
            </a:fld>
            <a:endParaRPr lang="en-US"/>
          </a:p>
        </p:txBody>
      </p:sp>
    </p:spTree>
    <p:extLst>
      <p:ext uri="{BB962C8B-B14F-4D97-AF65-F5344CB8AC3E}">
        <p14:creationId xmlns:p14="http://schemas.microsoft.com/office/powerpoint/2010/main" val="1093386203"/>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 id="2147484212" r:id="rId5"/>
    <p:sldLayoutId id="2147484213" r:id="rId6"/>
    <p:sldLayoutId id="2147484214" r:id="rId7"/>
    <p:sldLayoutId id="2147484215" r:id="rId8"/>
    <p:sldLayoutId id="2147484216" r:id="rId9"/>
    <p:sldLayoutId id="2147484217" r:id="rId10"/>
    <p:sldLayoutId id="2147484218" r:id="rId11"/>
    <p:sldLayoutId id="2147484219" r:id="rId12"/>
    <p:sldLayoutId id="2147484220" r:id="rId13"/>
    <p:sldLayoutId id="2147484221" r:id="rId14"/>
    <p:sldLayoutId id="2147484222" r:id="rId15"/>
    <p:sldLayoutId id="2147484223"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jpeg"/><Relationship Id="rId3" Type="http://schemas.openxmlformats.org/officeDocument/2006/relationships/image" Target="../media/image11.jpe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image" Target="../media/image12.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5.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4" Type="http://schemas.openxmlformats.org/officeDocument/2006/relationships/image" Target="../media/image19.jpe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2.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tsu.edu/honors/studyabroad.ph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mtsu.edu/honors/studyabroad.php" TargetMode="External"/><Relationship Id="rId3" Type="http://schemas.openxmlformats.org/officeDocument/2006/relationships/hyperlink" Target="http://mtsu.studioabroad.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mailto:philip.phillips@tsu.edu" TargetMode="External"/><Relationship Id="rId3" Type="http://schemas.openxmlformats.org/officeDocument/2006/relationships/hyperlink" Target="mailto:April.goers@mtsu.edu"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 Id="rId3" Type="http://schemas.openxmlformats.org/officeDocument/2006/relationships/image" Target="../media/image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jpeg"/><Relationship Id="rId3"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43000" y="838200"/>
            <a:ext cx="7772400" cy="457200"/>
          </a:xfrm>
        </p:spPr>
        <p:txBody>
          <a:bodyPr>
            <a:noAutofit/>
          </a:bodyPr>
          <a:lstStyle/>
          <a:p>
            <a:pPr algn="ctr"/>
            <a:r>
              <a:rPr lang="en-US" sz="2900" b="1" dirty="0" smtClean="0">
                <a:solidFill>
                  <a:schemeClr val="tx2"/>
                </a:solidFill>
                <a:latin typeface="Bangla MN" charset="0"/>
                <a:ea typeface="Bangla MN" charset="0"/>
                <a:cs typeface="Bangla MN" charset="0"/>
              </a:rPr>
              <a:t>Honors in Thailand – January 2018</a:t>
            </a:r>
            <a:endParaRPr lang="en-US" sz="2900" b="1" dirty="0">
              <a:solidFill>
                <a:schemeClr val="tx2"/>
              </a:solidFill>
              <a:latin typeface="Bangla MN" charset="0"/>
              <a:ea typeface="Bangla MN" charset="0"/>
              <a:cs typeface="Bangla MN" charset="0"/>
            </a:endParaRPr>
          </a:p>
        </p:txBody>
      </p:sp>
      <p:pic>
        <p:nvPicPr>
          <p:cNvPr id="7" name="Content Placeholder 6" descr="buddhas"/>
          <p:cNvPicPr>
            <a:picLocks noGrp="1" noChangeAspect="1"/>
          </p:cNvPicPr>
          <p:nvPr>
            <p:ph idx="1"/>
          </p:nvPr>
        </p:nvPicPr>
        <p:blipFill rotWithShape="1">
          <a:blip r:embed="rId3"/>
          <a:stretch/>
        </p:blipFill>
        <p:spPr>
          <a:xfrm>
            <a:off x="1876096" y="1752600"/>
            <a:ext cx="6306207" cy="4191000"/>
          </a:xfrm>
          <a:prstGeom prst="rect">
            <a:avLst/>
          </a:prstGeom>
          <a:ln>
            <a:noFill/>
          </a:ln>
          <a:effectLst>
            <a:softEdge rad="112500"/>
          </a:effectLst>
        </p:spPr>
      </p:pic>
    </p:spTree>
    <p:extLst>
      <p:ext uri="{BB962C8B-B14F-4D97-AF65-F5344CB8AC3E}">
        <p14:creationId xmlns:p14="http://schemas.microsoft.com/office/powerpoint/2010/main" val="38294621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398090" y="762000"/>
            <a:ext cx="4800600" cy="521677"/>
          </a:xfrm>
        </p:spPr>
        <p:txBody>
          <a:bodyPr>
            <a:noAutofit/>
          </a:bodyPr>
          <a:lstStyle/>
          <a:p>
            <a:pPr algn="ctr"/>
            <a:r>
              <a:rPr lang="en-US" sz="2800" b="1" dirty="0" smtClean="0">
                <a:solidFill>
                  <a:schemeClr val="tx2"/>
                </a:solidFill>
                <a:latin typeface="Bangla MN" charset="0"/>
                <a:ea typeface="Bangla MN" charset="0"/>
                <a:cs typeface="Bangla MN" charset="0"/>
              </a:rPr>
              <a:t>Meetings/Coursework</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609600" y="1447800"/>
            <a:ext cx="8153400" cy="2133600"/>
          </a:xfrm>
        </p:spPr>
        <p:txBody>
          <a:bodyPr>
            <a:noAutofit/>
          </a:bodyPr>
          <a:lstStyle/>
          <a:p>
            <a:pPr>
              <a:lnSpc>
                <a:spcPts val="2420"/>
              </a:lnSpc>
              <a:spcBef>
                <a:spcPts val="0"/>
              </a:spcBef>
              <a:buFont typeface="Wingdings" charset="2"/>
              <a:buChar char="§"/>
            </a:pPr>
            <a:r>
              <a:rPr lang="en-US" sz="1600" dirty="0" smtClean="0">
                <a:latin typeface="Bangla MN" charset="0"/>
                <a:ea typeface="Bangla MN" charset="0"/>
                <a:cs typeface="Bangla MN" charset="0"/>
              </a:rPr>
              <a:t>This course will include some required pre-trip meetings followed by a two-week, full immersion experience in Thailand. </a:t>
            </a:r>
          </a:p>
          <a:p>
            <a:pPr marL="0" indent="0">
              <a:lnSpc>
                <a:spcPts val="2420"/>
              </a:lnSpc>
              <a:spcBef>
                <a:spcPts val="0"/>
              </a:spcBef>
              <a:buNone/>
            </a:pPr>
            <a:endParaRPr lang="en-US" sz="1600" dirty="0" smtClean="0">
              <a:latin typeface="Bangla MN" charset="0"/>
              <a:ea typeface="Bangla MN" charset="0"/>
              <a:cs typeface="Bangla MN" charset="0"/>
            </a:endParaRPr>
          </a:p>
          <a:p>
            <a:pPr>
              <a:lnSpc>
                <a:spcPts val="2420"/>
              </a:lnSpc>
              <a:spcBef>
                <a:spcPts val="0"/>
              </a:spcBef>
              <a:buFont typeface="Wingdings" charset="2"/>
              <a:buChar char="§"/>
            </a:pPr>
            <a:r>
              <a:rPr lang="en-US" sz="1600" dirty="0" smtClean="0">
                <a:latin typeface="Bangla MN" charset="0"/>
                <a:ea typeface="Bangla MN" charset="0"/>
                <a:cs typeface="Bangla MN" charset="0"/>
              </a:rPr>
              <a:t>Assignments will include readings, participation in all required lectures, meetings, quizzes, group activities, a travel journal, and a post-trip reflective essay.</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234582" y="3505199"/>
            <a:ext cx="1954138" cy="2960077"/>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2200" y="3505200"/>
            <a:ext cx="1940696" cy="296007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774683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90600" y="762000"/>
            <a:ext cx="4495800" cy="457200"/>
          </a:xfrm>
        </p:spPr>
        <p:txBody>
          <a:bodyPr>
            <a:noAutofit/>
          </a:bodyPr>
          <a:lstStyle/>
          <a:p>
            <a:pPr algn="ctr"/>
            <a:r>
              <a:rPr lang="en-US" sz="2800" b="1" dirty="0" smtClean="0">
                <a:solidFill>
                  <a:schemeClr val="tx2"/>
                </a:solidFill>
                <a:latin typeface="Bangla MN" charset="0"/>
                <a:ea typeface="Bangla MN" charset="0"/>
                <a:cs typeface="Bangla MN" charset="0"/>
              </a:rPr>
              <a:t>Primary Readings</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609600" y="1371600"/>
            <a:ext cx="8153400" cy="2514600"/>
          </a:xfrm>
        </p:spPr>
        <p:txBody>
          <a:bodyPr>
            <a:noAutofit/>
          </a:bodyPr>
          <a:lstStyle/>
          <a:p>
            <a:pPr>
              <a:lnSpc>
                <a:spcPts val="2420"/>
              </a:lnSpc>
              <a:spcBef>
                <a:spcPts val="0"/>
              </a:spcBef>
              <a:buFont typeface="Wingdings" charset="2"/>
              <a:buChar char="§"/>
            </a:pPr>
            <a:r>
              <a:rPr lang="en-US" sz="1400" dirty="0" smtClean="0">
                <a:latin typeface="Bangla MN" charset="0"/>
                <a:ea typeface="Bangla MN" charset="0"/>
                <a:cs typeface="Bangla MN" charset="0"/>
              </a:rPr>
              <a:t>Our primary readings will include: W. Somerset Maugham, </a:t>
            </a:r>
            <a:r>
              <a:rPr lang="en-US" sz="1400" i="1" dirty="0" smtClean="0">
                <a:latin typeface="Bangla MN" charset="0"/>
                <a:ea typeface="Bangla MN" charset="0"/>
                <a:cs typeface="Bangla MN" charset="0"/>
              </a:rPr>
              <a:t>The Gentleman in the </a:t>
            </a:r>
            <a:r>
              <a:rPr lang="en-US" sz="1400" i="1" dirty="0" err="1" smtClean="0">
                <a:latin typeface="Bangla MN" charset="0"/>
                <a:ea typeface="Bangla MN" charset="0"/>
                <a:cs typeface="Bangla MN" charset="0"/>
              </a:rPr>
              <a:t>Parlour</a:t>
            </a:r>
            <a:r>
              <a:rPr lang="en-US" sz="1400" dirty="0" smtClean="0">
                <a:latin typeface="Bangla MN" charset="0"/>
                <a:ea typeface="Bangla MN" charset="0"/>
                <a:cs typeface="Bangla MN" charset="0"/>
              </a:rPr>
              <a:t>; Joseph Conrad, </a:t>
            </a:r>
            <a:r>
              <a:rPr lang="en-US" sz="1400" i="1" dirty="0" smtClean="0">
                <a:latin typeface="Bangla MN" charset="0"/>
                <a:ea typeface="Bangla MN" charset="0"/>
                <a:cs typeface="Bangla MN" charset="0"/>
              </a:rPr>
              <a:t>The Shadow-Line</a:t>
            </a:r>
            <a:r>
              <a:rPr lang="en-US" sz="1400" dirty="0" smtClean="0">
                <a:latin typeface="Bangla MN" charset="0"/>
                <a:ea typeface="Bangla MN" charset="0"/>
                <a:cs typeface="Bangla MN" charset="0"/>
              </a:rPr>
              <a:t>; Pierre </a:t>
            </a:r>
            <a:r>
              <a:rPr lang="en-US" sz="1400" dirty="0" err="1" smtClean="0">
                <a:latin typeface="Bangla MN" charset="0"/>
                <a:ea typeface="Bangla MN" charset="0"/>
                <a:cs typeface="Bangla MN" charset="0"/>
              </a:rPr>
              <a:t>Boulle</a:t>
            </a:r>
            <a:r>
              <a:rPr lang="en-US" sz="1400" dirty="0" smtClean="0">
                <a:latin typeface="Bangla MN" charset="0"/>
                <a:ea typeface="Bangla MN" charset="0"/>
                <a:cs typeface="Bangla MN" charset="0"/>
              </a:rPr>
              <a:t>, </a:t>
            </a:r>
            <a:r>
              <a:rPr lang="en-US" sz="1400" i="1" dirty="0" smtClean="0">
                <a:latin typeface="Bangla MN" charset="0"/>
                <a:ea typeface="Bangla MN" charset="0"/>
                <a:cs typeface="Bangla MN" charset="0"/>
              </a:rPr>
              <a:t>The Bridge on the River </a:t>
            </a:r>
            <a:r>
              <a:rPr lang="en-US" sz="1400" i="1" dirty="0" err="1" smtClean="0">
                <a:latin typeface="Bangla MN" charset="0"/>
                <a:ea typeface="Bangla MN" charset="0"/>
                <a:cs typeface="Bangla MN" charset="0"/>
              </a:rPr>
              <a:t>Kwai</a:t>
            </a:r>
            <a:r>
              <a:rPr lang="en-US" sz="1400" dirty="0" smtClean="0">
                <a:latin typeface="Bangla MN" charset="0"/>
                <a:ea typeface="Bangla MN" charset="0"/>
                <a:cs typeface="Bangla MN" charset="0"/>
              </a:rPr>
              <a:t>; </a:t>
            </a:r>
            <a:r>
              <a:rPr lang="en-US" sz="1400" dirty="0" err="1" smtClean="0">
                <a:latin typeface="Bangla MN" charset="0"/>
                <a:ea typeface="Bangla MN" charset="0"/>
                <a:cs typeface="Bangla MN" charset="0"/>
              </a:rPr>
              <a:t>Kukrit</a:t>
            </a:r>
            <a:r>
              <a:rPr lang="en-US" sz="1400" dirty="0" smtClean="0">
                <a:latin typeface="Bangla MN" charset="0"/>
                <a:ea typeface="Bangla MN" charset="0"/>
                <a:cs typeface="Bangla MN" charset="0"/>
              </a:rPr>
              <a:t> </a:t>
            </a:r>
            <a:r>
              <a:rPr lang="en-US" sz="1400" dirty="0" err="1" smtClean="0">
                <a:latin typeface="Bangla MN" charset="0"/>
                <a:ea typeface="Bangla MN" charset="0"/>
                <a:cs typeface="Bangla MN" charset="0"/>
              </a:rPr>
              <a:t>Pramoj</a:t>
            </a:r>
            <a:r>
              <a:rPr lang="en-US" sz="1400" dirty="0" smtClean="0">
                <a:latin typeface="Bangla MN" charset="0"/>
                <a:ea typeface="Bangla MN" charset="0"/>
                <a:cs typeface="Bangla MN" charset="0"/>
              </a:rPr>
              <a:t>, </a:t>
            </a:r>
            <a:r>
              <a:rPr lang="en-US" sz="1400" i="1" dirty="0" smtClean="0">
                <a:latin typeface="Bangla MN" charset="0"/>
                <a:ea typeface="Bangla MN" charset="0"/>
                <a:cs typeface="Bangla MN" charset="0"/>
              </a:rPr>
              <a:t>Four Reigns</a:t>
            </a:r>
            <a:r>
              <a:rPr lang="en-US" sz="1400" dirty="0" smtClean="0">
                <a:latin typeface="Bangla MN" charset="0"/>
                <a:ea typeface="Bangla MN" charset="0"/>
                <a:cs typeface="Bangla MN" charset="0"/>
              </a:rPr>
              <a:t>; and selected Buddhist Scriptures. Other readings may include: selections from </a:t>
            </a:r>
            <a:r>
              <a:rPr lang="en-US" sz="1400" dirty="0" err="1" smtClean="0">
                <a:latin typeface="Bangla MN" charset="0"/>
                <a:ea typeface="Bangla MN" charset="0"/>
                <a:cs typeface="Bangla MN" charset="0"/>
              </a:rPr>
              <a:t>Rattawut</a:t>
            </a:r>
            <a:r>
              <a:rPr lang="en-US" sz="1400" dirty="0" smtClean="0">
                <a:latin typeface="Bangla MN" charset="0"/>
                <a:ea typeface="Bangla MN" charset="0"/>
                <a:cs typeface="Bangla MN" charset="0"/>
              </a:rPr>
              <a:t> </a:t>
            </a:r>
            <a:r>
              <a:rPr lang="en-US" sz="1400" dirty="0" err="1" smtClean="0">
                <a:latin typeface="Bangla MN" charset="0"/>
                <a:ea typeface="Bangla MN" charset="0"/>
                <a:cs typeface="Bangla MN" charset="0"/>
              </a:rPr>
              <a:t>Lapcharoensap</a:t>
            </a:r>
            <a:r>
              <a:rPr lang="en-US" sz="1400" dirty="0" smtClean="0">
                <a:latin typeface="Bangla MN" charset="0"/>
                <a:ea typeface="Bangla MN" charset="0"/>
                <a:cs typeface="Bangla MN" charset="0"/>
              </a:rPr>
              <a:t>, </a:t>
            </a:r>
            <a:r>
              <a:rPr lang="en-US" sz="1400" i="1" dirty="0" smtClean="0">
                <a:latin typeface="Bangla MN" charset="0"/>
                <a:ea typeface="Bangla MN" charset="0"/>
                <a:cs typeface="Bangla MN" charset="0"/>
              </a:rPr>
              <a:t>Sightseeing</a:t>
            </a:r>
            <a:r>
              <a:rPr lang="en-US" sz="1400" dirty="0" smtClean="0">
                <a:latin typeface="Bangla MN" charset="0"/>
                <a:ea typeface="Bangla MN" charset="0"/>
                <a:cs typeface="Bangla MN" charset="0"/>
              </a:rPr>
              <a:t>; </a:t>
            </a:r>
            <a:r>
              <a:rPr lang="en-US" sz="1400" dirty="0" err="1" smtClean="0">
                <a:latin typeface="Bangla MN" charset="0"/>
                <a:ea typeface="Bangla MN" charset="0"/>
                <a:cs typeface="Bangla MN" charset="0"/>
              </a:rPr>
              <a:t>Pornchai</a:t>
            </a:r>
            <a:r>
              <a:rPr lang="en-US" sz="1400" dirty="0" smtClean="0">
                <a:latin typeface="Bangla MN" charset="0"/>
                <a:ea typeface="Bangla MN" charset="0"/>
                <a:cs typeface="Bangla MN" charset="0"/>
              </a:rPr>
              <a:t> </a:t>
            </a:r>
            <a:r>
              <a:rPr lang="en-US" sz="1400" dirty="0" err="1" smtClean="0">
                <a:latin typeface="Bangla MN" charset="0"/>
                <a:ea typeface="Bangla MN" charset="0"/>
                <a:cs typeface="Bangla MN" charset="0"/>
              </a:rPr>
              <a:t>Sereemongkonpol</a:t>
            </a:r>
            <a:r>
              <a:rPr lang="en-US" sz="1400" dirty="0" smtClean="0">
                <a:latin typeface="Bangla MN" charset="0"/>
                <a:ea typeface="Bangla MN" charset="0"/>
                <a:cs typeface="Bangla MN" charset="0"/>
              </a:rPr>
              <a:t>, </a:t>
            </a:r>
            <a:r>
              <a:rPr lang="en-US" sz="1400" i="1" dirty="0" err="1" smtClean="0">
                <a:latin typeface="Bangla MN" charset="0"/>
                <a:ea typeface="Bangla MN" charset="0"/>
                <a:cs typeface="Bangla MN" charset="0"/>
              </a:rPr>
              <a:t>Ladyboys</a:t>
            </a:r>
            <a:r>
              <a:rPr lang="en-US" sz="1400" dirty="0" smtClean="0">
                <a:latin typeface="Bangla MN" charset="0"/>
                <a:ea typeface="Bangla MN" charset="0"/>
                <a:cs typeface="Bangla MN" charset="0"/>
              </a:rPr>
              <a:t>; </a:t>
            </a:r>
            <a:r>
              <a:rPr lang="en-US" sz="1400" dirty="0" err="1" smtClean="0">
                <a:latin typeface="Bangla MN" charset="0"/>
                <a:ea typeface="Bangla MN" charset="0"/>
                <a:cs typeface="Bangla MN" charset="0"/>
              </a:rPr>
              <a:t>Walpola</a:t>
            </a:r>
            <a:r>
              <a:rPr lang="en-US" sz="1400" dirty="0" smtClean="0">
                <a:latin typeface="Bangla MN" charset="0"/>
                <a:ea typeface="Bangla MN" charset="0"/>
                <a:cs typeface="Bangla MN" charset="0"/>
              </a:rPr>
              <a:t> </a:t>
            </a:r>
            <a:r>
              <a:rPr lang="en-US" sz="1400" dirty="0" err="1" smtClean="0">
                <a:latin typeface="Bangla MN" charset="0"/>
                <a:ea typeface="Bangla MN" charset="0"/>
                <a:cs typeface="Bangla MN" charset="0"/>
              </a:rPr>
              <a:t>Rahula</a:t>
            </a:r>
            <a:r>
              <a:rPr lang="en-US" sz="1400" dirty="0" smtClean="0">
                <a:latin typeface="Bangla MN" charset="0"/>
                <a:ea typeface="Bangla MN" charset="0"/>
                <a:cs typeface="Bangla MN" charset="0"/>
              </a:rPr>
              <a:t>, </a:t>
            </a:r>
            <a:r>
              <a:rPr lang="en-US" sz="1400" i="1" dirty="0" smtClean="0">
                <a:latin typeface="Bangla MN" charset="0"/>
                <a:ea typeface="Bangla MN" charset="0"/>
                <a:cs typeface="Bangla MN" charset="0"/>
              </a:rPr>
              <a:t>What the Buddha Taught</a:t>
            </a:r>
            <a:r>
              <a:rPr lang="en-US" sz="1400" dirty="0" smtClean="0">
                <a:latin typeface="Bangla MN" charset="0"/>
                <a:ea typeface="Bangla MN" charset="0"/>
                <a:cs typeface="Bangla MN" charset="0"/>
              </a:rPr>
              <a:t>; Martha Mendoza, et al., </a:t>
            </a:r>
            <a:r>
              <a:rPr lang="en-US" sz="1400" i="1" dirty="0" smtClean="0">
                <a:latin typeface="Bangla MN" charset="0"/>
                <a:ea typeface="Bangla MN" charset="0"/>
                <a:cs typeface="Bangla MN" charset="0"/>
              </a:rPr>
              <a:t>Fishermen Slaves</a:t>
            </a:r>
            <a:r>
              <a:rPr lang="en-US" sz="1400" dirty="0" smtClean="0">
                <a:latin typeface="Bangla MN" charset="0"/>
                <a:ea typeface="Bangla MN" charset="0"/>
                <a:cs typeface="Bangla MN" charset="0"/>
              </a:rPr>
              <a:t>; Yukio </a:t>
            </a:r>
            <a:r>
              <a:rPr lang="en-US" sz="1400" dirty="0" err="1" smtClean="0">
                <a:latin typeface="Bangla MN" charset="0"/>
                <a:ea typeface="Bangla MN" charset="0"/>
                <a:cs typeface="Bangla MN" charset="0"/>
              </a:rPr>
              <a:t>Mishima</a:t>
            </a:r>
            <a:r>
              <a:rPr lang="en-US" sz="1400" dirty="0" smtClean="0">
                <a:latin typeface="Bangla MN" charset="0"/>
                <a:ea typeface="Bangla MN" charset="0"/>
                <a:cs typeface="Bangla MN" charset="0"/>
              </a:rPr>
              <a:t>, </a:t>
            </a:r>
            <a:r>
              <a:rPr lang="en-US" sz="1400" i="1" dirty="0" smtClean="0">
                <a:latin typeface="Bangla MN" charset="0"/>
                <a:ea typeface="Bangla MN" charset="0"/>
                <a:cs typeface="Bangla MN" charset="0"/>
              </a:rPr>
              <a:t>The Temple of Dawn</a:t>
            </a:r>
            <a:r>
              <a:rPr lang="en-US" sz="1400" dirty="0" smtClean="0">
                <a:latin typeface="Bangla MN" charset="0"/>
                <a:ea typeface="Bangla MN" charset="0"/>
                <a:cs typeface="Bangla MN" charset="0"/>
              </a:rPr>
              <a:t>; and other works. This is a provisional list and is subject to change at the discretion of the instructor.</a:t>
            </a:r>
            <a:endParaRPr lang="en-US" sz="1400" dirty="0">
              <a:latin typeface="Bangla MN" charset="0"/>
              <a:ea typeface="Bangla MN" charset="0"/>
              <a:cs typeface="Bangla MN"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29336" y="4114800"/>
            <a:ext cx="1577576" cy="2390017"/>
          </a:xfrm>
          <a:prstGeom prst="rect">
            <a:avLst/>
          </a:prstGeom>
          <a:ln>
            <a:noFill/>
          </a:ln>
          <a:effectLst>
            <a:outerShdw blurRad="190500" algn="tl" rotWithShape="0">
              <a:srgbClr val="000000">
                <a:alpha val="70000"/>
              </a:srgbClr>
            </a:outerShdw>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8162" y="3810000"/>
            <a:ext cx="1733838" cy="2667000"/>
          </a:xfrm>
          <a:prstGeom prst="rect">
            <a:avLst/>
          </a:prstGeom>
          <a:ln>
            <a:noFill/>
          </a:ln>
          <a:effectLst>
            <a:outerShdw blurRad="190500" algn="tl" rotWithShape="0">
              <a:srgbClr val="000000">
                <a:alpha val="70000"/>
              </a:srgbClr>
            </a:outerShdw>
          </a:effec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4464" y="3657600"/>
            <a:ext cx="1866146" cy="28476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993104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95400" y="762000"/>
            <a:ext cx="4343400" cy="381000"/>
          </a:xfrm>
        </p:spPr>
        <p:txBody>
          <a:bodyPr>
            <a:noAutofit/>
          </a:bodyPr>
          <a:lstStyle/>
          <a:p>
            <a:pPr algn="ctr"/>
            <a:r>
              <a:rPr lang="en-US" sz="2800" b="1" dirty="0" smtClean="0">
                <a:solidFill>
                  <a:schemeClr val="tx2"/>
                </a:solidFill>
                <a:latin typeface="Bangla MN" charset="0"/>
                <a:ea typeface="Bangla MN" charset="0"/>
                <a:cs typeface="Bangla MN" charset="0"/>
              </a:rPr>
              <a:t>Tentative Itinerary</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762000" y="1989667"/>
            <a:ext cx="8534400" cy="3810000"/>
          </a:xfrm>
        </p:spPr>
        <p:txBody>
          <a:bodyPr>
            <a:normAutofit/>
          </a:bodyPr>
          <a:lstStyle/>
          <a:p>
            <a:pPr>
              <a:lnSpc>
                <a:spcPts val="2420"/>
              </a:lnSpc>
              <a:spcBef>
                <a:spcPts val="0"/>
              </a:spcBef>
              <a:buFont typeface="Wingdings" charset="2"/>
              <a:buChar char="§"/>
            </a:pPr>
            <a:r>
              <a:rPr lang="en-US" sz="1600" dirty="0" smtClean="0">
                <a:latin typeface="Bangla MN" charset="0"/>
                <a:ea typeface="Bangla MN" charset="0"/>
                <a:cs typeface="Bangla MN" charset="0"/>
              </a:rPr>
              <a:t>Day 1: </a:t>
            </a:r>
          </a:p>
          <a:p>
            <a:pPr marL="457200" lvl="1" indent="0">
              <a:lnSpc>
                <a:spcPts val="2420"/>
              </a:lnSpc>
              <a:spcBef>
                <a:spcPts val="0"/>
              </a:spcBef>
              <a:buNone/>
            </a:pPr>
            <a:r>
              <a:rPr lang="en-US" dirty="0" smtClean="0">
                <a:latin typeface="Bangla MN" charset="0"/>
                <a:ea typeface="Bangla MN" charset="0"/>
                <a:cs typeface="Bangla MN" charset="0"/>
              </a:rPr>
              <a:t>-Depart for Thailand</a:t>
            </a:r>
          </a:p>
          <a:p>
            <a:pPr lvl="1">
              <a:lnSpc>
                <a:spcPts val="2420"/>
              </a:lnSpc>
              <a:spcBef>
                <a:spcPts val="0"/>
              </a:spcBef>
            </a:pPr>
            <a:endParaRPr lang="en-US" dirty="0" smtClean="0">
              <a:latin typeface="Bangla MN" charset="0"/>
              <a:ea typeface="Bangla MN" charset="0"/>
              <a:cs typeface="Bangla MN" charset="0"/>
            </a:endParaRPr>
          </a:p>
          <a:p>
            <a:pPr>
              <a:lnSpc>
                <a:spcPts val="2420"/>
              </a:lnSpc>
              <a:spcBef>
                <a:spcPts val="0"/>
              </a:spcBef>
              <a:buFont typeface="Wingdings" charset="2"/>
              <a:buChar char="§"/>
            </a:pPr>
            <a:r>
              <a:rPr lang="en-US" sz="1600" dirty="0" smtClean="0">
                <a:latin typeface="Bangla MN" charset="0"/>
                <a:ea typeface="Bangla MN" charset="0"/>
                <a:cs typeface="Bangla MN" charset="0"/>
              </a:rPr>
              <a:t>Day 2:</a:t>
            </a:r>
            <a:endParaRPr lang="en-US" sz="1600" dirty="0">
              <a:latin typeface="Bangla MN" charset="0"/>
              <a:ea typeface="Bangla MN" charset="0"/>
              <a:cs typeface="Bangla MN" charset="0"/>
            </a:endParaRPr>
          </a:p>
          <a:p>
            <a:pPr marL="457200" lvl="1" indent="0">
              <a:lnSpc>
                <a:spcPts val="2420"/>
              </a:lnSpc>
              <a:spcBef>
                <a:spcPts val="0"/>
              </a:spcBef>
              <a:buNone/>
            </a:pPr>
            <a:r>
              <a:rPr lang="en-US" dirty="0" smtClean="0">
                <a:latin typeface="Bangla MN" charset="0"/>
                <a:ea typeface="Bangla MN" charset="0"/>
                <a:cs typeface="Bangla MN" charset="0"/>
              </a:rPr>
              <a:t>-Arrival in Chiang Mai </a:t>
            </a:r>
          </a:p>
          <a:p>
            <a:pPr marL="457200" lvl="1" indent="0">
              <a:lnSpc>
                <a:spcPts val="2420"/>
              </a:lnSpc>
              <a:spcBef>
                <a:spcPts val="0"/>
              </a:spcBef>
              <a:buNone/>
            </a:pPr>
            <a:r>
              <a:rPr lang="en-US" dirty="0" smtClean="0">
                <a:latin typeface="Bangla MN" charset="0"/>
                <a:ea typeface="Bangla MN" charset="0"/>
                <a:cs typeface="Bangla MN" charset="0"/>
              </a:rPr>
              <a:t>-On-site orientation</a:t>
            </a:r>
          </a:p>
          <a:p>
            <a:pPr marL="0" indent="0">
              <a:lnSpc>
                <a:spcPts val="2420"/>
              </a:lnSpc>
              <a:spcBef>
                <a:spcPts val="0"/>
              </a:spcBef>
              <a:buNone/>
            </a:pPr>
            <a:endParaRPr lang="en-US" sz="1600" dirty="0" smtClean="0">
              <a:latin typeface="Bangla MN" charset="0"/>
              <a:ea typeface="Bangla MN" charset="0"/>
              <a:cs typeface="Bangla MN" charset="0"/>
            </a:endParaRPr>
          </a:p>
          <a:p>
            <a:pPr>
              <a:lnSpc>
                <a:spcPts val="2420"/>
              </a:lnSpc>
              <a:spcBef>
                <a:spcPts val="0"/>
              </a:spcBef>
              <a:buFont typeface="Wingdings" charset="2"/>
              <a:buChar char="§"/>
            </a:pPr>
            <a:r>
              <a:rPr lang="en-US" sz="1600" dirty="0" smtClean="0">
                <a:latin typeface="Bangla MN" charset="0"/>
                <a:ea typeface="Bangla MN" charset="0"/>
                <a:cs typeface="Bangla MN" charset="0"/>
              </a:rPr>
              <a:t>Day 3:</a:t>
            </a:r>
          </a:p>
          <a:p>
            <a:pPr marL="0" indent="0">
              <a:lnSpc>
                <a:spcPts val="2420"/>
              </a:lnSpc>
              <a:spcBef>
                <a:spcPts val="0"/>
              </a:spcBef>
              <a:buNone/>
            </a:pPr>
            <a:r>
              <a:rPr lang="en-US" sz="1600" dirty="0" smtClean="0">
                <a:latin typeface="Bangla MN" charset="0"/>
                <a:ea typeface="Bangla MN" charset="0"/>
                <a:cs typeface="Bangla MN" charset="0"/>
              </a:rPr>
              <a:t>	-Chiang Mai Old City</a:t>
            </a:r>
          </a:p>
          <a:p>
            <a:pPr marL="0" indent="0">
              <a:lnSpc>
                <a:spcPts val="2420"/>
              </a:lnSpc>
              <a:spcBef>
                <a:spcPts val="0"/>
              </a:spcBef>
              <a:buNone/>
            </a:pPr>
            <a:r>
              <a:rPr lang="en-US" sz="1600" dirty="0" smtClean="0">
                <a:latin typeface="Bangla MN" charset="0"/>
                <a:ea typeface="Bangla MN" charset="0"/>
                <a:cs typeface="Bangla MN" charset="0"/>
              </a:rPr>
              <a:t>	-</a:t>
            </a:r>
            <a:r>
              <a:rPr lang="en-US" sz="1600" dirty="0" err="1" smtClean="0">
                <a:latin typeface="Bangla MN" charset="0"/>
                <a:ea typeface="Bangla MN" charset="0"/>
                <a:cs typeface="Bangla MN" charset="0"/>
              </a:rPr>
              <a:t>Wat</a:t>
            </a:r>
            <a:r>
              <a:rPr lang="en-US" sz="1600" dirty="0" smtClean="0">
                <a:latin typeface="Bangla MN" charset="0"/>
                <a:ea typeface="Bangla MN" charset="0"/>
                <a:cs typeface="Bangla MN" charset="0"/>
              </a:rPr>
              <a:t> </a:t>
            </a:r>
            <a:r>
              <a:rPr lang="en-US" sz="1600" dirty="0" err="1" smtClean="0">
                <a:latin typeface="Bangla MN" charset="0"/>
                <a:ea typeface="Bangla MN" charset="0"/>
                <a:cs typeface="Bangla MN" charset="0"/>
              </a:rPr>
              <a:t>Chedi</a:t>
            </a:r>
            <a:r>
              <a:rPr lang="en-US" sz="1600" dirty="0" smtClean="0">
                <a:latin typeface="Bangla MN" charset="0"/>
                <a:ea typeface="Bangla MN" charset="0"/>
                <a:cs typeface="Bangla MN" charset="0"/>
              </a:rPr>
              <a:t> </a:t>
            </a:r>
            <a:r>
              <a:rPr lang="en-US" sz="1600" dirty="0" err="1" smtClean="0">
                <a:latin typeface="Bangla MN" charset="0"/>
                <a:ea typeface="Bangla MN" charset="0"/>
                <a:cs typeface="Bangla MN" charset="0"/>
              </a:rPr>
              <a:t>Luang</a:t>
            </a:r>
            <a:r>
              <a:rPr lang="en-US" sz="1600" dirty="0" smtClean="0">
                <a:latin typeface="Bangla MN" charset="0"/>
                <a:ea typeface="Bangla MN" charset="0"/>
                <a:cs typeface="Bangla MN" charset="0"/>
              </a:rPr>
              <a:t> temple (chat </a:t>
            </a:r>
            <a:r>
              <a:rPr lang="en-US" sz="1600" dirty="0" err="1" smtClean="0">
                <a:latin typeface="Bangla MN" charset="0"/>
                <a:ea typeface="Bangla MN" charset="0"/>
                <a:cs typeface="Bangla MN" charset="0"/>
              </a:rPr>
              <a:t>w</a:t>
            </a:r>
            <a:r>
              <a:rPr lang="en-US" sz="1600" dirty="0" smtClean="0">
                <a:latin typeface="Bangla MN" charset="0"/>
                <a:ea typeface="Bangla MN" charset="0"/>
                <a:cs typeface="Bangla MN" charset="0"/>
              </a:rPr>
              <a:t>/monks)</a:t>
            </a:r>
          </a:p>
          <a:p>
            <a:pPr marL="0" indent="0">
              <a:lnSpc>
                <a:spcPts val="2420"/>
              </a:lnSpc>
              <a:spcBef>
                <a:spcPts val="0"/>
              </a:spcBef>
              <a:buNone/>
            </a:pPr>
            <a:r>
              <a:rPr lang="en-US" sz="1600" dirty="0" smtClean="0">
                <a:latin typeface="Bangla MN" charset="0"/>
                <a:ea typeface="Bangla MN" charset="0"/>
                <a:cs typeface="Bangla MN" charset="0"/>
              </a:rPr>
              <a:t>	-</a:t>
            </a:r>
            <a:r>
              <a:rPr lang="en-US" sz="1600" dirty="0" err="1" smtClean="0">
                <a:latin typeface="Bangla MN" charset="0"/>
                <a:ea typeface="Bangla MN" charset="0"/>
                <a:cs typeface="Bangla MN" charset="0"/>
              </a:rPr>
              <a:t>Wat</a:t>
            </a:r>
            <a:r>
              <a:rPr lang="en-US" sz="1600" dirty="0" smtClean="0">
                <a:latin typeface="Bangla MN" charset="0"/>
                <a:ea typeface="Bangla MN" charset="0"/>
                <a:cs typeface="Bangla MN" charset="0"/>
              </a:rPr>
              <a:t> </a:t>
            </a:r>
            <a:r>
              <a:rPr lang="en-US" sz="1600" dirty="0" err="1" smtClean="0">
                <a:latin typeface="Bangla MN" charset="0"/>
                <a:ea typeface="Bangla MN" charset="0"/>
                <a:cs typeface="Bangla MN" charset="0"/>
              </a:rPr>
              <a:t>Phra</a:t>
            </a:r>
            <a:r>
              <a:rPr lang="en-US" sz="1600" dirty="0" smtClean="0">
                <a:latin typeface="Bangla MN" charset="0"/>
                <a:ea typeface="Bangla MN" charset="0"/>
                <a:cs typeface="Bangla MN" charset="0"/>
              </a:rPr>
              <a:t> Singh, Wat Chiang Man, &amp; </a:t>
            </a:r>
            <a:r>
              <a:rPr lang="en-US" sz="1600" dirty="0" err="1" smtClean="0">
                <a:latin typeface="Bangla MN" charset="0"/>
                <a:ea typeface="Bangla MN" charset="0"/>
                <a:cs typeface="Bangla MN" charset="0"/>
              </a:rPr>
              <a:t>Wat</a:t>
            </a:r>
            <a:r>
              <a:rPr lang="en-US" sz="1600" dirty="0" smtClean="0">
                <a:latin typeface="Bangla MN" charset="0"/>
                <a:ea typeface="Bangla MN" charset="0"/>
                <a:cs typeface="Bangla MN" charset="0"/>
              </a:rPr>
              <a:t> </a:t>
            </a:r>
            <a:r>
              <a:rPr lang="en-US" sz="1600" dirty="0" err="1" smtClean="0">
                <a:latin typeface="Bangla MN" charset="0"/>
                <a:ea typeface="Bangla MN" charset="0"/>
                <a:cs typeface="Bangla MN" charset="0"/>
              </a:rPr>
              <a:t>Suan</a:t>
            </a:r>
            <a:r>
              <a:rPr lang="en-US" sz="1600" dirty="0" smtClean="0">
                <a:latin typeface="Bangla MN" charset="0"/>
                <a:ea typeface="Bangla MN" charset="0"/>
                <a:cs typeface="Bangla MN" charset="0"/>
              </a:rPr>
              <a:t> </a:t>
            </a:r>
            <a:r>
              <a:rPr lang="en-US" sz="1600" dirty="0" err="1" smtClean="0">
                <a:latin typeface="Bangla MN" charset="0"/>
                <a:ea typeface="Bangla MN" charset="0"/>
                <a:cs typeface="Bangla MN" charset="0"/>
              </a:rPr>
              <a:t>Dok</a:t>
            </a:r>
            <a:r>
              <a:rPr lang="en-US" sz="1600" dirty="0" smtClean="0">
                <a:latin typeface="Bangla MN" charset="0"/>
                <a:ea typeface="Bangla MN" charset="0"/>
                <a:cs typeface="Bangla MN" charset="0"/>
              </a:rPr>
              <a:t> temples</a:t>
            </a:r>
          </a:p>
          <a:p>
            <a:pPr marL="0" indent="0">
              <a:lnSpc>
                <a:spcPts val="2420"/>
              </a:lnSpc>
              <a:spcBef>
                <a:spcPts val="0"/>
              </a:spcBef>
              <a:buNone/>
            </a:pPr>
            <a:r>
              <a:rPr lang="en-US" sz="1600" dirty="0" smtClean="0">
                <a:latin typeface="Bangla MN" charset="0"/>
                <a:ea typeface="Bangla MN" charset="0"/>
                <a:cs typeface="Bangla MN" charset="0"/>
              </a:rPr>
              <a:t>	-Spend evening in an historic teak house</a:t>
            </a:r>
          </a:p>
          <a:p>
            <a:endParaRPr lang="en-US" sz="2800" b="1" dirty="0" smtClean="0">
              <a:latin typeface="Cambria" panose="02040503050406030204" pitchFamily="18" charset="0"/>
            </a:endParaRPr>
          </a:p>
          <a:p>
            <a:endParaRPr lang="en-US" sz="2800" b="1" dirty="0" smtClean="0">
              <a:latin typeface="Cambria" panose="02040503050406030204" pitchFamily="18" charset="0"/>
            </a:endParaRPr>
          </a:p>
          <a:p>
            <a:endParaRPr lang="en-US" sz="2800" b="1" dirty="0" smtClean="0">
              <a:latin typeface="Cambria" panose="02040503050406030204" pitchFamily="18" charset="0"/>
            </a:endParaRPr>
          </a:p>
        </p:txBody>
      </p:sp>
      <p:pic>
        <p:nvPicPr>
          <p:cNvPr id="9" name="Picture 8" descr="Chiang_Mai,_Wat_Chiang_Man.jpg"/>
          <p:cNvPicPr>
            <a:picLocks noChangeAspect="1"/>
          </p:cNvPicPr>
          <p:nvPr/>
        </p:nvPicPr>
        <p:blipFill>
          <a:blip r:embed="rId3"/>
          <a:stretch>
            <a:fillRect/>
          </a:stretch>
        </p:blipFill>
        <p:spPr>
          <a:xfrm>
            <a:off x="3914030" y="1981200"/>
            <a:ext cx="4696570" cy="2647576"/>
          </a:xfrm>
          <a:prstGeom prst="rect">
            <a:avLst/>
          </a:prstGeom>
          <a:effectLst>
            <a:softEdge rad="114300"/>
          </a:effectLst>
        </p:spPr>
      </p:pic>
    </p:spTree>
    <p:extLst>
      <p:ext uri="{BB962C8B-B14F-4D97-AF65-F5344CB8AC3E}">
        <p14:creationId xmlns:p14="http://schemas.microsoft.com/office/powerpoint/2010/main" val="247533849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95400" y="762000"/>
            <a:ext cx="4191000" cy="457200"/>
          </a:xfrm>
        </p:spPr>
        <p:txBody>
          <a:bodyPr>
            <a:noAutofit/>
          </a:bodyPr>
          <a:lstStyle/>
          <a:p>
            <a:pPr algn="ctr"/>
            <a:r>
              <a:rPr lang="en-US" sz="2800" b="1" dirty="0" smtClean="0">
                <a:solidFill>
                  <a:schemeClr val="tx2"/>
                </a:solidFill>
                <a:latin typeface="Bangla MN" charset="0"/>
                <a:ea typeface="Bangla MN" charset="0"/>
                <a:cs typeface="Bangla MN" charset="0"/>
              </a:rPr>
              <a:t>Tentative Itinerary</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533400" y="1447800"/>
            <a:ext cx="6934200" cy="4648200"/>
          </a:xfrm>
        </p:spPr>
        <p:txBody>
          <a:bodyPr>
            <a:normAutofit fontScale="25000" lnSpcReduction="20000"/>
          </a:bodyPr>
          <a:lstStyle/>
          <a:p>
            <a:pPr>
              <a:lnSpc>
                <a:spcPts val="2420"/>
              </a:lnSpc>
              <a:spcBef>
                <a:spcPts val="600"/>
              </a:spcBef>
              <a:buFont typeface="Wingdings" charset="2"/>
              <a:buChar char="§"/>
            </a:pPr>
            <a:r>
              <a:rPr lang="en-US" sz="6400" dirty="0" smtClean="0">
                <a:latin typeface="Bangla MN" charset="0"/>
                <a:ea typeface="Bangla MN" charset="0"/>
                <a:cs typeface="Bangla MN" charset="0"/>
              </a:rPr>
              <a:t>Day 4:</a:t>
            </a:r>
          </a:p>
          <a:p>
            <a:pPr marL="0" indent="0">
              <a:lnSpc>
                <a:spcPts val="2420"/>
              </a:lnSpc>
              <a:spcBef>
                <a:spcPts val="600"/>
              </a:spcBef>
              <a:buNone/>
            </a:pPr>
            <a:r>
              <a:rPr lang="en-US" sz="6400" dirty="0" smtClean="0">
                <a:latin typeface="Bangla MN" charset="0"/>
                <a:ea typeface="Bangla MN" charset="0"/>
                <a:cs typeface="Bangla MN" charset="0"/>
              </a:rPr>
              <a:t>	-Day trip to the highest peak in the </a:t>
            </a:r>
            <a:r>
              <a:rPr lang="en-US" sz="6400" dirty="0" err="1" smtClean="0">
                <a:latin typeface="Bangla MN" charset="0"/>
                <a:ea typeface="Bangla MN" charset="0"/>
                <a:cs typeface="Bangla MN" charset="0"/>
              </a:rPr>
              <a:t>Doi</a:t>
            </a:r>
            <a:endParaRPr lang="en-US" sz="6400" dirty="0" smtClean="0">
              <a:latin typeface="Bangla MN" charset="0"/>
              <a:ea typeface="Bangla MN" charset="0"/>
              <a:cs typeface="Bangla MN" charset="0"/>
            </a:endParaRPr>
          </a:p>
          <a:p>
            <a:pPr marL="0" indent="0">
              <a:lnSpc>
                <a:spcPts val="2420"/>
              </a:lnSpc>
              <a:spcBef>
                <a:spcPts val="600"/>
              </a:spcBef>
              <a:buNone/>
            </a:pPr>
            <a:r>
              <a:rPr lang="en-US" sz="6400" dirty="0">
                <a:latin typeface="Bangla MN" charset="0"/>
                <a:ea typeface="Bangla MN" charset="0"/>
                <a:cs typeface="Bangla MN" charset="0"/>
              </a:rPr>
              <a:t>	</a:t>
            </a:r>
            <a:r>
              <a:rPr lang="en-US" sz="6400" dirty="0" smtClean="0">
                <a:latin typeface="Bangla MN" charset="0"/>
                <a:ea typeface="Bangla MN" charset="0"/>
                <a:cs typeface="Bangla MN" charset="0"/>
              </a:rPr>
              <a:t>	-</a:t>
            </a:r>
            <a:r>
              <a:rPr lang="en-US" sz="6400" dirty="0" err="1" smtClean="0">
                <a:latin typeface="Bangla MN" charset="0"/>
                <a:ea typeface="Bangla MN" charset="0"/>
                <a:cs typeface="Bangla MN" charset="0"/>
              </a:rPr>
              <a:t>Doi</a:t>
            </a:r>
            <a:r>
              <a:rPr lang="en-US" sz="6400" dirty="0" smtClean="0">
                <a:latin typeface="Bangla MN" charset="0"/>
                <a:ea typeface="Bangla MN" charset="0"/>
                <a:cs typeface="Bangla MN" charset="0"/>
              </a:rPr>
              <a:t> </a:t>
            </a:r>
            <a:r>
              <a:rPr lang="en-US" sz="6400" dirty="0" err="1" smtClean="0">
                <a:latin typeface="Bangla MN" charset="0"/>
                <a:ea typeface="Bangla MN" charset="0"/>
                <a:cs typeface="Bangla MN" charset="0"/>
              </a:rPr>
              <a:t>Suthep</a:t>
            </a:r>
            <a:r>
              <a:rPr lang="en-US" sz="6400" dirty="0" smtClean="0">
                <a:latin typeface="Bangla MN" charset="0"/>
                <a:ea typeface="Bangla MN" charset="0"/>
                <a:cs typeface="Bangla MN" charset="0"/>
              </a:rPr>
              <a:t> Temple</a:t>
            </a:r>
          </a:p>
          <a:p>
            <a:pPr marL="0" indent="0">
              <a:lnSpc>
                <a:spcPts val="2420"/>
              </a:lnSpc>
              <a:spcBef>
                <a:spcPts val="600"/>
              </a:spcBef>
              <a:buNone/>
            </a:pPr>
            <a:r>
              <a:rPr lang="en-US" sz="6400" dirty="0" smtClean="0">
                <a:latin typeface="Bangla MN" charset="0"/>
                <a:ea typeface="Bangla MN" charset="0"/>
                <a:cs typeface="Bangla MN" charset="0"/>
              </a:rPr>
              <a:t>		-Blue Hmong village </a:t>
            </a:r>
            <a:r>
              <a:rPr lang="en-US" sz="6400" dirty="0" err="1" smtClean="0">
                <a:latin typeface="Bangla MN" charset="0"/>
                <a:ea typeface="Bangla MN" charset="0"/>
                <a:cs typeface="Bangla MN" charset="0"/>
              </a:rPr>
              <a:t>Doi</a:t>
            </a:r>
            <a:r>
              <a:rPr lang="en-US" sz="6400" dirty="0" smtClean="0">
                <a:latin typeface="Bangla MN" charset="0"/>
                <a:ea typeface="Bangla MN" charset="0"/>
                <a:cs typeface="Bangla MN" charset="0"/>
              </a:rPr>
              <a:t> </a:t>
            </a:r>
            <a:r>
              <a:rPr lang="en-US" sz="6400" dirty="0" err="1" smtClean="0">
                <a:latin typeface="Bangla MN" charset="0"/>
                <a:ea typeface="Bangla MN" charset="0"/>
                <a:cs typeface="Bangla MN" charset="0"/>
              </a:rPr>
              <a:t>Pui</a:t>
            </a:r>
            <a:endParaRPr lang="en-US" sz="6400" dirty="0" smtClean="0">
              <a:latin typeface="Bangla MN" charset="0"/>
              <a:ea typeface="Bangla MN" charset="0"/>
              <a:cs typeface="Bangla MN" charset="0"/>
            </a:endParaRPr>
          </a:p>
          <a:p>
            <a:pPr marL="0" indent="0">
              <a:lnSpc>
                <a:spcPts val="2420"/>
              </a:lnSpc>
              <a:spcBef>
                <a:spcPts val="600"/>
              </a:spcBef>
              <a:buNone/>
            </a:pPr>
            <a:r>
              <a:rPr lang="en-US" sz="6400" dirty="0" smtClean="0">
                <a:latin typeface="Bangla MN" charset="0"/>
                <a:ea typeface="Bangla MN" charset="0"/>
                <a:cs typeface="Bangla MN" charset="0"/>
              </a:rPr>
              <a:t>	-Optional evening activities: </a:t>
            </a:r>
          </a:p>
          <a:p>
            <a:pPr marL="0" indent="0">
              <a:lnSpc>
                <a:spcPts val="2420"/>
              </a:lnSpc>
              <a:spcBef>
                <a:spcPts val="600"/>
              </a:spcBef>
              <a:buNone/>
            </a:pPr>
            <a:r>
              <a:rPr lang="en-US" sz="6400" dirty="0">
                <a:latin typeface="Bangla MN" charset="0"/>
                <a:ea typeface="Bangla MN" charset="0"/>
                <a:cs typeface="Bangla MN" charset="0"/>
              </a:rPr>
              <a:t>	</a:t>
            </a:r>
            <a:r>
              <a:rPr lang="en-US" sz="6400" dirty="0" smtClean="0">
                <a:latin typeface="Bangla MN" charset="0"/>
                <a:ea typeface="Bangla MN" charset="0"/>
                <a:cs typeface="Bangla MN" charset="0"/>
              </a:rPr>
              <a:t>boxing class or Thai cooking class</a:t>
            </a:r>
          </a:p>
          <a:p>
            <a:pPr>
              <a:lnSpc>
                <a:spcPts val="2420"/>
              </a:lnSpc>
              <a:spcBef>
                <a:spcPts val="0"/>
              </a:spcBef>
            </a:pPr>
            <a:endParaRPr lang="en-US" sz="6400" dirty="0" smtClean="0">
              <a:latin typeface="Bangla MN" charset="0"/>
              <a:ea typeface="Bangla MN" charset="0"/>
              <a:cs typeface="Bangla MN" charset="0"/>
            </a:endParaRPr>
          </a:p>
          <a:p>
            <a:pPr>
              <a:lnSpc>
                <a:spcPts val="2420"/>
              </a:lnSpc>
              <a:spcBef>
                <a:spcPts val="600"/>
              </a:spcBef>
              <a:buFont typeface="Wingdings" charset="2"/>
              <a:buChar char="§"/>
            </a:pPr>
            <a:r>
              <a:rPr lang="en-US" sz="6400" dirty="0" smtClean="0">
                <a:latin typeface="Bangla MN" charset="0"/>
                <a:ea typeface="Bangla MN" charset="0"/>
                <a:cs typeface="Bangla MN" charset="0"/>
              </a:rPr>
              <a:t>Day 5:</a:t>
            </a:r>
          </a:p>
          <a:p>
            <a:pPr marL="457200" lvl="1" indent="0">
              <a:lnSpc>
                <a:spcPts val="2420"/>
              </a:lnSpc>
              <a:spcBef>
                <a:spcPts val="600"/>
              </a:spcBef>
              <a:buNone/>
            </a:pPr>
            <a:r>
              <a:rPr lang="en-US" sz="6400" dirty="0" smtClean="0">
                <a:latin typeface="Bangla MN" charset="0"/>
                <a:ea typeface="Bangla MN" charset="0"/>
                <a:cs typeface="Bangla MN" charset="0"/>
              </a:rPr>
              <a:t>-Service project at Elephant Rescue Nature Park</a:t>
            </a:r>
          </a:p>
          <a:p>
            <a:pPr marL="457200" lvl="1" indent="0">
              <a:lnSpc>
                <a:spcPts val="2420"/>
              </a:lnSpc>
              <a:spcBef>
                <a:spcPts val="600"/>
              </a:spcBef>
              <a:buNone/>
            </a:pPr>
            <a:endParaRPr lang="en-US" sz="6400" dirty="0" smtClean="0">
              <a:latin typeface="Bangla MN" charset="0"/>
              <a:ea typeface="Bangla MN" charset="0"/>
              <a:cs typeface="Bangla MN" charset="0"/>
            </a:endParaRPr>
          </a:p>
          <a:p>
            <a:pPr>
              <a:lnSpc>
                <a:spcPts val="2420"/>
              </a:lnSpc>
              <a:spcBef>
                <a:spcPts val="600"/>
              </a:spcBef>
              <a:buFont typeface="Wingdings" charset="2"/>
              <a:buChar char="§"/>
            </a:pPr>
            <a:r>
              <a:rPr lang="en-US" sz="6400" dirty="0" smtClean="0">
                <a:latin typeface="Bangla MN" charset="0"/>
                <a:ea typeface="Bangla MN" charset="0"/>
                <a:cs typeface="Bangla MN" charset="0"/>
              </a:rPr>
              <a:t>Day 6:</a:t>
            </a:r>
          </a:p>
          <a:p>
            <a:pPr marL="0" indent="0">
              <a:lnSpc>
                <a:spcPts val="2420"/>
              </a:lnSpc>
              <a:spcBef>
                <a:spcPts val="600"/>
              </a:spcBef>
              <a:buNone/>
            </a:pPr>
            <a:r>
              <a:rPr lang="en-US" sz="6400" dirty="0" smtClean="0">
                <a:latin typeface="Bangla MN" charset="0"/>
                <a:ea typeface="Bangla MN" charset="0"/>
                <a:cs typeface="Bangla MN" charset="0"/>
              </a:rPr>
              <a:t>	-</a:t>
            </a:r>
            <a:r>
              <a:rPr lang="en-US" sz="6400" dirty="0">
                <a:latin typeface="Bangla MN" charset="0"/>
                <a:ea typeface="Bangla MN" charset="0"/>
                <a:cs typeface="Bangla MN" charset="0"/>
              </a:rPr>
              <a:t>S</a:t>
            </a:r>
            <a:r>
              <a:rPr lang="en-US" sz="6400" dirty="0" smtClean="0">
                <a:latin typeface="Bangla MN" charset="0"/>
                <a:ea typeface="Bangla MN" charset="0"/>
                <a:cs typeface="Bangla MN" charset="0"/>
              </a:rPr>
              <a:t>ervice project with Chiang Mai International Rotary Club</a:t>
            </a:r>
          </a:p>
          <a:p>
            <a:pPr marL="457200" lvl="1" indent="0">
              <a:spcBef>
                <a:spcPts val="0"/>
              </a:spcBef>
              <a:buNone/>
            </a:pPr>
            <a:endParaRPr lang="en-US" sz="2400" b="1" dirty="0">
              <a:latin typeface="Cambria" panose="02040503050406030204" pitchFamily="18" charset="0"/>
            </a:endParaRPr>
          </a:p>
          <a:p>
            <a:pPr marL="457200" lvl="1" indent="0">
              <a:spcBef>
                <a:spcPts val="0"/>
              </a:spcBef>
              <a:buNone/>
            </a:pPr>
            <a:r>
              <a:rPr lang="en-US" sz="2400" b="1" dirty="0" smtClean="0">
                <a:latin typeface="Cambria" panose="02040503050406030204" pitchFamily="18" charset="0"/>
              </a:rPr>
              <a:t>	</a:t>
            </a:r>
            <a:endParaRPr lang="en-US" sz="2400" b="1" dirty="0">
              <a:latin typeface="Cambria" panose="02040503050406030204" pitchFamily="18" charset="0"/>
            </a:endParaRPr>
          </a:p>
          <a:p>
            <a:endParaRPr lang="en-US" sz="2800" b="1" dirty="0" smtClean="0">
              <a:latin typeface="Cambria" panose="02040503050406030204" pitchFamily="18" charset="0"/>
            </a:endParaRPr>
          </a:p>
          <a:p>
            <a:endParaRPr lang="en-US" sz="2800" b="1" dirty="0">
              <a:latin typeface="Cambria" panose="02040503050406030204" pitchFamily="18" charset="0"/>
            </a:endParaRPr>
          </a:p>
          <a:p>
            <a:endParaRPr lang="en-US" sz="2800" b="1" dirty="0" smtClean="0">
              <a:latin typeface="Cambria" panose="02040503050406030204" pitchFamily="18" charset="0"/>
            </a:endParaRPr>
          </a:p>
        </p:txBody>
      </p:sp>
      <p:pic>
        <p:nvPicPr>
          <p:cNvPr id="8" name="Picture 7" descr="elephant-nature-park-big-004.jpg"/>
          <p:cNvPicPr>
            <a:picLocks noChangeAspect="1"/>
          </p:cNvPicPr>
          <p:nvPr/>
        </p:nvPicPr>
        <p:blipFill>
          <a:blip r:embed="rId2"/>
          <a:stretch>
            <a:fillRect/>
          </a:stretch>
        </p:blipFill>
        <p:spPr>
          <a:xfrm>
            <a:off x="4953000" y="2133600"/>
            <a:ext cx="3528646" cy="2352431"/>
          </a:xfrm>
          <a:prstGeom prst="rect">
            <a:avLst/>
          </a:prstGeom>
          <a:effectLst>
            <a:softEdge rad="114300"/>
          </a:effectLst>
        </p:spPr>
      </p:pic>
    </p:spTree>
    <p:extLst>
      <p:ext uri="{BB962C8B-B14F-4D97-AF65-F5344CB8AC3E}">
        <p14:creationId xmlns:p14="http://schemas.microsoft.com/office/powerpoint/2010/main" val="4365517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43000" y="792776"/>
            <a:ext cx="4407593" cy="495300"/>
          </a:xfrm>
        </p:spPr>
        <p:txBody>
          <a:bodyPr>
            <a:noAutofit/>
          </a:bodyPr>
          <a:lstStyle/>
          <a:p>
            <a:pPr algn="ctr"/>
            <a:r>
              <a:rPr lang="en-US" sz="2800" b="1" dirty="0" smtClean="0">
                <a:solidFill>
                  <a:schemeClr val="tx2"/>
                </a:solidFill>
                <a:latin typeface="Bangla MN" charset="0"/>
                <a:ea typeface="Bangla MN" charset="0"/>
                <a:cs typeface="Bangla MN" charset="0"/>
              </a:rPr>
              <a:t>Tentative Itinerary</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609600" y="1524000"/>
            <a:ext cx="8534400" cy="4648200"/>
          </a:xfrm>
        </p:spPr>
        <p:txBody>
          <a:bodyPr>
            <a:normAutofit fontScale="25000" lnSpcReduction="20000"/>
          </a:bodyPr>
          <a:lstStyle/>
          <a:p>
            <a:pPr>
              <a:lnSpc>
                <a:spcPts val="2680"/>
              </a:lnSpc>
              <a:spcBef>
                <a:spcPts val="0"/>
              </a:spcBef>
              <a:buFont typeface="Wingdings" charset="2"/>
              <a:buChar char="§"/>
            </a:pPr>
            <a:r>
              <a:rPr lang="en-US" sz="7200" dirty="0" smtClean="0">
                <a:latin typeface="Bangla MN" charset="0"/>
                <a:ea typeface="Bangla MN" charset="0"/>
                <a:cs typeface="Bangla MN" charset="0"/>
              </a:rPr>
              <a:t>Day 7:</a:t>
            </a:r>
          </a:p>
          <a:p>
            <a:pPr marL="457200" lvl="1" indent="0">
              <a:lnSpc>
                <a:spcPts val="2680"/>
              </a:lnSpc>
              <a:spcBef>
                <a:spcPts val="0"/>
              </a:spcBef>
              <a:buNone/>
            </a:pPr>
            <a:r>
              <a:rPr lang="en-US" sz="7200" dirty="0" smtClean="0">
                <a:latin typeface="Bangla MN" charset="0"/>
                <a:ea typeface="Bangla MN" charset="0"/>
                <a:cs typeface="Bangla MN" charset="0"/>
              </a:rPr>
              <a:t>-Flight to Bangkok</a:t>
            </a:r>
          </a:p>
          <a:p>
            <a:pPr marL="457200" lvl="1" indent="0">
              <a:lnSpc>
                <a:spcPts val="2680"/>
              </a:lnSpc>
              <a:spcBef>
                <a:spcPts val="0"/>
              </a:spcBef>
              <a:buNone/>
            </a:pPr>
            <a:r>
              <a:rPr lang="en-US" sz="7200" dirty="0" smtClean="0">
                <a:latin typeface="Bangla MN" charset="0"/>
                <a:ea typeface="Bangla MN" charset="0"/>
                <a:cs typeface="Bangla MN" charset="0"/>
              </a:rPr>
              <a:t>-Museum of Contemporary Art</a:t>
            </a:r>
          </a:p>
          <a:p>
            <a:pPr marL="457200" lvl="1" indent="0">
              <a:lnSpc>
                <a:spcPts val="2680"/>
              </a:lnSpc>
              <a:spcBef>
                <a:spcPts val="0"/>
              </a:spcBef>
              <a:buNone/>
            </a:pPr>
            <a:r>
              <a:rPr lang="en-US" sz="7200" dirty="0" smtClean="0">
                <a:latin typeface="Bangla MN" charset="0"/>
                <a:ea typeface="Bangla MN" charset="0"/>
                <a:cs typeface="Bangla MN" charset="0"/>
              </a:rPr>
              <a:t>-Optional activity: visit to </a:t>
            </a:r>
            <a:r>
              <a:rPr lang="en-US" sz="7200" dirty="0" err="1" smtClean="0">
                <a:latin typeface="Bangla MN" charset="0"/>
                <a:ea typeface="Bangla MN" charset="0"/>
                <a:cs typeface="Bangla MN" charset="0"/>
              </a:rPr>
              <a:t>Chatuchak</a:t>
            </a:r>
            <a:r>
              <a:rPr lang="en-US" sz="7200" dirty="0" smtClean="0">
                <a:latin typeface="Bangla MN" charset="0"/>
                <a:ea typeface="Bangla MN" charset="0"/>
                <a:cs typeface="Bangla MN" charset="0"/>
              </a:rPr>
              <a:t> Weekend Market</a:t>
            </a:r>
          </a:p>
          <a:p>
            <a:pPr>
              <a:lnSpc>
                <a:spcPts val="2680"/>
              </a:lnSpc>
              <a:spcBef>
                <a:spcPts val="0"/>
              </a:spcBef>
              <a:buNone/>
            </a:pPr>
            <a:endParaRPr lang="en-US" sz="7200" dirty="0" smtClean="0">
              <a:latin typeface="Bangla MN" charset="0"/>
              <a:ea typeface="Bangla MN" charset="0"/>
              <a:cs typeface="Bangla MN" charset="0"/>
            </a:endParaRPr>
          </a:p>
          <a:p>
            <a:pPr>
              <a:lnSpc>
                <a:spcPts val="2680"/>
              </a:lnSpc>
              <a:spcBef>
                <a:spcPts val="0"/>
              </a:spcBef>
              <a:buFont typeface="Wingdings" charset="2"/>
              <a:buChar char="§"/>
            </a:pPr>
            <a:r>
              <a:rPr lang="en-US" sz="7200" dirty="0" smtClean="0">
                <a:latin typeface="Bangla MN" charset="0"/>
                <a:ea typeface="Bangla MN" charset="0"/>
                <a:cs typeface="Bangla MN" charset="0"/>
              </a:rPr>
              <a:t>Day 8:</a:t>
            </a:r>
          </a:p>
          <a:p>
            <a:pPr lvl="1">
              <a:lnSpc>
                <a:spcPts val="2680"/>
              </a:lnSpc>
              <a:spcBef>
                <a:spcPts val="0"/>
              </a:spcBef>
              <a:buNone/>
            </a:pPr>
            <a:r>
              <a:rPr lang="en-US" sz="7200" dirty="0" smtClean="0">
                <a:latin typeface="Bangla MN" charset="0"/>
                <a:ea typeface="Bangla MN" charset="0"/>
                <a:cs typeface="Bangla MN" charset="0"/>
              </a:rPr>
              <a:t>-Temple tour of Bangkok </a:t>
            </a:r>
          </a:p>
          <a:p>
            <a:pPr lvl="1">
              <a:lnSpc>
                <a:spcPts val="2680"/>
              </a:lnSpc>
              <a:spcBef>
                <a:spcPts val="0"/>
              </a:spcBef>
              <a:buNone/>
            </a:pPr>
            <a:r>
              <a:rPr lang="en-US" sz="7200" dirty="0" smtClean="0">
                <a:latin typeface="Bangla MN" charset="0"/>
                <a:ea typeface="Bangla MN" charset="0"/>
                <a:cs typeface="Bangla MN" charset="0"/>
              </a:rPr>
              <a:t>	(Wat </a:t>
            </a:r>
            <a:r>
              <a:rPr lang="en-US" sz="7200" dirty="0" err="1" smtClean="0">
                <a:latin typeface="Bangla MN" charset="0"/>
                <a:ea typeface="Bangla MN" charset="0"/>
                <a:cs typeface="Bangla MN" charset="0"/>
              </a:rPr>
              <a:t>Traimit</a:t>
            </a:r>
            <a:r>
              <a:rPr lang="en-US" sz="7200" dirty="0" smtClean="0">
                <a:latin typeface="Bangla MN" charset="0"/>
                <a:ea typeface="Bangla MN" charset="0"/>
                <a:cs typeface="Bangla MN" charset="0"/>
              </a:rPr>
              <a:t>, Wat Pho,</a:t>
            </a:r>
          </a:p>
          <a:p>
            <a:pPr lvl="1">
              <a:lnSpc>
                <a:spcPts val="2680"/>
              </a:lnSpc>
              <a:spcBef>
                <a:spcPts val="0"/>
              </a:spcBef>
              <a:buNone/>
            </a:pPr>
            <a:r>
              <a:rPr lang="en-US" sz="7200" dirty="0" smtClean="0">
                <a:latin typeface="Bangla MN" charset="0"/>
                <a:ea typeface="Bangla MN" charset="0"/>
                <a:cs typeface="Bangla MN" charset="0"/>
              </a:rPr>
              <a:t>	Grand Palace, Wat </a:t>
            </a:r>
            <a:r>
              <a:rPr lang="en-US" sz="7200" dirty="0" err="1" smtClean="0">
                <a:latin typeface="Bangla MN" charset="0"/>
                <a:ea typeface="Bangla MN" charset="0"/>
                <a:cs typeface="Bangla MN" charset="0"/>
              </a:rPr>
              <a:t>Arun</a:t>
            </a:r>
            <a:r>
              <a:rPr lang="en-US" sz="7200" dirty="0" smtClean="0">
                <a:latin typeface="Bangla MN" charset="0"/>
                <a:ea typeface="Bangla MN" charset="0"/>
                <a:cs typeface="Bangla MN" charset="0"/>
              </a:rPr>
              <a:t>, </a:t>
            </a:r>
          </a:p>
          <a:p>
            <a:pPr lvl="1">
              <a:lnSpc>
                <a:spcPts val="2680"/>
              </a:lnSpc>
              <a:spcBef>
                <a:spcPts val="0"/>
              </a:spcBef>
              <a:buNone/>
            </a:pPr>
            <a:r>
              <a:rPr lang="en-US" sz="7200" dirty="0" smtClean="0">
                <a:latin typeface="Bangla MN" charset="0"/>
                <a:ea typeface="Bangla MN" charset="0"/>
                <a:cs typeface="Bangla MN" charset="0"/>
              </a:rPr>
              <a:t>	&amp; Wat </a:t>
            </a:r>
            <a:r>
              <a:rPr lang="en-US" sz="7200" dirty="0" err="1" smtClean="0">
                <a:latin typeface="Bangla MN" charset="0"/>
                <a:ea typeface="Bangla MN" charset="0"/>
                <a:cs typeface="Bangla MN" charset="0"/>
              </a:rPr>
              <a:t>Phra</a:t>
            </a:r>
            <a:r>
              <a:rPr lang="en-US" sz="7200" dirty="0" smtClean="0">
                <a:latin typeface="Bangla MN" charset="0"/>
                <a:ea typeface="Bangla MN" charset="0"/>
                <a:cs typeface="Bangla MN" charset="0"/>
              </a:rPr>
              <a:t> </a:t>
            </a:r>
            <a:r>
              <a:rPr lang="en-US" sz="7200" dirty="0" err="1" smtClean="0">
                <a:latin typeface="Bangla MN" charset="0"/>
                <a:ea typeface="Bangla MN" charset="0"/>
                <a:cs typeface="Bangla MN" charset="0"/>
              </a:rPr>
              <a:t>Kaew</a:t>
            </a:r>
            <a:r>
              <a:rPr lang="en-US" sz="7200" dirty="0" smtClean="0">
                <a:latin typeface="Bangla MN" charset="0"/>
                <a:ea typeface="Bangla MN" charset="0"/>
                <a:cs typeface="Bangla MN" charset="0"/>
              </a:rPr>
              <a:t>)</a:t>
            </a:r>
          </a:p>
          <a:p>
            <a:pPr lvl="1">
              <a:lnSpc>
                <a:spcPts val="2680"/>
              </a:lnSpc>
              <a:spcBef>
                <a:spcPts val="0"/>
              </a:spcBef>
              <a:buNone/>
            </a:pPr>
            <a:r>
              <a:rPr lang="en-US" sz="7200" dirty="0" smtClean="0">
                <a:latin typeface="Bangla MN" charset="0"/>
                <a:ea typeface="Bangla MN" charset="0"/>
                <a:cs typeface="Bangla MN" charset="0"/>
              </a:rPr>
              <a:t>-National Museum</a:t>
            </a:r>
          </a:p>
          <a:p>
            <a:pPr lvl="1">
              <a:lnSpc>
                <a:spcPts val="2680"/>
              </a:lnSpc>
              <a:spcBef>
                <a:spcPts val="0"/>
              </a:spcBef>
              <a:buNone/>
            </a:pPr>
            <a:r>
              <a:rPr lang="en-US" sz="7200" dirty="0" smtClean="0">
                <a:latin typeface="Bangla MN" charset="0"/>
                <a:ea typeface="Bangla MN" charset="0"/>
                <a:cs typeface="Bangla MN" charset="0"/>
              </a:rPr>
              <a:t>-Explore canals in a </a:t>
            </a:r>
          </a:p>
          <a:p>
            <a:pPr lvl="1">
              <a:lnSpc>
                <a:spcPts val="2680"/>
              </a:lnSpc>
              <a:spcBef>
                <a:spcPts val="0"/>
              </a:spcBef>
              <a:buNone/>
            </a:pPr>
            <a:r>
              <a:rPr lang="en-US" sz="7200" dirty="0" smtClean="0">
                <a:latin typeface="Bangla MN" charset="0"/>
                <a:ea typeface="Bangla MN" charset="0"/>
                <a:cs typeface="Bangla MN" charset="0"/>
              </a:rPr>
              <a:t>traditional long tail boat</a:t>
            </a:r>
          </a:p>
          <a:p>
            <a:pPr>
              <a:lnSpc>
                <a:spcPts val="2680"/>
              </a:lnSpc>
              <a:spcBef>
                <a:spcPts val="0"/>
              </a:spcBef>
              <a:buFont typeface="Wingdings" charset="2"/>
              <a:buChar char="§"/>
            </a:pPr>
            <a:endParaRPr lang="en-US" sz="4200" b="1" dirty="0" smtClean="0">
              <a:latin typeface="Bell MT"/>
              <a:cs typeface="Bell MT"/>
            </a:endParaRPr>
          </a:p>
          <a:p>
            <a:pPr marL="457200" lvl="1" indent="0">
              <a:lnSpc>
                <a:spcPts val="2680"/>
              </a:lnSpc>
              <a:spcBef>
                <a:spcPts val="0"/>
              </a:spcBef>
              <a:buNone/>
            </a:pPr>
            <a:r>
              <a:rPr lang="en-US" sz="2400" b="1" dirty="0" smtClean="0">
                <a:latin typeface="Bell MT"/>
                <a:cs typeface="Bell MT"/>
              </a:rPr>
              <a:t>	</a:t>
            </a:r>
            <a:endParaRPr lang="en-US" sz="2400" b="1" dirty="0" smtClean="0">
              <a:latin typeface="Cambria" panose="02040503050406030204" pitchFamily="18" charset="0"/>
            </a:endParaRPr>
          </a:p>
          <a:p>
            <a:pPr marL="457200" lvl="1" indent="0">
              <a:spcBef>
                <a:spcPts val="0"/>
              </a:spcBef>
              <a:buNone/>
            </a:pPr>
            <a:r>
              <a:rPr lang="en-US" sz="2400" b="1" dirty="0">
                <a:latin typeface="Cambria" panose="02040503050406030204" pitchFamily="18" charset="0"/>
              </a:rPr>
              <a:t>	</a:t>
            </a:r>
            <a:r>
              <a:rPr lang="en-US" sz="2400" b="1" dirty="0" smtClean="0">
                <a:latin typeface="Cambria" panose="02040503050406030204" pitchFamily="18" charset="0"/>
              </a:rPr>
              <a:t>	</a:t>
            </a:r>
          </a:p>
          <a:p>
            <a:pPr marL="457200" lvl="1" indent="0">
              <a:spcBef>
                <a:spcPts val="0"/>
              </a:spcBef>
              <a:buNone/>
            </a:pPr>
            <a:endParaRPr lang="en-US" sz="2400" b="1" dirty="0">
              <a:latin typeface="Cambria" panose="02040503050406030204" pitchFamily="18" charset="0"/>
            </a:endParaRPr>
          </a:p>
          <a:p>
            <a:pPr marL="457200" lvl="1" indent="0">
              <a:spcBef>
                <a:spcPts val="0"/>
              </a:spcBef>
              <a:buNone/>
            </a:pPr>
            <a:r>
              <a:rPr lang="en-US" sz="2400" b="1" dirty="0" smtClean="0">
                <a:latin typeface="Cambria" panose="02040503050406030204" pitchFamily="18" charset="0"/>
              </a:rPr>
              <a:t/>
            </a:r>
            <a:br>
              <a:rPr lang="en-US" sz="2400" b="1" dirty="0" smtClean="0">
                <a:latin typeface="Cambria" panose="02040503050406030204" pitchFamily="18" charset="0"/>
              </a:rPr>
            </a:br>
            <a:r>
              <a:rPr lang="en-US" sz="2400" b="1" dirty="0" smtClean="0">
                <a:latin typeface="Cambria" panose="02040503050406030204" pitchFamily="18" charset="0"/>
              </a:rPr>
              <a:t>	</a:t>
            </a:r>
            <a:endParaRPr lang="en-US" sz="2400" b="1" dirty="0">
              <a:latin typeface="Cambria" panose="02040503050406030204" pitchFamily="18" charset="0"/>
            </a:endParaRPr>
          </a:p>
          <a:p>
            <a:endParaRPr lang="en-US" sz="2800" b="1" dirty="0" smtClean="0">
              <a:latin typeface="Cambria" panose="02040503050406030204" pitchFamily="18" charset="0"/>
            </a:endParaRPr>
          </a:p>
          <a:p>
            <a:endParaRPr lang="en-US" sz="2800" b="1" dirty="0">
              <a:latin typeface="Cambria" panose="02040503050406030204" pitchFamily="18" charset="0"/>
            </a:endParaRPr>
          </a:p>
          <a:p>
            <a:endParaRPr lang="en-US" sz="2800" b="1" dirty="0" smtClean="0">
              <a:latin typeface="Cambria" panose="02040503050406030204" pitchFamily="18" charset="0"/>
            </a:endParaRPr>
          </a:p>
        </p:txBody>
      </p:sp>
      <p:pic>
        <p:nvPicPr>
          <p:cNvPr id="9" name="Picture 8" descr="non-nonthaburicanal04.jpg"/>
          <p:cNvPicPr>
            <a:picLocks noChangeAspect="1"/>
          </p:cNvPicPr>
          <p:nvPr/>
        </p:nvPicPr>
        <p:blipFill rotWithShape="1">
          <a:blip r:embed="rId3"/>
          <a:srcRect l="19299"/>
          <a:stretch/>
        </p:blipFill>
        <p:spPr>
          <a:xfrm>
            <a:off x="4495800" y="2971800"/>
            <a:ext cx="4267200" cy="2994940"/>
          </a:xfrm>
          <a:prstGeom prst="rect">
            <a:avLst/>
          </a:prstGeom>
          <a:effectLst>
            <a:softEdge rad="114300"/>
          </a:effectLst>
        </p:spPr>
      </p:pic>
    </p:spTree>
    <p:extLst>
      <p:ext uri="{BB962C8B-B14F-4D97-AF65-F5344CB8AC3E}">
        <p14:creationId xmlns:p14="http://schemas.microsoft.com/office/powerpoint/2010/main" val="357536787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95400" y="811303"/>
            <a:ext cx="4089399" cy="445997"/>
          </a:xfrm>
        </p:spPr>
        <p:txBody>
          <a:bodyPr>
            <a:noAutofit/>
          </a:bodyPr>
          <a:lstStyle/>
          <a:p>
            <a:pPr algn="ctr"/>
            <a:r>
              <a:rPr lang="en-US" sz="2800" b="1" dirty="0" smtClean="0">
                <a:solidFill>
                  <a:schemeClr val="tx2"/>
                </a:solidFill>
                <a:latin typeface="Bangla MN" charset="0"/>
                <a:ea typeface="Bangla MN" charset="0"/>
                <a:cs typeface="Bangla MN" charset="0"/>
              </a:rPr>
              <a:t>Tentative Itinerary</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609600" y="1295400"/>
            <a:ext cx="4876800" cy="5638800"/>
          </a:xfrm>
        </p:spPr>
        <p:txBody>
          <a:bodyPr>
            <a:normAutofit fontScale="25000" lnSpcReduction="20000"/>
          </a:bodyPr>
          <a:lstStyle/>
          <a:p>
            <a:pPr>
              <a:lnSpc>
                <a:spcPts val="2420"/>
              </a:lnSpc>
              <a:spcBef>
                <a:spcPts val="0"/>
              </a:spcBef>
              <a:buFont typeface="Wingdings" charset="2"/>
              <a:buChar char="§"/>
            </a:pPr>
            <a:r>
              <a:rPr lang="en-US" sz="6000" dirty="0" smtClean="0">
                <a:latin typeface="Bangla MN" charset="0"/>
                <a:ea typeface="Bangla MN" charset="0"/>
                <a:cs typeface="Bangla MN" charset="0"/>
              </a:rPr>
              <a:t>Day 9:</a:t>
            </a:r>
          </a:p>
          <a:p>
            <a:pPr>
              <a:lnSpc>
                <a:spcPts val="2420"/>
              </a:lnSpc>
              <a:spcBef>
                <a:spcPts val="0"/>
              </a:spcBef>
              <a:buNone/>
            </a:pPr>
            <a:r>
              <a:rPr lang="en-US" sz="6000" dirty="0" smtClean="0">
                <a:latin typeface="Bangla MN" charset="0"/>
                <a:ea typeface="Bangla MN" charset="0"/>
                <a:cs typeface="Bangla MN" charset="0"/>
              </a:rPr>
              <a:t>	-Travel to </a:t>
            </a:r>
            <a:r>
              <a:rPr lang="en-US" sz="6000" dirty="0" err="1" smtClean="0">
                <a:latin typeface="Bangla MN" charset="0"/>
                <a:ea typeface="Bangla MN" charset="0"/>
                <a:cs typeface="Bangla MN" charset="0"/>
              </a:rPr>
              <a:t>Kanchanaburi</a:t>
            </a:r>
            <a:r>
              <a:rPr lang="en-US" sz="6000" dirty="0" smtClean="0">
                <a:latin typeface="Bangla MN" charset="0"/>
                <a:ea typeface="Bangla MN" charset="0"/>
                <a:cs typeface="Bangla MN" charset="0"/>
              </a:rPr>
              <a:t> (day trip)</a:t>
            </a:r>
          </a:p>
          <a:p>
            <a:pPr>
              <a:lnSpc>
                <a:spcPts val="2420"/>
              </a:lnSpc>
              <a:spcBef>
                <a:spcPts val="0"/>
              </a:spcBef>
              <a:buNone/>
            </a:pPr>
            <a:r>
              <a:rPr lang="en-US" sz="6000" dirty="0" smtClean="0">
                <a:latin typeface="Bangla MN" charset="0"/>
                <a:ea typeface="Bangla MN" charset="0"/>
                <a:cs typeface="Bangla MN" charset="0"/>
              </a:rPr>
              <a:t>			-Thailand-Burma Railway Center</a:t>
            </a:r>
          </a:p>
          <a:p>
            <a:pPr>
              <a:lnSpc>
                <a:spcPts val="2420"/>
              </a:lnSpc>
              <a:spcBef>
                <a:spcPts val="0"/>
              </a:spcBef>
              <a:buNone/>
            </a:pPr>
            <a:r>
              <a:rPr lang="en-US" sz="6000" dirty="0" smtClean="0">
                <a:latin typeface="Bangla MN" charset="0"/>
                <a:ea typeface="Bangla MN" charset="0"/>
                <a:cs typeface="Bangla MN" charset="0"/>
              </a:rPr>
              <a:t>			-</a:t>
            </a:r>
            <a:r>
              <a:rPr lang="en-US" sz="6000" dirty="0" err="1" smtClean="0">
                <a:latin typeface="Bangla MN" charset="0"/>
                <a:ea typeface="Bangla MN" charset="0"/>
                <a:cs typeface="Bangla MN" charset="0"/>
              </a:rPr>
              <a:t>Kanchanaburi</a:t>
            </a:r>
            <a:r>
              <a:rPr lang="en-US" sz="6000" dirty="0" smtClean="0">
                <a:latin typeface="Bangla MN" charset="0"/>
                <a:ea typeface="Bangla MN" charset="0"/>
                <a:cs typeface="Bangla MN" charset="0"/>
              </a:rPr>
              <a:t> War </a:t>
            </a:r>
            <a:r>
              <a:rPr lang="en-US" sz="6000" dirty="0" err="1" smtClean="0">
                <a:latin typeface="Bangla MN" charset="0"/>
                <a:ea typeface="Bangla MN" charset="0"/>
                <a:cs typeface="Bangla MN" charset="0"/>
              </a:rPr>
              <a:t>Cemetary</a:t>
            </a:r>
            <a:endParaRPr lang="en-US" sz="6000" dirty="0" smtClean="0">
              <a:latin typeface="Bangla MN" charset="0"/>
              <a:ea typeface="Bangla MN" charset="0"/>
              <a:cs typeface="Bangla MN" charset="0"/>
            </a:endParaRPr>
          </a:p>
          <a:p>
            <a:pPr>
              <a:lnSpc>
                <a:spcPts val="2420"/>
              </a:lnSpc>
              <a:spcBef>
                <a:spcPts val="0"/>
              </a:spcBef>
              <a:buNone/>
            </a:pPr>
            <a:r>
              <a:rPr lang="en-US" sz="6000" dirty="0" smtClean="0">
                <a:latin typeface="Bangla MN" charset="0"/>
                <a:ea typeface="Bangla MN" charset="0"/>
                <a:cs typeface="Bangla MN" charset="0"/>
              </a:rPr>
              <a:t>			-Ride on historic Death Railway</a:t>
            </a:r>
          </a:p>
          <a:p>
            <a:pPr>
              <a:lnSpc>
                <a:spcPts val="2420"/>
              </a:lnSpc>
              <a:spcBef>
                <a:spcPts val="0"/>
              </a:spcBef>
              <a:buNone/>
            </a:pPr>
            <a:r>
              <a:rPr lang="en-US" sz="6000" dirty="0" smtClean="0">
                <a:latin typeface="Bangla MN" charset="0"/>
                <a:ea typeface="Bangla MN" charset="0"/>
                <a:cs typeface="Bangla MN" charset="0"/>
              </a:rPr>
              <a:t>			-Hellfire Pass</a:t>
            </a:r>
          </a:p>
          <a:p>
            <a:pPr>
              <a:lnSpc>
                <a:spcPts val="2420"/>
              </a:lnSpc>
              <a:spcBef>
                <a:spcPts val="0"/>
              </a:spcBef>
              <a:buNone/>
            </a:pPr>
            <a:r>
              <a:rPr lang="en-US" sz="6000" dirty="0" smtClean="0">
                <a:latin typeface="Bangla MN" charset="0"/>
                <a:ea typeface="Bangla MN" charset="0"/>
                <a:cs typeface="Bangla MN" charset="0"/>
              </a:rPr>
              <a:t>			-Hellfire Pass Memorial Museum</a:t>
            </a:r>
          </a:p>
          <a:p>
            <a:pPr>
              <a:lnSpc>
                <a:spcPts val="2420"/>
              </a:lnSpc>
              <a:spcBef>
                <a:spcPts val="0"/>
              </a:spcBef>
              <a:buNone/>
            </a:pPr>
            <a:r>
              <a:rPr lang="en-US" sz="6000" dirty="0" smtClean="0">
                <a:latin typeface="Bangla MN" charset="0"/>
                <a:ea typeface="Bangla MN" charset="0"/>
                <a:cs typeface="Bangla MN" charset="0"/>
              </a:rPr>
              <a:t>	-Return to Bangkok</a:t>
            </a:r>
          </a:p>
          <a:p>
            <a:pPr>
              <a:lnSpc>
                <a:spcPts val="2420"/>
              </a:lnSpc>
              <a:spcBef>
                <a:spcPts val="0"/>
              </a:spcBef>
              <a:buNone/>
            </a:pPr>
            <a:endParaRPr lang="en-US" sz="6000" dirty="0" smtClean="0">
              <a:latin typeface="Bangla MN" charset="0"/>
              <a:ea typeface="Bangla MN" charset="0"/>
              <a:cs typeface="Bangla MN" charset="0"/>
            </a:endParaRPr>
          </a:p>
          <a:p>
            <a:pPr>
              <a:lnSpc>
                <a:spcPts val="2420"/>
              </a:lnSpc>
              <a:spcBef>
                <a:spcPts val="0"/>
              </a:spcBef>
              <a:buFont typeface="Wingdings" charset="2"/>
              <a:buChar char="§"/>
            </a:pPr>
            <a:r>
              <a:rPr lang="en-US" sz="6000" dirty="0" smtClean="0">
                <a:latin typeface="Bangla MN" charset="0"/>
                <a:ea typeface="Bangla MN" charset="0"/>
                <a:cs typeface="Bangla MN" charset="0"/>
              </a:rPr>
              <a:t>Day 10:</a:t>
            </a:r>
          </a:p>
          <a:p>
            <a:pPr>
              <a:lnSpc>
                <a:spcPts val="2420"/>
              </a:lnSpc>
              <a:spcBef>
                <a:spcPts val="0"/>
              </a:spcBef>
              <a:buNone/>
            </a:pPr>
            <a:r>
              <a:rPr lang="en-US" sz="6000" dirty="0" smtClean="0">
                <a:latin typeface="Bangla MN" charset="0"/>
                <a:ea typeface="Bangla MN" charset="0"/>
                <a:cs typeface="Bangla MN" charset="0"/>
              </a:rPr>
              <a:t>	-Damnoen </a:t>
            </a:r>
            <a:r>
              <a:rPr lang="en-US" sz="6000" dirty="0" err="1" smtClean="0">
                <a:latin typeface="Bangla MN" charset="0"/>
                <a:ea typeface="Bangla MN" charset="0"/>
                <a:cs typeface="Bangla MN" charset="0"/>
              </a:rPr>
              <a:t>Saduak</a:t>
            </a:r>
            <a:r>
              <a:rPr lang="en-US" sz="6000" dirty="0" smtClean="0">
                <a:latin typeface="Bangla MN" charset="0"/>
                <a:ea typeface="Bangla MN" charset="0"/>
                <a:cs typeface="Bangla MN" charset="0"/>
              </a:rPr>
              <a:t> Floating Market</a:t>
            </a:r>
          </a:p>
          <a:p>
            <a:pPr>
              <a:lnSpc>
                <a:spcPts val="2420"/>
              </a:lnSpc>
              <a:spcBef>
                <a:spcPts val="0"/>
              </a:spcBef>
              <a:buNone/>
            </a:pPr>
            <a:r>
              <a:rPr lang="en-US" sz="6000" dirty="0" smtClean="0">
                <a:latin typeface="Bangla MN" charset="0"/>
                <a:ea typeface="Bangla MN" charset="0"/>
                <a:cs typeface="Bangla MN" charset="0"/>
              </a:rPr>
              <a:t>	-Mae </a:t>
            </a:r>
            <a:r>
              <a:rPr lang="en-US" sz="6000" dirty="0" err="1" smtClean="0">
                <a:latin typeface="Bangla MN" charset="0"/>
                <a:ea typeface="Bangla MN" charset="0"/>
                <a:cs typeface="Bangla MN" charset="0"/>
              </a:rPr>
              <a:t>Klong</a:t>
            </a:r>
            <a:r>
              <a:rPr lang="en-US" sz="6000" dirty="0" smtClean="0">
                <a:latin typeface="Bangla MN" charset="0"/>
                <a:ea typeface="Bangla MN" charset="0"/>
                <a:cs typeface="Bangla MN" charset="0"/>
              </a:rPr>
              <a:t> Railway </a:t>
            </a:r>
            <a:r>
              <a:rPr lang="en-US" sz="6000" dirty="0">
                <a:latin typeface="Bangla MN" charset="0"/>
                <a:ea typeface="Bangla MN" charset="0"/>
                <a:cs typeface="Bangla MN" charset="0"/>
              </a:rPr>
              <a:t>M</a:t>
            </a:r>
            <a:r>
              <a:rPr lang="en-US" sz="6000" dirty="0" smtClean="0">
                <a:latin typeface="Bangla MN" charset="0"/>
                <a:ea typeface="Bangla MN" charset="0"/>
                <a:cs typeface="Bangla MN" charset="0"/>
              </a:rPr>
              <a:t>arket</a:t>
            </a:r>
          </a:p>
          <a:p>
            <a:pPr>
              <a:lnSpc>
                <a:spcPts val="2420"/>
              </a:lnSpc>
              <a:spcBef>
                <a:spcPts val="0"/>
              </a:spcBef>
              <a:buNone/>
            </a:pPr>
            <a:r>
              <a:rPr lang="en-US" sz="6000" dirty="0" smtClean="0">
                <a:latin typeface="Bangla MN" charset="0"/>
                <a:ea typeface="Bangla MN" charset="0"/>
                <a:cs typeface="Bangla MN" charset="0"/>
              </a:rPr>
              <a:t>	-Jim Thompson House and Art Center</a:t>
            </a:r>
          </a:p>
          <a:p>
            <a:pPr>
              <a:lnSpc>
                <a:spcPts val="2420"/>
              </a:lnSpc>
              <a:spcBef>
                <a:spcPts val="0"/>
              </a:spcBef>
              <a:buNone/>
            </a:pPr>
            <a:r>
              <a:rPr lang="en-US" sz="6000" dirty="0" smtClean="0">
                <a:latin typeface="Bangla MN" charset="0"/>
                <a:ea typeface="Bangla MN" charset="0"/>
                <a:cs typeface="Bangla MN" charset="0"/>
              </a:rPr>
              <a:t>	-Mandarin Oriental Hotel Bangkok</a:t>
            </a:r>
          </a:p>
          <a:p>
            <a:pPr>
              <a:lnSpc>
                <a:spcPts val="2420"/>
              </a:lnSpc>
              <a:spcBef>
                <a:spcPts val="0"/>
              </a:spcBef>
              <a:buNone/>
            </a:pPr>
            <a:r>
              <a:rPr lang="en-US" sz="6000" dirty="0" smtClean="0">
                <a:latin typeface="Bangla MN" charset="0"/>
                <a:ea typeface="Bangla MN" charset="0"/>
                <a:cs typeface="Bangla MN" charset="0"/>
              </a:rPr>
              <a:t>	for High Tea</a:t>
            </a:r>
          </a:p>
          <a:p>
            <a:pPr>
              <a:lnSpc>
                <a:spcPts val="2420"/>
              </a:lnSpc>
              <a:spcBef>
                <a:spcPts val="0"/>
              </a:spcBef>
              <a:buNone/>
            </a:pPr>
            <a:r>
              <a:rPr lang="en-US" sz="6000" dirty="0" smtClean="0">
                <a:latin typeface="Bangla MN" charset="0"/>
                <a:ea typeface="Bangla MN" charset="0"/>
                <a:cs typeface="Bangla MN" charset="0"/>
              </a:rPr>
              <a:t>	-Optional activity: </a:t>
            </a:r>
            <a:r>
              <a:rPr lang="en-US" sz="6000" dirty="0" err="1" smtClean="0">
                <a:latin typeface="Bangla MN" charset="0"/>
                <a:ea typeface="Bangla MN" charset="0"/>
                <a:cs typeface="Bangla MN" charset="0"/>
              </a:rPr>
              <a:t>Muay</a:t>
            </a:r>
            <a:r>
              <a:rPr lang="en-US" sz="6000" dirty="0" smtClean="0">
                <a:latin typeface="Bangla MN" charset="0"/>
                <a:ea typeface="Bangla MN" charset="0"/>
                <a:cs typeface="Bangla MN" charset="0"/>
              </a:rPr>
              <a:t> Thai Boxing Show</a:t>
            </a:r>
          </a:p>
          <a:p>
            <a:pPr marL="457200" lvl="1" indent="0">
              <a:lnSpc>
                <a:spcPct val="120000"/>
              </a:lnSpc>
              <a:spcBef>
                <a:spcPts val="0"/>
              </a:spcBef>
              <a:buNone/>
            </a:pPr>
            <a:r>
              <a:rPr lang="en-US" sz="9600" b="1" dirty="0" smtClean="0">
                <a:latin typeface="Bell MT"/>
                <a:cs typeface="Bell MT"/>
              </a:rPr>
              <a:t>				</a:t>
            </a:r>
          </a:p>
          <a:p>
            <a:pPr marL="457200" lvl="1" indent="0">
              <a:lnSpc>
                <a:spcPct val="120000"/>
              </a:lnSpc>
              <a:spcBef>
                <a:spcPts val="0"/>
              </a:spcBef>
              <a:buNone/>
            </a:pPr>
            <a:endParaRPr lang="en-US" sz="2400" b="1" dirty="0" smtClean="0">
              <a:latin typeface="Cambria" panose="02040503050406030204" pitchFamily="18" charset="0"/>
            </a:endParaRPr>
          </a:p>
          <a:p>
            <a:pPr marL="457200" lvl="1" indent="0">
              <a:lnSpc>
                <a:spcPct val="120000"/>
              </a:lnSpc>
              <a:spcBef>
                <a:spcPts val="0"/>
              </a:spcBef>
              <a:buNone/>
            </a:pPr>
            <a:r>
              <a:rPr lang="en-US" sz="2400" b="1" dirty="0">
                <a:latin typeface="Cambria" panose="02040503050406030204" pitchFamily="18" charset="0"/>
              </a:rPr>
              <a:t>	</a:t>
            </a:r>
            <a:r>
              <a:rPr lang="en-US" sz="2400" b="1" dirty="0" smtClean="0">
                <a:latin typeface="Cambria" panose="02040503050406030204" pitchFamily="18" charset="0"/>
              </a:rPr>
              <a:t>	</a:t>
            </a:r>
          </a:p>
          <a:p>
            <a:pPr marL="457200" lvl="1" indent="0">
              <a:lnSpc>
                <a:spcPct val="120000"/>
              </a:lnSpc>
              <a:spcBef>
                <a:spcPts val="0"/>
              </a:spcBef>
              <a:buNone/>
            </a:pPr>
            <a:endParaRPr lang="en-US" sz="2400" b="1" dirty="0">
              <a:latin typeface="Cambria" panose="02040503050406030204" pitchFamily="18" charset="0"/>
            </a:endParaRPr>
          </a:p>
          <a:p>
            <a:pPr marL="457200" lvl="1" indent="0">
              <a:lnSpc>
                <a:spcPct val="120000"/>
              </a:lnSpc>
              <a:spcBef>
                <a:spcPts val="0"/>
              </a:spcBef>
              <a:buNone/>
            </a:pPr>
            <a:r>
              <a:rPr lang="en-US" sz="2400" b="1" dirty="0" smtClean="0">
                <a:latin typeface="Cambria" panose="02040503050406030204" pitchFamily="18" charset="0"/>
              </a:rPr>
              <a:t/>
            </a:r>
            <a:br>
              <a:rPr lang="en-US" sz="2400" b="1" dirty="0" smtClean="0">
                <a:latin typeface="Cambria" panose="02040503050406030204" pitchFamily="18" charset="0"/>
              </a:rPr>
            </a:br>
            <a:r>
              <a:rPr lang="en-US" sz="2400" b="1" dirty="0" smtClean="0">
                <a:latin typeface="Cambria" panose="02040503050406030204" pitchFamily="18" charset="0"/>
              </a:rPr>
              <a:t>	</a:t>
            </a:r>
            <a:endParaRPr lang="en-US" sz="2400" b="1" dirty="0">
              <a:latin typeface="Cambria" panose="02040503050406030204" pitchFamily="18" charset="0"/>
            </a:endParaRPr>
          </a:p>
          <a:p>
            <a:endParaRPr lang="en-US" sz="2800" b="1" dirty="0" smtClean="0">
              <a:latin typeface="Cambria" panose="02040503050406030204" pitchFamily="18" charset="0"/>
            </a:endParaRPr>
          </a:p>
          <a:p>
            <a:endParaRPr lang="en-US" sz="2800" b="1" dirty="0">
              <a:latin typeface="Cambria" panose="02040503050406030204" pitchFamily="18" charset="0"/>
            </a:endParaRPr>
          </a:p>
          <a:p>
            <a:endParaRPr lang="en-US" sz="2800" b="1" dirty="0" smtClean="0">
              <a:latin typeface="Cambria" panose="02040503050406030204" pitchFamily="18" charset="0"/>
            </a:endParaRPr>
          </a:p>
        </p:txBody>
      </p:sp>
      <p:pic>
        <p:nvPicPr>
          <p:cNvPr id="9" name="Picture 8" descr="floating market"/>
          <p:cNvPicPr>
            <a:picLocks noChangeAspect="1"/>
          </p:cNvPicPr>
          <p:nvPr/>
        </p:nvPicPr>
        <p:blipFill>
          <a:blip r:embed="rId3"/>
          <a:stretch>
            <a:fillRect/>
          </a:stretch>
        </p:blipFill>
        <p:spPr>
          <a:xfrm>
            <a:off x="4940299" y="4006516"/>
            <a:ext cx="4089399" cy="1937084"/>
          </a:xfrm>
          <a:prstGeom prst="rect">
            <a:avLst/>
          </a:prstGeom>
          <a:effectLst>
            <a:softEdge rad="114300"/>
          </a:effectLst>
        </p:spPr>
      </p:pic>
      <p:pic>
        <p:nvPicPr>
          <p:cNvPr id="10" name="Picture 9" descr="death railway"/>
          <p:cNvPicPr>
            <a:picLocks noChangeAspect="1"/>
          </p:cNvPicPr>
          <p:nvPr/>
        </p:nvPicPr>
        <p:blipFill>
          <a:blip r:embed="rId4"/>
          <a:stretch>
            <a:fillRect/>
          </a:stretch>
        </p:blipFill>
        <p:spPr>
          <a:xfrm>
            <a:off x="5232399" y="1371600"/>
            <a:ext cx="3505200" cy="2427351"/>
          </a:xfrm>
          <a:prstGeom prst="rect">
            <a:avLst/>
          </a:prstGeom>
          <a:effectLst>
            <a:softEdge rad="114300"/>
          </a:effectLst>
        </p:spPr>
      </p:pic>
    </p:spTree>
    <p:extLst>
      <p:ext uri="{BB962C8B-B14F-4D97-AF65-F5344CB8AC3E}">
        <p14:creationId xmlns:p14="http://schemas.microsoft.com/office/powerpoint/2010/main" val="6298399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19200" y="762000"/>
            <a:ext cx="4343400" cy="457200"/>
          </a:xfrm>
        </p:spPr>
        <p:txBody>
          <a:bodyPr>
            <a:noAutofit/>
          </a:bodyPr>
          <a:lstStyle/>
          <a:p>
            <a:pPr algn="ctr"/>
            <a:r>
              <a:rPr lang="en-US" sz="2800" b="1" dirty="0" smtClean="0">
                <a:solidFill>
                  <a:schemeClr val="tx2"/>
                </a:solidFill>
                <a:latin typeface="Bangla MN" charset="0"/>
                <a:ea typeface="Bangla MN" charset="0"/>
                <a:cs typeface="Bangla MN" charset="0"/>
              </a:rPr>
              <a:t>Tentative Itinerary</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838200" y="1511301"/>
            <a:ext cx="5410200" cy="5029199"/>
          </a:xfrm>
        </p:spPr>
        <p:txBody>
          <a:bodyPr>
            <a:normAutofit fontScale="25000" lnSpcReduction="20000"/>
          </a:bodyPr>
          <a:lstStyle/>
          <a:p>
            <a:pPr>
              <a:lnSpc>
                <a:spcPts val="2460"/>
              </a:lnSpc>
              <a:spcBef>
                <a:spcPts val="400"/>
              </a:spcBef>
              <a:buFont typeface="Wingdings" charset="2"/>
              <a:buChar char="§"/>
            </a:pPr>
            <a:r>
              <a:rPr lang="en-US" sz="7200" dirty="0" smtClean="0">
                <a:latin typeface="Bangla MN" charset="0"/>
                <a:ea typeface="Bangla MN" charset="0"/>
                <a:cs typeface="Bangla MN" charset="0"/>
              </a:rPr>
              <a:t>Day 11:</a:t>
            </a:r>
          </a:p>
          <a:p>
            <a:pPr lvl="1">
              <a:lnSpc>
                <a:spcPts val="2460"/>
              </a:lnSpc>
              <a:spcBef>
                <a:spcPts val="400"/>
              </a:spcBef>
              <a:buNone/>
            </a:pPr>
            <a:r>
              <a:rPr lang="en-US" sz="7200" dirty="0" smtClean="0">
                <a:latin typeface="Bangla MN" charset="0"/>
                <a:ea typeface="Bangla MN" charset="0"/>
                <a:cs typeface="Bangla MN" charset="0"/>
              </a:rPr>
              <a:t>-Day trip to Ayutthaya</a:t>
            </a:r>
          </a:p>
          <a:p>
            <a:pPr lvl="1">
              <a:lnSpc>
                <a:spcPts val="2460"/>
              </a:lnSpc>
              <a:spcBef>
                <a:spcPts val="400"/>
              </a:spcBef>
              <a:buNone/>
            </a:pPr>
            <a:r>
              <a:rPr lang="en-US" sz="7200" dirty="0" smtClean="0">
                <a:latin typeface="Bangla MN" charset="0"/>
                <a:ea typeface="Bangla MN" charset="0"/>
                <a:cs typeface="Bangla MN" charset="0"/>
              </a:rPr>
              <a:t>	-Bang Pa-In Palace</a:t>
            </a:r>
          </a:p>
          <a:p>
            <a:pPr lvl="1">
              <a:lnSpc>
                <a:spcPts val="2460"/>
              </a:lnSpc>
              <a:spcBef>
                <a:spcPts val="400"/>
              </a:spcBef>
              <a:buNone/>
            </a:pPr>
            <a:r>
              <a:rPr lang="en-US" sz="7200" dirty="0" smtClean="0">
                <a:latin typeface="Bangla MN" charset="0"/>
                <a:ea typeface="Bangla MN" charset="0"/>
                <a:cs typeface="Bangla MN" charset="0"/>
              </a:rPr>
              <a:t>	-Wat </a:t>
            </a:r>
            <a:r>
              <a:rPr lang="en-US" sz="7200" dirty="0" err="1" smtClean="0">
                <a:latin typeface="Bangla MN" charset="0"/>
                <a:ea typeface="Bangla MN" charset="0"/>
                <a:cs typeface="Bangla MN" charset="0"/>
              </a:rPr>
              <a:t>Yai</a:t>
            </a:r>
            <a:r>
              <a:rPr lang="en-US" sz="7200" dirty="0" smtClean="0">
                <a:latin typeface="Bangla MN" charset="0"/>
                <a:ea typeface="Bangla MN" charset="0"/>
                <a:cs typeface="Bangla MN" charset="0"/>
              </a:rPr>
              <a:t> </a:t>
            </a:r>
            <a:r>
              <a:rPr lang="en-US" sz="7200" dirty="0" err="1" smtClean="0">
                <a:latin typeface="Bangla MN" charset="0"/>
                <a:ea typeface="Bangla MN" charset="0"/>
                <a:cs typeface="Bangla MN" charset="0"/>
              </a:rPr>
              <a:t>Chai</a:t>
            </a:r>
            <a:r>
              <a:rPr lang="en-US" sz="7200" dirty="0" smtClean="0">
                <a:latin typeface="Bangla MN" charset="0"/>
                <a:ea typeface="Bangla MN" charset="0"/>
                <a:cs typeface="Bangla MN" charset="0"/>
              </a:rPr>
              <a:t> </a:t>
            </a:r>
            <a:r>
              <a:rPr lang="en-US" sz="7200" dirty="0" err="1" smtClean="0">
                <a:latin typeface="Bangla MN" charset="0"/>
                <a:ea typeface="Bangla MN" charset="0"/>
                <a:cs typeface="Bangla MN" charset="0"/>
              </a:rPr>
              <a:t>Mongkol</a:t>
            </a:r>
            <a:endParaRPr lang="en-US" sz="7200" dirty="0" smtClean="0">
              <a:latin typeface="Bangla MN" charset="0"/>
              <a:ea typeface="Bangla MN" charset="0"/>
              <a:cs typeface="Bangla MN" charset="0"/>
            </a:endParaRPr>
          </a:p>
          <a:p>
            <a:pPr lvl="1">
              <a:lnSpc>
                <a:spcPts val="2460"/>
              </a:lnSpc>
              <a:spcBef>
                <a:spcPts val="400"/>
              </a:spcBef>
              <a:buNone/>
            </a:pPr>
            <a:r>
              <a:rPr lang="en-US" sz="7200" dirty="0" smtClean="0">
                <a:latin typeface="Bangla MN" charset="0"/>
                <a:ea typeface="Bangla MN" charset="0"/>
                <a:cs typeface="Bangla MN" charset="0"/>
              </a:rPr>
              <a:t>	-Wat </a:t>
            </a:r>
            <a:r>
              <a:rPr lang="en-US" sz="7200" dirty="0" err="1" smtClean="0">
                <a:latin typeface="Bangla MN" charset="0"/>
                <a:ea typeface="Bangla MN" charset="0"/>
                <a:cs typeface="Bangla MN" charset="0"/>
              </a:rPr>
              <a:t>Phra</a:t>
            </a:r>
            <a:r>
              <a:rPr lang="en-US" sz="7200" dirty="0" smtClean="0">
                <a:latin typeface="Bangla MN" charset="0"/>
                <a:ea typeface="Bangla MN" charset="0"/>
                <a:cs typeface="Bangla MN" charset="0"/>
              </a:rPr>
              <a:t> Sri </a:t>
            </a:r>
            <a:r>
              <a:rPr lang="en-US" sz="7200" dirty="0" err="1" smtClean="0">
                <a:latin typeface="Bangla MN" charset="0"/>
                <a:ea typeface="Bangla MN" charset="0"/>
                <a:cs typeface="Bangla MN" charset="0"/>
              </a:rPr>
              <a:t>Sanphet</a:t>
            </a:r>
            <a:r>
              <a:rPr lang="en-US" sz="7200" dirty="0" smtClean="0">
                <a:latin typeface="Bangla MN" charset="0"/>
                <a:ea typeface="Bangla MN" charset="0"/>
                <a:cs typeface="Bangla MN" charset="0"/>
              </a:rPr>
              <a:t> temple</a:t>
            </a:r>
          </a:p>
          <a:p>
            <a:pPr lvl="1">
              <a:lnSpc>
                <a:spcPts val="2460"/>
              </a:lnSpc>
              <a:spcBef>
                <a:spcPts val="400"/>
              </a:spcBef>
              <a:buNone/>
            </a:pPr>
            <a:r>
              <a:rPr lang="en-US" sz="7200" dirty="0" smtClean="0">
                <a:latin typeface="Bangla MN" charset="0"/>
                <a:ea typeface="Bangla MN" charset="0"/>
                <a:cs typeface="Bangla MN" charset="0"/>
              </a:rPr>
              <a:t>	-Wat </a:t>
            </a:r>
            <a:r>
              <a:rPr lang="en-US" sz="7200" dirty="0" err="1" smtClean="0">
                <a:latin typeface="Bangla MN" charset="0"/>
                <a:ea typeface="Bangla MN" charset="0"/>
                <a:cs typeface="Bangla MN" charset="0"/>
              </a:rPr>
              <a:t>Mahathat</a:t>
            </a:r>
            <a:r>
              <a:rPr lang="en-US" sz="7200" dirty="0" smtClean="0">
                <a:latin typeface="Bangla MN" charset="0"/>
                <a:ea typeface="Bangla MN" charset="0"/>
                <a:cs typeface="Bangla MN" charset="0"/>
              </a:rPr>
              <a:t> temple</a:t>
            </a:r>
          </a:p>
          <a:p>
            <a:pPr lvl="1">
              <a:lnSpc>
                <a:spcPts val="2460"/>
              </a:lnSpc>
              <a:spcBef>
                <a:spcPts val="400"/>
              </a:spcBef>
              <a:buNone/>
            </a:pPr>
            <a:r>
              <a:rPr lang="en-US" sz="7200" dirty="0">
                <a:latin typeface="Bangla MN" charset="0"/>
                <a:ea typeface="Bangla MN" charset="0"/>
                <a:cs typeface="Bangla MN" charset="0"/>
              </a:rPr>
              <a:t>	</a:t>
            </a:r>
            <a:r>
              <a:rPr lang="en-US" sz="7200" dirty="0" smtClean="0">
                <a:latin typeface="Bangla MN" charset="0"/>
                <a:ea typeface="Bangla MN" charset="0"/>
                <a:cs typeface="Bangla MN" charset="0"/>
              </a:rPr>
              <a:t>-Riverboat tour around the island</a:t>
            </a:r>
          </a:p>
          <a:p>
            <a:pPr lvl="1">
              <a:lnSpc>
                <a:spcPts val="2460"/>
              </a:lnSpc>
              <a:spcBef>
                <a:spcPts val="400"/>
              </a:spcBef>
              <a:buNone/>
            </a:pPr>
            <a:r>
              <a:rPr lang="en-US" sz="7200" dirty="0" smtClean="0">
                <a:latin typeface="Bangla MN" charset="0"/>
                <a:ea typeface="Bangla MN" charset="0"/>
                <a:cs typeface="Bangla MN" charset="0"/>
              </a:rPr>
              <a:t>-Return to Bangkok</a:t>
            </a:r>
          </a:p>
          <a:p>
            <a:pPr lvl="1">
              <a:lnSpc>
                <a:spcPts val="2460"/>
              </a:lnSpc>
              <a:spcBef>
                <a:spcPts val="400"/>
              </a:spcBef>
              <a:buNone/>
            </a:pPr>
            <a:endParaRPr lang="en-US" sz="7200" dirty="0" smtClean="0">
              <a:latin typeface="Bangla MN" charset="0"/>
              <a:ea typeface="Bangla MN" charset="0"/>
              <a:cs typeface="Bangla MN" charset="0"/>
            </a:endParaRPr>
          </a:p>
          <a:p>
            <a:pPr>
              <a:lnSpc>
                <a:spcPts val="2460"/>
              </a:lnSpc>
              <a:spcBef>
                <a:spcPts val="400"/>
              </a:spcBef>
              <a:buFont typeface="Wingdings" charset="2"/>
              <a:buChar char="§"/>
            </a:pPr>
            <a:r>
              <a:rPr lang="en-US" sz="7200" dirty="0" smtClean="0">
                <a:latin typeface="Bangla MN" charset="0"/>
                <a:ea typeface="Bangla MN" charset="0"/>
                <a:cs typeface="Bangla MN" charset="0"/>
              </a:rPr>
              <a:t>Day 12:</a:t>
            </a:r>
          </a:p>
          <a:p>
            <a:pPr marL="457200" lvl="1" indent="0">
              <a:lnSpc>
                <a:spcPts val="2460"/>
              </a:lnSpc>
              <a:spcBef>
                <a:spcPts val="400"/>
              </a:spcBef>
              <a:buNone/>
            </a:pPr>
            <a:r>
              <a:rPr lang="en-US" sz="7200" dirty="0" smtClean="0">
                <a:latin typeface="Bangla MN" charset="0"/>
                <a:ea typeface="Bangla MN" charset="0"/>
                <a:cs typeface="Bangla MN" charset="0"/>
              </a:rPr>
              <a:t>-Overnight trip in </a:t>
            </a:r>
            <a:r>
              <a:rPr lang="en-US" sz="7200" dirty="0" err="1" smtClean="0">
                <a:latin typeface="Bangla MN" charset="0"/>
                <a:ea typeface="Bangla MN" charset="0"/>
                <a:cs typeface="Bangla MN" charset="0"/>
              </a:rPr>
              <a:t>Koh</a:t>
            </a:r>
            <a:r>
              <a:rPr lang="en-US" sz="7200" dirty="0" smtClean="0">
                <a:latin typeface="Bangla MN" charset="0"/>
                <a:ea typeface="Bangla MN" charset="0"/>
                <a:cs typeface="Bangla MN" charset="0"/>
              </a:rPr>
              <a:t> </a:t>
            </a:r>
            <a:r>
              <a:rPr lang="en-US" sz="7200" dirty="0" err="1" smtClean="0">
                <a:latin typeface="Bangla MN" charset="0"/>
                <a:ea typeface="Bangla MN" charset="0"/>
                <a:cs typeface="Bangla MN" charset="0"/>
              </a:rPr>
              <a:t>Samet</a:t>
            </a:r>
            <a:endParaRPr lang="en-US" sz="7200" dirty="0" smtClean="0">
              <a:latin typeface="Bangla MN" charset="0"/>
              <a:ea typeface="Bangla MN" charset="0"/>
              <a:cs typeface="Bangla MN" charset="0"/>
            </a:endParaRPr>
          </a:p>
          <a:p>
            <a:pPr marL="457200" lvl="1" indent="0">
              <a:lnSpc>
                <a:spcPts val="2460"/>
              </a:lnSpc>
              <a:spcBef>
                <a:spcPts val="400"/>
              </a:spcBef>
              <a:buNone/>
            </a:pPr>
            <a:r>
              <a:rPr lang="en-US" sz="7200" dirty="0" smtClean="0">
                <a:latin typeface="Bangla MN" charset="0"/>
                <a:ea typeface="Bangla MN" charset="0"/>
                <a:cs typeface="Bangla MN" charset="0"/>
              </a:rPr>
              <a:t>-Beach</a:t>
            </a:r>
          </a:p>
          <a:p>
            <a:pPr marL="457200" lvl="1" indent="0">
              <a:spcBef>
                <a:spcPts val="600"/>
              </a:spcBef>
              <a:buNone/>
            </a:pPr>
            <a:endParaRPr lang="en-US" sz="1600" b="1" dirty="0" smtClean="0">
              <a:latin typeface="Cambria" panose="02040503050406030204" pitchFamily="18" charset="0"/>
            </a:endParaRPr>
          </a:p>
          <a:p>
            <a:pPr marL="457200" lvl="1" indent="0">
              <a:spcBef>
                <a:spcPts val="600"/>
              </a:spcBef>
              <a:buNone/>
            </a:pPr>
            <a:endParaRPr lang="en-US" sz="1600" b="1" dirty="0" smtClean="0">
              <a:latin typeface="Cambria" panose="02040503050406030204" pitchFamily="18" charset="0"/>
            </a:endParaRPr>
          </a:p>
          <a:p>
            <a:pPr marL="457200" lvl="1" indent="0">
              <a:spcBef>
                <a:spcPts val="0"/>
              </a:spcBef>
              <a:buNone/>
            </a:pPr>
            <a:r>
              <a:rPr lang="en-US" sz="2400" b="1" dirty="0">
                <a:latin typeface="Cambria" panose="02040503050406030204" pitchFamily="18" charset="0"/>
              </a:rPr>
              <a:t>	</a:t>
            </a:r>
            <a:r>
              <a:rPr lang="en-US" sz="2400" b="1" dirty="0" smtClean="0">
                <a:latin typeface="Cambria" panose="02040503050406030204" pitchFamily="18" charset="0"/>
              </a:rPr>
              <a:t>	</a:t>
            </a:r>
          </a:p>
          <a:p>
            <a:pPr marL="457200" lvl="1" indent="0">
              <a:spcBef>
                <a:spcPts val="0"/>
              </a:spcBef>
              <a:buNone/>
            </a:pPr>
            <a:endParaRPr lang="en-US" sz="2400" b="1" dirty="0">
              <a:latin typeface="Cambria" panose="02040503050406030204" pitchFamily="18" charset="0"/>
            </a:endParaRPr>
          </a:p>
          <a:p>
            <a:pPr marL="457200" lvl="1" indent="0">
              <a:spcBef>
                <a:spcPts val="0"/>
              </a:spcBef>
              <a:buNone/>
            </a:pPr>
            <a:r>
              <a:rPr lang="en-US" sz="2400" b="1" dirty="0" smtClean="0">
                <a:latin typeface="Cambria" panose="02040503050406030204" pitchFamily="18" charset="0"/>
              </a:rPr>
              <a:t/>
            </a:r>
            <a:br>
              <a:rPr lang="en-US" sz="2400" b="1" dirty="0" smtClean="0">
                <a:latin typeface="Cambria" panose="02040503050406030204" pitchFamily="18" charset="0"/>
              </a:rPr>
            </a:br>
            <a:r>
              <a:rPr lang="en-US" sz="2400" b="1" dirty="0" smtClean="0">
                <a:latin typeface="Cambria" panose="02040503050406030204" pitchFamily="18" charset="0"/>
              </a:rPr>
              <a:t>	</a:t>
            </a:r>
            <a:endParaRPr lang="en-US" sz="2400" b="1" dirty="0">
              <a:latin typeface="Cambria" panose="02040503050406030204" pitchFamily="18" charset="0"/>
            </a:endParaRPr>
          </a:p>
          <a:p>
            <a:endParaRPr lang="en-US" sz="2800" b="1" dirty="0" smtClean="0">
              <a:latin typeface="Cambria" panose="02040503050406030204" pitchFamily="18" charset="0"/>
            </a:endParaRPr>
          </a:p>
          <a:p>
            <a:endParaRPr lang="en-US" sz="2800" b="1" dirty="0">
              <a:latin typeface="Cambria" panose="02040503050406030204" pitchFamily="18" charset="0"/>
            </a:endParaRPr>
          </a:p>
          <a:p>
            <a:endParaRPr lang="en-US" sz="2800" b="1" dirty="0" smtClean="0">
              <a:latin typeface="Cambria" panose="02040503050406030204" pitchFamily="18" charset="0"/>
            </a:endParaRPr>
          </a:p>
        </p:txBody>
      </p:sp>
      <p:pic>
        <p:nvPicPr>
          <p:cNvPr id="9" name="Picture 8" descr="Ao-Prao-on-Koh-Samet-Thailand.jpg"/>
          <p:cNvPicPr>
            <a:picLocks noChangeAspect="1"/>
          </p:cNvPicPr>
          <p:nvPr/>
        </p:nvPicPr>
        <p:blipFill rotWithShape="1">
          <a:blip r:embed="rId3"/>
          <a:srcRect r="16071"/>
          <a:stretch/>
        </p:blipFill>
        <p:spPr>
          <a:xfrm>
            <a:off x="5105400" y="4317189"/>
            <a:ext cx="3200400" cy="2197911"/>
          </a:xfrm>
          <a:prstGeom prst="rect">
            <a:avLst/>
          </a:prstGeom>
          <a:effectLst>
            <a:softEdge rad="114300"/>
          </a:effec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8037" r="11592"/>
          <a:stretch/>
        </p:blipFill>
        <p:spPr>
          <a:xfrm>
            <a:off x="5410200" y="1219200"/>
            <a:ext cx="3048001" cy="2521553"/>
          </a:xfrm>
          <a:prstGeom prst="rect">
            <a:avLst/>
          </a:prstGeom>
          <a:effectLst>
            <a:softEdge rad="127000"/>
          </a:effectLst>
        </p:spPr>
      </p:pic>
    </p:spTree>
    <p:extLst>
      <p:ext uri="{BB962C8B-B14F-4D97-AF65-F5344CB8AC3E}">
        <p14:creationId xmlns:p14="http://schemas.microsoft.com/office/powerpoint/2010/main" val="5728178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95400" y="800100"/>
            <a:ext cx="4114800" cy="571500"/>
          </a:xfrm>
        </p:spPr>
        <p:txBody>
          <a:bodyPr>
            <a:noAutofit/>
          </a:bodyPr>
          <a:lstStyle/>
          <a:p>
            <a:pPr algn="ctr"/>
            <a:r>
              <a:rPr lang="en-US" sz="2800" b="1" dirty="0" smtClean="0">
                <a:solidFill>
                  <a:schemeClr val="tx2"/>
                </a:solidFill>
                <a:latin typeface="Bangla MN" charset="0"/>
                <a:ea typeface="Bangla MN" charset="0"/>
                <a:cs typeface="Bangla MN" charset="0"/>
              </a:rPr>
              <a:t>Tentative Itinerary</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685800" y="2590800"/>
            <a:ext cx="3276600" cy="2438400"/>
          </a:xfrm>
        </p:spPr>
        <p:txBody>
          <a:bodyPr>
            <a:normAutofit/>
          </a:bodyPr>
          <a:lstStyle/>
          <a:p>
            <a:pPr>
              <a:lnSpc>
                <a:spcPts val="2420"/>
              </a:lnSpc>
              <a:spcBef>
                <a:spcPts val="400"/>
              </a:spcBef>
              <a:buFont typeface="Wingdings" charset="2"/>
              <a:buChar char="§"/>
            </a:pPr>
            <a:r>
              <a:rPr lang="en-US" dirty="0" smtClean="0">
                <a:latin typeface="Bangla MN" charset="0"/>
                <a:ea typeface="Bangla MN" charset="0"/>
                <a:cs typeface="Bangla MN" charset="0"/>
              </a:rPr>
              <a:t>Day 13:</a:t>
            </a:r>
          </a:p>
          <a:p>
            <a:pPr marL="457200" lvl="1" indent="0">
              <a:lnSpc>
                <a:spcPts val="2420"/>
              </a:lnSpc>
              <a:spcBef>
                <a:spcPts val="400"/>
              </a:spcBef>
              <a:buNone/>
            </a:pPr>
            <a:r>
              <a:rPr lang="en-US" sz="1800" dirty="0" smtClean="0">
                <a:latin typeface="Bangla MN" charset="0"/>
                <a:ea typeface="Bangla MN" charset="0"/>
                <a:cs typeface="Bangla MN" charset="0"/>
              </a:rPr>
              <a:t>-Return to Bangkok </a:t>
            </a:r>
          </a:p>
          <a:p>
            <a:pPr marL="457200" lvl="1" indent="0">
              <a:lnSpc>
                <a:spcPts val="2420"/>
              </a:lnSpc>
              <a:spcBef>
                <a:spcPts val="400"/>
              </a:spcBef>
              <a:buNone/>
            </a:pPr>
            <a:r>
              <a:rPr lang="en-US" sz="1800" dirty="0" smtClean="0">
                <a:latin typeface="Bangla MN" charset="0"/>
                <a:ea typeface="Bangla MN" charset="0"/>
                <a:cs typeface="Bangla MN" charset="0"/>
              </a:rPr>
              <a:t>and depart for home</a:t>
            </a:r>
          </a:p>
          <a:p>
            <a:pPr>
              <a:lnSpc>
                <a:spcPts val="2420"/>
              </a:lnSpc>
              <a:spcBef>
                <a:spcPts val="400"/>
              </a:spcBef>
              <a:buFont typeface="Wingdings" charset="2"/>
              <a:buChar char="§"/>
            </a:pPr>
            <a:endParaRPr lang="en-US" dirty="0" smtClean="0">
              <a:latin typeface="Bangla MN" charset="0"/>
              <a:ea typeface="Bangla MN" charset="0"/>
              <a:cs typeface="Bangla MN" charset="0"/>
            </a:endParaRPr>
          </a:p>
          <a:p>
            <a:pPr>
              <a:lnSpc>
                <a:spcPts val="2420"/>
              </a:lnSpc>
              <a:spcBef>
                <a:spcPts val="400"/>
              </a:spcBef>
              <a:buFont typeface="Wingdings" charset="2"/>
              <a:buChar char="§"/>
            </a:pPr>
            <a:r>
              <a:rPr lang="en-US" dirty="0" smtClean="0">
                <a:latin typeface="Bangla MN" charset="0"/>
                <a:ea typeface="Bangla MN" charset="0"/>
                <a:cs typeface="Bangla MN" charset="0"/>
              </a:rPr>
              <a:t>Day 15:</a:t>
            </a:r>
          </a:p>
          <a:p>
            <a:pPr marL="457200" lvl="1" indent="0">
              <a:lnSpc>
                <a:spcPts val="2420"/>
              </a:lnSpc>
              <a:spcBef>
                <a:spcPts val="400"/>
              </a:spcBef>
              <a:buNone/>
            </a:pPr>
            <a:r>
              <a:rPr lang="en-US" sz="1800" dirty="0" smtClean="0">
                <a:latin typeface="Bangla MN" charset="0"/>
                <a:ea typeface="Bangla MN" charset="0"/>
                <a:cs typeface="Bangla MN" charset="0"/>
              </a:rPr>
              <a:t>-Arrive home</a:t>
            </a:r>
            <a:endParaRPr lang="en-US" sz="1800" dirty="0">
              <a:latin typeface="Bangla MN" charset="0"/>
              <a:ea typeface="Bangla MN" charset="0"/>
              <a:cs typeface="Bangla MN" charset="0"/>
            </a:endParaRPr>
          </a:p>
        </p:txBody>
      </p:sp>
      <p:pic>
        <p:nvPicPr>
          <p:cNvPr id="7" name="Picture 6" descr="wbcities0715-bangkok.jpg"/>
          <p:cNvPicPr>
            <a:picLocks noChangeAspect="1"/>
          </p:cNvPicPr>
          <p:nvPr/>
        </p:nvPicPr>
        <p:blipFill rotWithShape="1">
          <a:blip r:embed="rId3"/>
          <a:srcRect r="11765"/>
          <a:stretch/>
        </p:blipFill>
        <p:spPr>
          <a:xfrm>
            <a:off x="3962400" y="1981200"/>
            <a:ext cx="4572000" cy="3238500"/>
          </a:xfrm>
          <a:prstGeom prst="rect">
            <a:avLst/>
          </a:prstGeom>
          <a:effectLst>
            <a:softEdge rad="114300"/>
          </a:effectLst>
        </p:spPr>
      </p:pic>
    </p:spTree>
    <p:extLst>
      <p:ext uri="{BB962C8B-B14F-4D97-AF65-F5344CB8AC3E}">
        <p14:creationId xmlns:p14="http://schemas.microsoft.com/office/powerpoint/2010/main" val="1106622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43000" y="762000"/>
            <a:ext cx="2438400" cy="533400"/>
          </a:xfrm>
        </p:spPr>
        <p:txBody>
          <a:bodyPr>
            <a:noAutofit/>
          </a:bodyPr>
          <a:lstStyle/>
          <a:p>
            <a:pPr algn="ctr"/>
            <a:r>
              <a:rPr lang="en-US" sz="2800" b="1" dirty="0" smtClean="0">
                <a:solidFill>
                  <a:schemeClr val="tx2"/>
                </a:solidFill>
                <a:latin typeface="Bangla MN" charset="0"/>
                <a:ea typeface="Bangla MN" charset="0"/>
                <a:cs typeface="Bangla MN" charset="0"/>
              </a:rPr>
              <a:t>The Cost</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381000" y="1828800"/>
            <a:ext cx="8305800" cy="1066800"/>
          </a:xfrm>
        </p:spPr>
        <p:txBody>
          <a:bodyPr>
            <a:normAutofit/>
          </a:bodyPr>
          <a:lstStyle/>
          <a:p>
            <a:pPr>
              <a:lnSpc>
                <a:spcPts val="2420"/>
              </a:lnSpc>
              <a:buFont typeface="Wingdings" charset="2"/>
              <a:buChar char="§"/>
            </a:pPr>
            <a:r>
              <a:rPr lang="en-US" sz="1600" u="sng" dirty="0" smtClean="0">
                <a:latin typeface="Bangla MN" charset="0"/>
                <a:ea typeface="Bangla MN" charset="0"/>
                <a:cs typeface="Bangla MN" charset="0"/>
              </a:rPr>
              <a:t>Approximately $1,750-$1900 includes</a:t>
            </a:r>
            <a:r>
              <a:rPr lang="en-US" sz="1600" dirty="0" smtClean="0">
                <a:latin typeface="Bangla MN" charset="0"/>
                <a:ea typeface="Bangla MN" charset="0"/>
                <a:cs typeface="Bangla MN" charset="0"/>
              </a:rPr>
              <a:t>: on-site transportation; lodging; cultural activities and excursions with English-speaking guides; guest lecturers; service activity; emergency support; and daily breakfast</a:t>
            </a:r>
          </a:p>
        </p:txBody>
      </p:sp>
      <p:sp>
        <p:nvSpPr>
          <p:cNvPr id="7" name="Rectangle 6"/>
          <p:cNvSpPr/>
          <p:nvPr/>
        </p:nvSpPr>
        <p:spPr>
          <a:xfrm>
            <a:off x="609600" y="3048000"/>
            <a:ext cx="4419600" cy="2831544"/>
          </a:xfrm>
          <a:prstGeom prst="rect">
            <a:avLst/>
          </a:prstGeom>
        </p:spPr>
        <p:txBody>
          <a:bodyPr wrap="square">
            <a:spAutoFit/>
          </a:bodyPr>
          <a:lstStyle/>
          <a:p>
            <a:endParaRPr lang="en-US" b="1" dirty="0">
              <a:latin typeface="Bell MT"/>
              <a:cs typeface="Bell MT"/>
            </a:endParaRPr>
          </a:p>
          <a:p>
            <a:pPr marL="342900" indent="-342900">
              <a:lnSpc>
                <a:spcPts val="2420"/>
              </a:lnSpc>
              <a:buClr>
                <a:schemeClr val="accent1"/>
              </a:buClr>
              <a:buFont typeface="Wingdings" charset="2"/>
              <a:buChar char="§"/>
            </a:pPr>
            <a:r>
              <a:rPr lang="en-US" sz="1600" u="sng" dirty="0">
                <a:latin typeface="Bangla MN" charset="0"/>
                <a:ea typeface="Bangla MN" charset="0"/>
                <a:cs typeface="Bangla MN" charset="0"/>
              </a:rPr>
              <a:t>Program costs not included</a:t>
            </a:r>
            <a:r>
              <a:rPr lang="en-US" sz="1600" dirty="0">
                <a:latin typeface="Bangla MN" charset="0"/>
                <a:ea typeface="Bangla MN" charset="0"/>
                <a:cs typeface="Bangla MN" charset="0"/>
              </a:rPr>
              <a:t>: international </a:t>
            </a:r>
            <a:r>
              <a:rPr lang="en-US" sz="1600" dirty="0" smtClean="0">
                <a:latin typeface="Bangla MN" charset="0"/>
                <a:ea typeface="Bangla MN" charset="0"/>
                <a:cs typeface="Bangla MN" charset="0"/>
              </a:rPr>
              <a:t>airfare (estimate- $1,825); tuition (included in Spring 2018 tuition); </a:t>
            </a:r>
            <a:r>
              <a:rPr lang="en-US" sz="1600" dirty="0">
                <a:latin typeface="Bangla MN" charset="0"/>
                <a:ea typeface="Bangla MN" charset="0"/>
                <a:cs typeface="Bangla MN" charset="0"/>
              </a:rPr>
              <a:t>b</a:t>
            </a:r>
            <a:r>
              <a:rPr lang="en-US" sz="1600" dirty="0" smtClean="0">
                <a:latin typeface="Bangla MN" charset="0"/>
                <a:ea typeface="Bangla MN" charset="0"/>
                <a:cs typeface="Bangla MN" charset="0"/>
              </a:rPr>
              <a:t>ooks; $82 education abroad and </a:t>
            </a:r>
            <a:r>
              <a:rPr lang="en-US" sz="1600" dirty="0" err="1" smtClean="0">
                <a:latin typeface="Bangla MN" charset="0"/>
                <a:ea typeface="Bangla MN" charset="0"/>
                <a:cs typeface="Bangla MN" charset="0"/>
              </a:rPr>
              <a:t>iNext</a:t>
            </a:r>
            <a:r>
              <a:rPr lang="en-US" sz="1600" dirty="0" smtClean="0">
                <a:latin typeface="Bangla MN" charset="0"/>
                <a:ea typeface="Bangla MN" charset="0"/>
                <a:cs typeface="Bangla MN" charset="0"/>
              </a:rPr>
              <a:t> fee; immunizations/vaccinations; passport</a:t>
            </a:r>
            <a:r>
              <a:rPr lang="en-US" sz="1600" dirty="0">
                <a:latin typeface="Bangla MN" charset="0"/>
                <a:ea typeface="Bangla MN" charset="0"/>
                <a:cs typeface="Bangla MN" charset="0"/>
              </a:rPr>
              <a:t>; some meals, and personal spending money</a:t>
            </a:r>
          </a:p>
        </p:txBody>
      </p:sp>
      <p:pic>
        <p:nvPicPr>
          <p:cNvPr id="9" name="Picture 8" descr="baht"/>
          <p:cNvPicPr>
            <a:picLocks noChangeAspect="1"/>
          </p:cNvPicPr>
          <p:nvPr/>
        </p:nvPicPr>
        <p:blipFill>
          <a:blip r:embed="rId2"/>
          <a:stretch>
            <a:fillRect/>
          </a:stretch>
        </p:blipFill>
        <p:spPr>
          <a:xfrm>
            <a:off x="5181600" y="3073400"/>
            <a:ext cx="3124200" cy="2132509"/>
          </a:xfrm>
          <a:prstGeom prst="rect">
            <a:avLst/>
          </a:prstGeom>
          <a:effectLst>
            <a:softEdge rad="114300"/>
          </a:effectLst>
        </p:spPr>
      </p:pic>
    </p:spTree>
    <p:extLst>
      <p:ext uri="{BB962C8B-B14F-4D97-AF65-F5344CB8AC3E}">
        <p14:creationId xmlns:p14="http://schemas.microsoft.com/office/powerpoint/2010/main" val="128230129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19200" y="762000"/>
            <a:ext cx="4572001" cy="533400"/>
          </a:xfrm>
        </p:spPr>
        <p:txBody>
          <a:bodyPr>
            <a:noAutofit/>
          </a:bodyPr>
          <a:lstStyle/>
          <a:p>
            <a:pPr algn="ctr"/>
            <a:r>
              <a:rPr lang="en-US" sz="2800" b="1" dirty="0" smtClean="0">
                <a:solidFill>
                  <a:schemeClr val="tx2"/>
                </a:solidFill>
                <a:latin typeface="Bangla MN" charset="0"/>
                <a:ea typeface="Bangla MN" charset="0"/>
                <a:cs typeface="Bangla MN" charset="0"/>
              </a:rPr>
              <a:t>Application Process</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1600200" y="1524000"/>
            <a:ext cx="6705600" cy="4510310"/>
          </a:xfrm>
        </p:spPr>
        <p:txBody>
          <a:bodyPr>
            <a:normAutofit/>
          </a:bodyPr>
          <a:lstStyle/>
          <a:p>
            <a:pPr marL="0" indent="0">
              <a:buNone/>
            </a:pPr>
            <a:endParaRPr lang="en-US" sz="2400" b="1" dirty="0">
              <a:latin typeface="Bell MT"/>
              <a:cs typeface="Bell MT"/>
            </a:endParaRPr>
          </a:p>
          <a:p>
            <a:pPr>
              <a:lnSpc>
                <a:spcPts val="2420"/>
              </a:lnSpc>
              <a:buFont typeface="Wingdings" charset="2"/>
              <a:buChar char="§"/>
            </a:pPr>
            <a:r>
              <a:rPr lang="en-US" sz="1600" dirty="0" smtClean="0">
                <a:latin typeface="Bangla MN" charset="0"/>
                <a:ea typeface="Bangla MN" charset="0"/>
                <a:cs typeface="Bangla MN" charset="0"/>
              </a:rPr>
              <a:t>Pre-approval advising appointment with Office of Education Abroad (Peck Hall 207)-Pre-approval request due by </a:t>
            </a:r>
            <a:r>
              <a:rPr lang="en-US" sz="1600" dirty="0">
                <a:latin typeface="Bangla MN" charset="0"/>
                <a:ea typeface="Bangla MN" charset="0"/>
                <a:cs typeface="Bangla MN" charset="0"/>
              </a:rPr>
              <a:t>Monday, Sept. </a:t>
            </a:r>
            <a:r>
              <a:rPr lang="en-US" sz="1600" dirty="0" smtClean="0">
                <a:latin typeface="Bangla MN" charset="0"/>
                <a:ea typeface="Bangla MN" charset="0"/>
                <a:cs typeface="Bangla MN" charset="0"/>
              </a:rPr>
              <a:t>18 (same as application deadline)</a:t>
            </a:r>
          </a:p>
          <a:p>
            <a:pPr>
              <a:lnSpc>
                <a:spcPts val="2420"/>
              </a:lnSpc>
              <a:buNone/>
            </a:pPr>
            <a:endParaRPr lang="en-US" sz="1600" dirty="0" smtClean="0">
              <a:latin typeface="Bangla MN" charset="0"/>
              <a:ea typeface="Bangla MN" charset="0"/>
              <a:cs typeface="Bangla MN" charset="0"/>
            </a:endParaRPr>
          </a:p>
          <a:p>
            <a:pPr>
              <a:lnSpc>
                <a:spcPts val="2420"/>
              </a:lnSpc>
              <a:buFont typeface="Wingdings" charset="2"/>
              <a:buChar char="§"/>
            </a:pPr>
            <a:r>
              <a:rPr lang="en-US" sz="1600" dirty="0" smtClean="0">
                <a:latin typeface="Bangla MN" charset="0"/>
                <a:ea typeface="Bangla MN" charset="0"/>
                <a:cs typeface="Bangla MN" charset="0"/>
              </a:rPr>
              <a:t>Submit application and confirmation of paid deposit for Honors Thailand Program by Monday, Sept. 18, to April Goers HONR 228 or HONR 205 (main office)</a:t>
            </a:r>
          </a:p>
          <a:p>
            <a:pPr marL="457200" lvl="1" indent="0">
              <a:lnSpc>
                <a:spcPts val="2420"/>
              </a:lnSpc>
              <a:buNone/>
            </a:pPr>
            <a:r>
              <a:rPr lang="en-US" dirty="0" smtClean="0">
                <a:latin typeface="Bangla MN" charset="0"/>
                <a:ea typeface="Bangla MN" charset="0"/>
                <a:cs typeface="Bangla MN" charset="0"/>
              </a:rPr>
              <a:t>-$500 deposit is submitted to the Business Office </a:t>
            </a:r>
          </a:p>
          <a:p>
            <a:pPr marL="457200" lvl="1" indent="0">
              <a:lnSpc>
                <a:spcPts val="2420"/>
              </a:lnSpc>
              <a:buNone/>
            </a:pPr>
            <a:r>
              <a:rPr lang="en-US" dirty="0" smtClean="0">
                <a:latin typeface="Bangla MN" charset="0"/>
                <a:ea typeface="Bangla MN" charset="0"/>
                <a:cs typeface="Bangla MN" charset="0"/>
              </a:rPr>
              <a:t>-Application and deposit form found at</a:t>
            </a:r>
          </a:p>
          <a:p>
            <a:pPr marL="457200" lvl="1" indent="0" algn="ctr">
              <a:lnSpc>
                <a:spcPts val="2420"/>
              </a:lnSpc>
              <a:buNone/>
            </a:pPr>
            <a:r>
              <a:rPr lang="en-US" dirty="0">
                <a:latin typeface="Bangla MN" charset="0"/>
                <a:ea typeface="Bangla MN" charset="0"/>
                <a:cs typeface="Bangla MN" charset="0"/>
                <a:hlinkClick r:id="rId2"/>
              </a:rPr>
              <a:t>http://</a:t>
            </a:r>
            <a:r>
              <a:rPr lang="en-US" dirty="0" smtClean="0">
                <a:latin typeface="Bangla MN" charset="0"/>
                <a:ea typeface="Bangla MN" charset="0"/>
                <a:cs typeface="Bangla MN" charset="0"/>
                <a:hlinkClick r:id="rId2"/>
              </a:rPr>
              <a:t>mtsu.edu/honors/studyabroad.php</a:t>
            </a:r>
            <a:endParaRPr lang="en-US" dirty="0" smtClean="0">
              <a:latin typeface="Bangla MN" charset="0"/>
              <a:ea typeface="Bangla MN" charset="0"/>
              <a:cs typeface="Bangla MN" charset="0"/>
            </a:endParaRPr>
          </a:p>
          <a:p>
            <a:pPr marL="457200" lvl="1" indent="0">
              <a:buNone/>
            </a:pPr>
            <a:endParaRPr lang="en-US" sz="2400" b="1" dirty="0">
              <a:latin typeface="Bell MT"/>
              <a:cs typeface="Bell MT"/>
            </a:endParaRPr>
          </a:p>
        </p:txBody>
      </p:sp>
    </p:spTree>
    <p:extLst>
      <p:ext uri="{BB962C8B-B14F-4D97-AF65-F5344CB8AC3E}">
        <p14:creationId xmlns:p14="http://schemas.microsoft.com/office/powerpoint/2010/main" val="3172776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9" name="TextBox 8"/>
          <p:cNvSpPr txBox="1"/>
          <p:nvPr/>
        </p:nvSpPr>
        <p:spPr>
          <a:xfrm>
            <a:off x="1143000" y="2209800"/>
            <a:ext cx="3581400" cy="3200876"/>
          </a:xfrm>
          <a:prstGeom prst="rect">
            <a:avLst/>
          </a:prstGeom>
          <a:noFill/>
        </p:spPr>
        <p:txBody>
          <a:bodyPr wrap="square" rtlCol="0">
            <a:spAutoFit/>
          </a:bodyPr>
          <a:lstStyle/>
          <a:p>
            <a:pPr algn="ctr">
              <a:spcBef>
                <a:spcPts val="600"/>
              </a:spcBef>
            </a:pPr>
            <a:r>
              <a:rPr lang="en-US" sz="2400" b="1" dirty="0" smtClean="0">
                <a:solidFill>
                  <a:schemeClr val="accent1"/>
                </a:solidFill>
                <a:latin typeface="Bangla MN" charset="0"/>
                <a:ea typeface="Bangla MN" charset="0"/>
                <a:cs typeface="Bangla MN" charset="0"/>
              </a:rPr>
              <a:t>Chiang Mai</a:t>
            </a:r>
          </a:p>
          <a:p>
            <a:pPr algn="ctr">
              <a:spcBef>
                <a:spcPts val="600"/>
              </a:spcBef>
            </a:pPr>
            <a:r>
              <a:rPr lang="en-US" sz="2000" b="1" dirty="0" err="1" smtClean="0">
                <a:latin typeface="Bangla MN" charset="0"/>
                <a:ea typeface="Bangla MN" charset="0"/>
                <a:cs typeface="Bangla MN" charset="0"/>
              </a:rPr>
              <a:t>Doi</a:t>
            </a:r>
            <a:r>
              <a:rPr lang="en-US" sz="2000" b="1" dirty="0" smtClean="0">
                <a:latin typeface="Bangla MN" charset="0"/>
                <a:ea typeface="Bangla MN" charset="0"/>
                <a:cs typeface="Bangla MN" charset="0"/>
              </a:rPr>
              <a:t> </a:t>
            </a:r>
            <a:r>
              <a:rPr lang="en-US" sz="2000" b="1" dirty="0" err="1" smtClean="0">
                <a:latin typeface="Bangla MN" charset="0"/>
                <a:ea typeface="Bangla MN" charset="0"/>
                <a:cs typeface="Bangla MN" charset="0"/>
              </a:rPr>
              <a:t>Pui</a:t>
            </a:r>
            <a:endParaRPr lang="en-US" sz="2000" b="1" dirty="0" smtClean="0">
              <a:latin typeface="Bangla MN" charset="0"/>
              <a:ea typeface="Bangla MN" charset="0"/>
              <a:cs typeface="Bangla MN" charset="0"/>
            </a:endParaRPr>
          </a:p>
          <a:p>
            <a:pPr algn="ctr"/>
            <a:endParaRPr lang="en-US" sz="2000" b="1" dirty="0" smtClean="0">
              <a:latin typeface="Bangla MN" charset="0"/>
              <a:ea typeface="Bangla MN" charset="0"/>
              <a:cs typeface="Bangla MN" charset="0"/>
            </a:endParaRPr>
          </a:p>
          <a:p>
            <a:pPr algn="ctr">
              <a:spcBef>
                <a:spcPts val="600"/>
              </a:spcBef>
            </a:pPr>
            <a:r>
              <a:rPr lang="en-US" sz="2400" b="1" dirty="0" smtClean="0">
                <a:solidFill>
                  <a:schemeClr val="accent1"/>
                </a:solidFill>
                <a:latin typeface="Bangla MN" charset="0"/>
                <a:ea typeface="Bangla MN" charset="0"/>
                <a:cs typeface="Bangla MN" charset="0"/>
              </a:rPr>
              <a:t>Bangkok</a:t>
            </a:r>
          </a:p>
          <a:p>
            <a:pPr algn="ctr">
              <a:spcBef>
                <a:spcPts val="600"/>
              </a:spcBef>
            </a:pPr>
            <a:r>
              <a:rPr lang="en-US" sz="2000" b="1" dirty="0" err="1" smtClean="0">
                <a:latin typeface="Bangla MN" charset="0"/>
                <a:ea typeface="Bangla MN" charset="0"/>
                <a:cs typeface="Bangla MN" charset="0"/>
              </a:rPr>
              <a:t>Kanchanaburi</a:t>
            </a:r>
            <a:endParaRPr lang="en-US" sz="2000" b="1" dirty="0" smtClean="0">
              <a:latin typeface="Bangla MN" charset="0"/>
              <a:ea typeface="Bangla MN" charset="0"/>
              <a:cs typeface="Bangla MN" charset="0"/>
            </a:endParaRPr>
          </a:p>
          <a:p>
            <a:pPr algn="ctr">
              <a:spcBef>
                <a:spcPts val="600"/>
              </a:spcBef>
            </a:pPr>
            <a:r>
              <a:rPr lang="en-US" sz="2000" b="1" dirty="0" smtClean="0">
                <a:latin typeface="Bangla MN" charset="0"/>
                <a:ea typeface="Bangla MN" charset="0"/>
                <a:cs typeface="Bangla MN" charset="0"/>
              </a:rPr>
              <a:t>Ayutthaya</a:t>
            </a:r>
          </a:p>
          <a:p>
            <a:pPr algn="ctr">
              <a:spcBef>
                <a:spcPts val="600"/>
              </a:spcBef>
            </a:pPr>
            <a:endParaRPr lang="en-US" sz="2000" b="1" dirty="0" smtClean="0">
              <a:latin typeface="Bangla MN" charset="0"/>
              <a:ea typeface="Bangla MN" charset="0"/>
              <a:cs typeface="Bangla MN" charset="0"/>
            </a:endParaRPr>
          </a:p>
          <a:p>
            <a:pPr algn="ctr">
              <a:spcBef>
                <a:spcPts val="600"/>
              </a:spcBef>
            </a:pPr>
            <a:r>
              <a:rPr lang="en-US" sz="2400" b="1" dirty="0" err="1" smtClean="0">
                <a:solidFill>
                  <a:schemeClr val="accent1"/>
                </a:solidFill>
                <a:latin typeface="Bangla MN" charset="0"/>
                <a:ea typeface="Bangla MN" charset="0"/>
                <a:cs typeface="Bangla MN" charset="0"/>
              </a:rPr>
              <a:t>Samet</a:t>
            </a:r>
            <a:r>
              <a:rPr lang="en-US" sz="2400" b="1" dirty="0" smtClean="0">
                <a:solidFill>
                  <a:schemeClr val="accent1"/>
                </a:solidFill>
                <a:latin typeface="Bangla MN" charset="0"/>
                <a:ea typeface="Bangla MN" charset="0"/>
                <a:cs typeface="Bangla MN" charset="0"/>
              </a:rPr>
              <a:t> Island</a:t>
            </a:r>
            <a:endParaRPr lang="en-US" sz="2400" b="1" dirty="0">
              <a:solidFill>
                <a:schemeClr val="accent1"/>
              </a:solidFill>
              <a:latin typeface="Bangla MN" charset="0"/>
              <a:ea typeface="Bangla MN" charset="0"/>
              <a:cs typeface="Bangla MN" charset="0"/>
            </a:endParaRPr>
          </a:p>
        </p:txBody>
      </p:sp>
      <p:pic>
        <p:nvPicPr>
          <p:cNvPr id="6" name="Picture 5" descr="Chiang Mai temple"/>
          <p:cNvPicPr>
            <a:picLocks noChangeAspect="1"/>
          </p:cNvPicPr>
          <p:nvPr/>
        </p:nvPicPr>
        <p:blipFill>
          <a:blip r:embed="rId2"/>
          <a:stretch>
            <a:fillRect/>
          </a:stretch>
        </p:blipFill>
        <p:spPr>
          <a:xfrm>
            <a:off x="4419600" y="1219200"/>
            <a:ext cx="3943350" cy="5257800"/>
          </a:xfrm>
          <a:prstGeom prst="rect">
            <a:avLst/>
          </a:prstGeom>
          <a:ln>
            <a:noFill/>
          </a:ln>
          <a:effectLst>
            <a:softEdge rad="112500"/>
          </a:effectLst>
        </p:spPr>
      </p:pic>
      <p:sp>
        <p:nvSpPr>
          <p:cNvPr id="2" name="Rectangle 1"/>
          <p:cNvSpPr/>
          <p:nvPr/>
        </p:nvSpPr>
        <p:spPr>
          <a:xfrm>
            <a:off x="457200" y="457200"/>
            <a:ext cx="8305800" cy="523220"/>
          </a:xfrm>
          <a:prstGeom prst="rect">
            <a:avLst/>
          </a:prstGeom>
        </p:spPr>
        <p:txBody>
          <a:bodyPr wrap="square">
            <a:spAutoFit/>
          </a:bodyPr>
          <a:lstStyle/>
          <a:p>
            <a:pPr algn="ctr"/>
            <a:r>
              <a:rPr lang="en-US" sz="2800" b="1" dirty="0" smtClean="0">
                <a:solidFill>
                  <a:schemeClr val="tx2"/>
                </a:solidFill>
                <a:latin typeface="Bangla MN" charset="0"/>
                <a:ea typeface="Bangla MN" charset="0"/>
                <a:cs typeface="Bangla MN" charset="0"/>
              </a:rPr>
              <a:t>Honors in Thailand – January 1-14, 2018</a:t>
            </a:r>
            <a:endParaRPr lang="en-US" sz="2800" dirty="0">
              <a:solidFill>
                <a:schemeClr val="tx2"/>
              </a:solidFill>
            </a:endParaRPr>
          </a:p>
        </p:txBody>
      </p:sp>
    </p:spTree>
    <p:extLst>
      <p:ext uri="{BB962C8B-B14F-4D97-AF65-F5344CB8AC3E}">
        <p14:creationId xmlns:p14="http://schemas.microsoft.com/office/powerpoint/2010/main" val="28415124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95400" y="762000"/>
            <a:ext cx="4379399" cy="609600"/>
          </a:xfrm>
        </p:spPr>
        <p:txBody>
          <a:bodyPr>
            <a:noAutofit/>
          </a:bodyPr>
          <a:lstStyle/>
          <a:p>
            <a:pPr algn="ctr"/>
            <a:r>
              <a:rPr lang="en-US" sz="2800" b="1" dirty="0" smtClean="0">
                <a:solidFill>
                  <a:schemeClr val="tx2"/>
                </a:solidFill>
                <a:latin typeface="Bangla MN" charset="0"/>
                <a:ea typeface="Bangla MN" charset="0"/>
                <a:cs typeface="Bangla MN" charset="0"/>
              </a:rPr>
              <a:t>Application Process </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1752600" y="1524000"/>
            <a:ext cx="6477000" cy="4754563"/>
          </a:xfrm>
        </p:spPr>
        <p:txBody>
          <a:bodyPr>
            <a:normAutofit/>
          </a:bodyPr>
          <a:lstStyle/>
          <a:p>
            <a:pPr marL="0" indent="0">
              <a:spcBef>
                <a:spcPts val="0"/>
              </a:spcBef>
              <a:buNone/>
            </a:pPr>
            <a:endParaRPr lang="en-US" sz="2400" b="1" dirty="0" smtClean="0">
              <a:latin typeface="Bell MT"/>
              <a:cs typeface="Bell MT"/>
            </a:endParaRPr>
          </a:p>
          <a:p>
            <a:pPr>
              <a:lnSpc>
                <a:spcPts val="2460"/>
              </a:lnSpc>
              <a:spcBef>
                <a:spcPts val="0"/>
              </a:spcBef>
              <a:buFont typeface="Wingdings" charset="2"/>
              <a:buChar char="§"/>
            </a:pPr>
            <a:r>
              <a:rPr lang="en-US" dirty="0" smtClean="0">
                <a:latin typeface="Bangla MN" charset="0"/>
                <a:ea typeface="Bangla MN" charset="0"/>
                <a:cs typeface="Bangla MN" charset="0"/>
              </a:rPr>
              <a:t>Check within your degree program for any study abroad scholarship opportunities</a:t>
            </a:r>
          </a:p>
          <a:p>
            <a:pPr marL="0" indent="0">
              <a:lnSpc>
                <a:spcPts val="2460"/>
              </a:lnSpc>
              <a:spcBef>
                <a:spcPts val="0"/>
              </a:spcBef>
              <a:buNone/>
            </a:pPr>
            <a:endParaRPr lang="en-US" dirty="0" smtClean="0">
              <a:latin typeface="Bangla MN" charset="0"/>
              <a:ea typeface="Bangla MN" charset="0"/>
              <a:cs typeface="Bangla MN" charset="0"/>
            </a:endParaRPr>
          </a:p>
          <a:p>
            <a:pPr>
              <a:lnSpc>
                <a:spcPts val="2460"/>
              </a:lnSpc>
              <a:spcBef>
                <a:spcPts val="0"/>
              </a:spcBef>
              <a:buFont typeface="Wingdings" charset="2"/>
              <a:buChar char="§"/>
            </a:pPr>
            <a:r>
              <a:rPr lang="en-US" dirty="0" smtClean="0">
                <a:latin typeface="Bangla MN" charset="0"/>
                <a:ea typeface="Bangla MN" charset="0"/>
                <a:cs typeface="Bangla MN" charset="0"/>
              </a:rPr>
              <a:t>Apply for Honors Study Abroad Scholarship </a:t>
            </a:r>
            <a:r>
              <a:rPr lang="en-US" dirty="0">
                <a:latin typeface="Bangla MN" charset="0"/>
                <a:ea typeface="Bangla MN" charset="0"/>
                <a:cs typeface="Bangla MN" charset="0"/>
              </a:rPr>
              <a:t>by</a:t>
            </a:r>
            <a:r>
              <a:rPr lang="en-US" dirty="0" smtClean="0">
                <a:latin typeface="Bangla MN" charset="0"/>
                <a:ea typeface="Bangla MN" charset="0"/>
                <a:cs typeface="Bangla MN" charset="0"/>
              </a:rPr>
              <a:t> September 30, 2017</a:t>
            </a:r>
          </a:p>
          <a:p>
            <a:pPr marL="0" indent="0">
              <a:lnSpc>
                <a:spcPts val="2460"/>
              </a:lnSpc>
              <a:spcBef>
                <a:spcPts val="0"/>
              </a:spcBef>
              <a:buNone/>
            </a:pPr>
            <a:r>
              <a:rPr lang="en-US" dirty="0" smtClean="0">
                <a:latin typeface="Bangla MN" charset="0"/>
                <a:ea typeface="Bangla MN" charset="0"/>
                <a:cs typeface="Bangla MN" charset="0"/>
              </a:rPr>
              <a:t>	</a:t>
            </a:r>
            <a:r>
              <a:rPr lang="en-US" dirty="0" smtClean="0">
                <a:latin typeface="Bangla MN" charset="0"/>
                <a:ea typeface="Bangla MN" charset="0"/>
                <a:cs typeface="Bangla MN" charset="0"/>
                <a:hlinkClick r:id="rId2"/>
              </a:rPr>
              <a:t>http</a:t>
            </a:r>
            <a:r>
              <a:rPr lang="en-US" dirty="0">
                <a:latin typeface="Bangla MN" charset="0"/>
                <a:ea typeface="Bangla MN" charset="0"/>
                <a:cs typeface="Bangla MN" charset="0"/>
                <a:hlinkClick r:id="rId2"/>
              </a:rPr>
              <a:t>://</a:t>
            </a:r>
            <a:r>
              <a:rPr lang="en-US" dirty="0" smtClean="0">
                <a:latin typeface="Bangla MN" charset="0"/>
                <a:ea typeface="Bangla MN" charset="0"/>
                <a:cs typeface="Bangla MN" charset="0"/>
                <a:hlinkClick r:id="rId2"/>
              </a:rPr>
              <a:t>mtsu.edu/honors/studyabroad.php</a:t>
            </a:r>
            <a:endParaRPr lang="en-US" dirty="0" smtClean="0">
              <a:latin typeface="Bangla MN" charset="0"/>
              <a:ea typeface="Bangla MN" charset="0"/>
              <a:cs typeface="Bangla MN" charset="0"/>
            </a:endParaRPr>
          </a:p>
          <a:p>
            <a:pPr marL="0" indent="0">
              <a:lnSpc>
                <a:spcPts val="2460"/>
              </a:lnSpc>
              <a:spcBef>
                <a:spcPts val="0"/>
              </a:spcBef>
              <a:buNone/>
            </a:pPr>
            <a:endParaRPr lang="en-US" dirty="0" smtClean="0">
              <a:latin typeface="Bangla MN" charset="0"/>
              <a:ea typeface="Bangla MN" charset="0"/>
              <a:cs typeface="Bangla MN" charset="0"/>
            </a:endParaRPr>
          </a:p>
          <a:p>
            <a:pPr>
              <a:lnSpc>
                <a:spcPts val="2460"/>
              </a:lnSpc>
              <a:spcBef>
                <a:spcPts val="0"/>
              </a:spcBef>
              <a:buFont typeface="Wingdings" charset="2"/>
              <a:buChar char="§"/>
            </a:pPr>
            <a:r>
              <a:rPr lang="en-US" dirty="0" smtClean="0">
                <a:latin typeface="Bangla MN" charset="0"/>
                <a:ea typeface="Bangla MN" charset="0"/>
                <a:cs typeface="Bangla MN" charset="0"/>
              </a:rPr>
              <a:t>Apply </a:t>
            </a:r>
            <a:r>
              <a:rPr lang="en-US" dirty="0">
                <a:latin typeface="Bangla MN" charset="0"/>
                <a:ea typeface="Bangla MN" charset="0"/>
                <a:cs typeface="Bangla MN" charset="0"/>
              </a:rPr>
              <a:t>for Education Abroad Scholarship by October 5, </a:t>
            </a:r>
            <a:r>
              <a:rPr lang="en-US" dirty="0" smtClean="0">
                <a:latin typeface="Bangla MN" charset="0"/>
                <a:ea typeface="Bangla MN" charset="0"/>
                <a:cs typeface="Bangla MN" charset="0"/>
              </a:rPr>
              <a:t>2017</a:t>
            </a:r>
          </a:p>
          <a:p>
            <a:pPr marL="0" indent="0">
              <a:lnSpc>
                <a:spcPts val="2460"/>
              </a:lnSpc>
              <a:spcBef>
                <a:spcPts val="0"/>
              </a:spcBef>
              <a:buNone/>
            </a:pPr>
            <a:r>
              <a:rPr lang="en-US" dirty="0">
                <a:latin typeface="Bangla MN" charset="0"/>
                <a:ea typeface="Bangla MN" charset="0"/>
                <a:cs typeface="Bangla MN" charset="0"/>
              </a:rPr>
              <a:t>	</a:t>
            </a:r>
            <a:r>
              <a:rPr lang="en-US" dirty="0">
                <a:latin typeface="Bangla MN" charset="0"/>
                <a:ea typeface="Bangla MN" charset="0"/>
                <a:cs typeface="Bangla MN" charset="0"/>
                <a:hlinkClick r:id="rId3"/>
              </a:rPr>
              <a:t>http://mtsu.studioabroad.com</a:t>
            </a:r>
            <a:r>
              <a:rPr lang="en-US" dirty="0" smtClean="0">
                <a:latin typeface="Bangla MN" charset="0"/>
                <a:ea typeface="Bangla MN" charset="0"/>
                <a:cs typeface="Bangla MN" charset="0"/>
                <a:hlinkClick r:id="rId3"/>
              </a:rPr>
              <a:t>/</a:t>
            </a:r>
            <a:endParaRPr lang="en-US" dirty="0" smtClean="0">
              <a:latin typeface="Bangla MN" charset="0"/>
              <a:ea typeface="Bangla MN" charset="0"/>
              <a:cs typeface="Bangla MN" charset="0"/>
            </a:endParaRPr>
          </a:p>
          <a:p>
            <a:pPr marL="0" indent="0">
              <a:spcBef>
                <a:spcPts val="0"/>
              </a:spcBef>
              <a:buNone/>
            </a:pPr>
            <a:endParaRPr lang="en-US" sz="2400" b="1" dirty="0" smtClean="0">
              <a:latin typeface="Bell MT"/>
              <a:cs typeface="Bell MT"/>
            </a:endParaRPr>
          </a:p>
          <a:p>
            <a:pPr marL="0" indent="0">
              <a:spcBef>
                <a:spcPts val="0"/>
              </a:spcBef>
              <a:buNone/>
            </a:pPr>
            <a:endParaRPr lang="en-US" sz="2400" b="1" dirty="0">
              <a:latin typeface="Bell MT"/>
              <a:cs typeface="Bell MT"/>
            </a:endParaRPr>
          </a:p>
        </p:txBody>
      </p:sp>
    </p:spTree>
    <p:extLst>
      <p:ext uri="{BB962C8B-B14F-4D97-AF65-F5344CB8AC3E}">
        <p14:creationId xmlns:p14="http://schemas.microsoft.com/office/powerpoint/2010/main" val="3172776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Title 4"/>
          <p:cNvSpPr txBox="1">
            <a:spLocks/>
          </p:cNvSpPr>
          <p:nvPr/>
        </p:nvSpPr>
        <p:spPr>
          <a:xfrm>
            <a:off x="1371600" y="685800"/>
            <a:ext cx="2514600" cy="762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solidFill>
                  <a:schemeClr val="tx2"/>
                </a:solidFill>
                <a:latin typeface="Bangla MN" charset="0"/>
                <a:ea typeface="Bangla MN" charset="0"/>
                <a:cs typeface="Bangla MN" charset="0"/>
              </a:rPr>
              <a:t>Questions?</a:t>
            </a:r>
            <a:endParaRPr lang="en-US" sz="2800" b="1" dirty="0">
              <a:solidFill>
                <a:schemeClr val="tx2"/>
              </a:solidFill>
              <a:latin typeface="Bangla MN" charset="0"/>
              <a:ea typeface="Bangla MN" charset="0"/>
              <a:cs typeface="Bangla MN" charset="0"/>
            </a:endParaRPr>
          </a:p>
        </p:txBody>
      </p:sp>
      <p:sp>
        <p:nvSpPr>
          <p:cNvPr id="7" name="Rectangle 6"/>
          <p:cNvSpPr/>
          <p:nvPr/>
        </p:nvSpPr>
        <p:spPr>
          <a:xfrm>
            <a:off x="914400" y="2057400"/>
            <a:ext cx="7239000" cy="3595856"/>
          </a:xfrm>
          <a:prstGeom prst="rect">
            <a:avLst/>
          </a:prstGeom>
        </p:spPr>
        <p:txBody>
          <a:bodyPr wrap="square">
            <a:spAutoFit/>
          </a:bodyPr>
          <a:lstStyle/>
          <a:p>
            <a:pPr algn="ctr">
              <a:lnSpc>
                <a:spcPts val="3000"/>
              </a:lnSpc>
              <a:spcBef>
                <a:spcPts val="0"/>
              </a:spcBef>
            </a:pPr>
            <a:r>
              <a:rPr lang="en-US" sz="2000" dirty="0" smtClean="0">
                <a:latin typeface="Bangla MN" charset="0"/>
                <a:ea typeface="Bangla MN" charset="0"/>
                <a:cs typeface="Bangla MN" charset="0"/>
              </a:rPr>
              <a:t>Course Information</a:t>
            </a:r>
          </a:p>
          <a:p>
            <a:pPr algn="ctr">
              <a:lnSpc>
                <a:spcPts val="3000"/>
              </a:lnSpc>
              <a:spcBef>
                <a:spcPts val="0"/>
              </a:spcBef>
            </a:pPr>
            <a:r>
              <a:rPr lang="en-US" sz="2000" dirty="0" smtClean="0">
                <a:latin typeface="Bangla MN" charset="0"/>
                <a:ea typeface="Bangla MN" charset="0"/>
                <a:cs typeface="Bangla MN" charset="0"/>
              </a:rPr>
              <a:t>Dr. Philip E. Phillips</a:t>
            </a:r>
          </a:p>
          <a:p>
            <a:pPr algn="ctr">
              <a:lnSpc>
                <a:spcPts val="3000"/>
              </a:lnSpc>
              <a:spcBef>
                <a:spcPts val="0"/>
              </a:spcBef>
            </a:pPr>
            <a:r>
              <a:rPr lang="en-US" sz="2000" dirty="0" smtClean="0">
                <a:latin typeface="Bangla MN" charset="0"/>
                <a:ea typeface="Bangla MN" charset="0"/>
                <a:cs typeface="Bangla MN" charset="0"/>
                <a:hlinkClick r:id="rId2"/>
              </a:rPr>
              <a:t>philip.phillips@mtsu.edu</a:t>
            </a:r>
            <a:endParaRPr lang="en-US" sz="2000" dirty="0" smtClean="0">
              <a:latin typeface="Bangla MN" charset="0"/>
              <a:ea typeface="Bangla MN" charset="0"/>
              <a:cs typeface="Bangla MN" charset="0"/>
            </a:endParaRPr>
          </a:p>
          <a:p>
            <a:pPr algn="ctr">
              <a:lnSpc>
                <a:spcPts val="2800"/>
              </a:lnSpc>
              <a:spcBef>
                <a:spcPts val="0"/>
              </a:spcBef>
            </a:pPr>
            <a:endParaRPr lang="en-US" sz="2000" b="1" dirty="0">
              <a:latin typeface="Bangla MN" charset="0"/>
              <a:ea typeface="Bangla MN" charset="0"/>
              <a:cs typeface="Bangla MN" charset="0"/>
            </a:endParaRPr>
          </a:p>
          <a:p>
            <a:pPr algn="ctr">
              <a:lnSpc>
                <a:spcPts val="2800"/>
              </a:lnSpc>
              <a:spcBef>
                <a:spcPts val="0"/>
              </a:spcBef>
            </a:pPr>
            <a:r>
              <a:rPr lang="en-US" sz="2000" dirty="0" smtClean="0">
                <a:latin typeface="Bangla MN" charset="0"/>
                <a:ea typeface="Bangla MN" charset="0"/>
                <a:cs typeface="Bangla MN" charset="0"/>
              </a:rPr>
              <a:t>Travel Information</a:t>
            </a:r>
          </a:p>
          <a:p>
            <a:pPr algn="ctr">
              <a:lnSpc>
                <a:spcPts val="2800"/>
              </a:lnSpc>
              <a:spcBef>
                <a:spcPts val="0"/>
              </a:spcBef>
            </a:pPr>
            <a:r>
              <a:rPr lang="en-US" sz="2000" dirty="0" smtClean="0">
                <a:latin typeface="Bangla MN" charset="0"/>
                <a:ea typeface="Bangla MN" charset="0"/>
                <a:cs typeface="Bangla MN" charset="0"/>
              </a:rPr>
              <a:t>April Goers</a:t>
            </a:r>
          </a:p>
          <a:p>
            <a:pPr algn="ctr">
              <a:lnSpc>
                <a:spcPts val="2800"/>
              </a:lnSpc>
              <a:spcBef>
                <a:spcPts val="0"/>
              </a:spcBef>
            </a:pPr>
            <a:r>
              <a:rPr lang="en-US" sz="2000" dirty="0" smtClean="0">
                <a:latin typeface="Bangla MN" charset="0"/>
                <a:ea typeface="Bangla MN" charset="0"/>
                <a:cs typeface="Bangla MN" charset="0"/>
              </a:rPr>
              <a:t>615-494-7767</a:t>
            </a:r>
          </a:p>
          <a:p>
            <a:pPr algn="ctr">
              <a:lnSpc>
                <a:spcPts val="2800"/>
              </a:lnSpc>
              <a:spcBef>
                <a:spcPts val="0"/>
              </a:spcBef>
            </a:pPr>
            <a:r>
              <a:rPr lang="en-US" sz="2000" dirty="0" smtClean="0">
                <a:latin typeface="Bangla MN" charset="0"/>
                <a:ea typeface="Bangla MN" charset="0"/>
                <a:cs typeface="Bangla MN" charset="0"/>
                <a:hlinkClick r:id="rId3"/>
              </a:rPr>
              <a:t>april.goers@mtsu.edu</a:t>
            </a:r>
            <a:endParaRPr lang="en-US" sz="2000" dirty="0" smtClean="0">
              <a:latin typeface="Bangla MN" charset="0"/>
              <a:ea typeface="Bangla MN" charset="0"/>
              <a:cs typeface="Bangla MN" charset="0"/>
            </a:endParaRPr>
          </a:p>
          <a:p>
            <a:pPr>
              <a:spcBef>
                <a:spcPts val="0"/>
              </a:spcBef>
            </a:pPr>
            <a:endParaRPr lang="en-US" b="1" dirty="0" smtClean="0">
              <a:latin typeface="Bell MT"/>
              <a:cs typeface="Bell MT"/>
            </a:endParaRPr>
          </a:p>
          <a:p>
            <a:pPr>
              <a:spcBef>
                <a:spcPts val="0"/>
              </a:spcBef>
            </a:pPr>
            <a:endParaRPr lang="en-US" b="1" dirty="0">
              <a:latin typeface="Bell MT"/>
              <a:cs typeface="Bell MT"/>
            </a:endParaRPr>
          </a:p>
        </p:txBody>
      </p:sp>
    </p:spTree>
    <p:extLst>
      <p:ext uri="{BB962C8B-B14F-4D97-AF65-F5344CB8AC3E}">
        <p14:creationId xmlns:p14="http://schemas.microsoft.com/office/powerpoint/2010/main" val="22345007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3" name="Subtitle 2"/>
          <p:cNvSpPr>
            <a:spLocks noGrp="1"/>
          </p:cNvSpPr>
          <p:nvPr>
            <p:ph idx="1"/>
          </p:nvPr>
        </p:nvSpPr>
        <p:spPr>
          <a:xfrm>
            <a:off x="838200" y="4154912"/>
            <a:ext cx="4894385" cy="2362200"/>
          </a:xfrm>
        </p:spPr>
        <p:txBody>
          <a:bodyPr>
            <a:noAutofit/>
          </a:bodyPr>
          <a:lstStyle/>
          <a:p>
            <a:pPr marL="0" indent="0" algn="l">
              <a:lnSpc>
                <a:spcPts val="2760"/>
              </a:lnSpc>
              <a:spcBef>
                <a:spcPts val="0"/>
              </a:spcBef>
              <a:buNone/>
            </a:pPr>
            <a:endParaRPr lang="en-US" dirty="0" smtClean="0">
              <a:solidFill>
                <a:schemeClr val="tx1"/>
              </a:solidFill>
              <a:latin typeface="Bangla MN" charset="0"/>
              <a:ea typeface="Bangla MN" charset="0"/>
              <a:cs typeface="Bangla MN" charset="0"/>
            </a:endParaRPr>
          </a:p>
          <a:p>
            <a:pPr algn="l">
              <a:lnSpc>
                <a:spcPts val="2760"/>
              </a:lnSpc>
              <a:spcBef>
                <a:spcPts val="0"/>
              </a:spcBef>
              <a:buFont typeface="Wingdings" panose="05000000000000000000" pitchFamily="2" charset="2"/>
              <a:buChar char="§"/>
            </a:pPr>
            <a:r>
              <a:rPr lang="en-US" dirty="0" smtClean="0">
                <a:latin typeface="Bangla MN" charset="0"/>
                <a:ea typeface="Bangla MN" charset="0"/>
                <a:cs typeface="Bangla MN" charset="0"/>
              </a:rPr>
              <a:t>E</a:t>
            </a:r>
            <a:r>
              <a:rPr lang="en-US" dirty="0" smtClean="0">
                <a:solidFill>
                  <a:schemeClr val="tx1"/>
                </a:solidFill>
                <a:latin typeface="Bangla MN" charset="0"/>
                <a:ea typeface="Bangla MN" charset="0"/>
                <a:cs typeface="Bangla MN" charset="0"/>
              </a:rPr>
              <a:t>nrollment limited to </a:t>
            </a:r>
            <a:r>
              <a:rPr lang="en-US" dirty="0" smtClean="0">
                <a:latin typeface="Bangla MN" charset="0"/>
                <a:ea typeface="Bangla MN" charset="0"/>
                <a:cs typeface="Bangla MN" charset="0"/>
              </a:rPr>
              <a:t>16</a:t>
            </a:r>
            <a:r>
              <a:rPr lang="en-US" dirty="0" smtClean="0">
                <a:solidFill>
                  <a:schemeClr val="tx1"/>
                </a:solidFill>
                <a:latin typeface="Bangla MN" charset="0"/>
                <a:ea typeface="Bangla MN" charset="0"/>
                <a:cs typeface="Bangla MN" charset="0"/>
              </a:rPr>
              <a:t> students</a:t>
            </a:r>
          </a:p>
          <a:p>
            <a:pPr algn="l">
              <a:lnSpc>
                <a:spcPts val="2760"/>
              </a:lnSpc>
              <a:spcBef>
                <a:spcPts val="0"/>
              </a:spcBef>
              <a:buFont typeface="Wingdings" panose="05000000000000000000" pitchFamily="2" charset="2"/>
              <a:buChar char="§"/>
            </a:pPr>
            <a:r>
              <a:rPr lang="en-US" dirty="0" smtClean="0">
                <a:latin typeface="Bangla MN" charset="0"/>
                <a:ea typeface="Bangla MN" charset="0"/>
                <a:cs typeface="Bangla MN" charset="0"/>
              </a:rPr>
              <a:t>I</a:t>
            </a:r>
            <a:r>
              <a:rPr lang="en-US" dirty="0" smtClean="0">
                <a:solidFill>
                  <a:schemeClr val="tx1"/>
                </a:solidFill>
                <a:latin typeface="Bangla MN" charset="0"/>
                <a:ea typeface="Bangla MN" charset="0"/>
                <a:cs typeface="Bangla MN" charset="0"/>
              </a:rPr>
              <a:t>ncludes an application process (form and essay)</a:t>
            </a:r>
          </a:p>
          <a:p>
            <a:pPr algn="l">
              <a:lnSpc>
                <a:spcPts val="2760"/>
              </a:lnSpc>
              <a:spcBef>
                <a:spcPts val="0"/>
              </a:spcBef>
              <a:buFont typeface="Wingdings" panose="05000000000000000000" pitchFamily="2" charset="2"/>
              <a:buChar char="§"/>
            </a:pPr>
            <a:r>
              <a:rPr lang="en-US" dirty="0" smtClean="0">
                <a:solidFill>
                  <a:schemeClr val="tx1"/>
                </a:solidFill>
                <a:latin typeface="Bangla MN" charset="0"/>
                <a:ea typeface="Bangla MN" charset="0"/>
                <a:cs typeface="Bangla MN" charset="0"/>
              </a:rPr>
              <a:t>Rolling admission</a:t>
            </a:r>
            <a:endParaRPr lang="en-US" dirty="0">
              <a:solidFill>
                <a:schemeClr val="tx1"/>
              </a:solidFill>
              <a:latin typeface="Bangla MN" charset="0"/>
              <a:ea typeface="Bangla MN" charset="0"/>
              <a:cs typeface="Bangla MN" charset="0"/>
            </a:endParaRPr>
          </a:p>
        </p:txBody>
      </p:sp>
      <p:sp>
        <p:nvSpPr>
          <p:cNvPr id="17" name="Rectangle 16"/>
          <p:cNvSpPr/>
          <p:nvPr/>
        </p:nvSpPr>
        <p:spPr>
          <a:xfrm>
            <a:off x="4438650" y="1066800"/>
            <a:ext cx="4114800" cy="810478"/>
          </a:xfrm>
          <a:prstGeom prst="rect">
            <a:avLst/>
          </a:prstGeom>
        </p:spPr>
        <p:txBody>
          <a:bodyPr wrap="square">
            <a:spAutoFit/>
          </a:bodyPr>
          <a:lstStyle/>
          <a:p>
            <a:pPr marL="457200" indent="-457200">
              <a:lnSpc>
                <a:spcPts val="2760"/>
              </a:lnSpc>
              <a:buClr>
                <a:schemeClr val="accent1"/>
              </a:buClr>
              <a:buFont typeface="Wingdings" charset="2"/>
              <a:buChar char="§"/>
            </a:pPr>
            <a:r>
              <a:rPr lang="en-US" dirty="0" smtClean="0">
                <a:latin typeface="Bangla MN" charset="0"/>
                <a:ea typeface="Bangla MN" charset="0"/>
                <a:cs typeface="Bangla MN" charset="0"/>
              </a:rPr>
              <a:t>Applicants must have a minimum </a:t>
            </a:r>
            <a:r>
              <a:rPr lang="en-US" dirty="0">
                <a:latin typeface="Bangla MN" charset="0"/>
                <a:ea typeface="Bangla MN" charset="0"/>
                <a:cs typeface="Bangla MN" charset="0"/>
              </a:rPr>
              <a:t>3.25 GPA</a:t>
            </a:r>
          </a:p>
        </p:txBody>
      </p:sp>
      <p:pic>
        <p:nvPicPr>
          <p:cNvPr id="6" name="Picture 5" descr="long tail boat"/>
          <p:cNvPicPr>
            <a:picLocks noChangeAspect="1"/>
          </p:cNvPicPr>
          <p:nvPr/>
        </p:nvPicPr>
        <p:blipFill>
          <a:blip r:embed="rId2"/>
          <a:stretch>
            <a:fillRect/>
          </a:stretch>
        </p:blipFill>
        <p:spPr>
          <a:xfrm>
            <a:off x="5334000" y="2190645"/>
            <a:ext cx="3219450" cy="4292600"/>
          </a:xfrm>
          <a:prstGeom prst="rect">
            <a:avLst/>
          </a:prstGeom>
          <a:ln>
            <a:noFill/>
          </a:ln>
          <a:effectLst>
            <a:softEdge rad="112500"/>
          </a:effectLst>
        </p:spPr>
      </p:pic>
      <p:pic>
        <p:nvPicPr>
          <p:cNvPr id="9" name="Picture 8" descr="night market"/>
          <p:cNvPicPr>
            <a:picLocks noChangeAspect="1"/>
          </p:cNvPicPr>
          <p:nvPr/>
        </p:nvPicPr>
        <p:blipFill>
          <a:blip r:embed="rId3"/>
          <a:stretch>
            <a:fillRect/>
          </a:stretch>
        </p:blipFill>
        <p:spPr>
          <a:xfrm>
            <a:off x="1752600" y="609600"/>
            <a:ext cx="2514600" cy="3352800"/>
          </a:xfrm>
          <a:prstGeom prst="rect">
            <a:avLst/>
          </a:prstGeom>
          <a:ln>
            <a:noFill/>
          </a:ln>
          <a:effectLst>
            <a:softEdge rad="112500"/>
          </a:effectLst>
        </p:spPr>
      </p:pic>
    </p:spTree>
    <p:extLst>
      <p:ext uri="{BB962C8B-B14F-4D97-AF65-F5344CB8AC3E}">
        <p14:creationId xmlns:p14="http://schemas.microsoft.com/office/powerpoint/2010/main" val="39313505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447800" y="762000"/>
            <a:ext cx="6781800" cy="609600"/>
          </a:xfrm>
        </p:spPr>
        <p:txBody>
          <a:bodyPr>
            <a:noAutofit/>
          </a:bodyPr>
          <a:lstStyle/>
          <a:p>
            <a:pPr algn="ctr"/>
            <a:r>
              <a:rPr lang="en-US" sz="2800" b="1" dirty="0" smtClean="0">
                <a:solidFill>
                  <a:schemeClr val="tx2"/>
                </a:solidFill>
                <a:latin typeface="Bangla MN" charset="0"/>
                <a:ea typeface="Bangla MN" charset="0"/>
                <a:cs typeface="Bangla MN" charset="0"/>
              </a:rPr>
              <a:t>Advantages of Choosing Honors</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1066800" y="1851818"/>
            <a:ext cx="3962400" cy="4602163"/>
          </a:xfrm>
        </p:spPr>
        <p:txBody>
          <a:bodyPr>
            <a:normAutofit/>
          </a:bodyPr>
          <a:lstStyle/>
          <a:p>
            <a:pPr>
              <a:lnSpc>
                <a:spcPts val="2880"/>
              </a:lnSpc>
              <a:spcBef>
                <a:spcPts val="0"/>
              </a:spcBef>
              <a:buFont typeface="Wingdings" charset="2"/>
              <a:buChar char="§"/>
            </a:pPr>
            <a:r>
              <a:rPr lang="en-US" dirty="0" smtClean="0">
                <a:latin typeface="Bangla MN" charset="0"/>
                <a:ea typeface="Bangla MN" charset="0"/>
                <a:cs typeface="Bangla MN" charset="0"/>
              </a:rPr>
              <a:t>Taught and led by your own Honors faculty and staff—Dr. Phillips and Ms. Goers</a:t>
            </a:r>
          </a:p>
          <a:p>
            <a:pPr>
              <a:lnSpc>
                <a:spcPts val="2880"/>
              </a:lnSpc>
              <a:spcBef>
                <a:spcPts val="0"/>
              </a:spcBef>
              <a:buFont typeface="Wingdings" charset="2"/>
              <a:buChar char="§"/>
            </a:pPr>
            <a:endParaRPr lang="en-US" dirty="0">
              <a:latin typeface="Bangla MN" charset="0"/>
              <a:ea typeface="Bangla MN" charset="0"/>
              <a:cs typeface="Bangla MN" charset="0"/>
            </a:endParaRPr>
          </a:p>
          <a:p>
            <a:pPr>
              <a:lnSpc>
                <a:spcPts val="2880"/>
              </a:lnSpc>
              <a:spcBef>
                <a:spcPts val="0"/>
              </a:spcBef>
              <a:buFont typeface="Wingdings" charset="2"/>
              <a:buChar char="§"/>
            </a:pPr>
            <a:r>
              <a:rPr lang="en-US" dirty="0" smtClean="0">
                <a:latin typeface="Bangla MN" charset="0"/>
                <a:ea typeface="Bangla MN" charset="0"/>
                <a:cs typeface="Bangla MN" charset="0"/>
              </a:rPr>
              <a:t>Credit for Honors hours</a:t>
            </a:r>
          </a:p>
          <a:p>
            <a:pPr>
              <a:lnSpc>
                <a:spcPts val="2880"/>
              </a:lnSpc>
              <a:spcBef>
                <a:spcPts val="0"/>
              </a:spcBef>
              <a:buFont typeface="Wingdings" charset="2"/>
              <a:buChar char="§"/>
            </a:pPr>
            <a:endParaRPr lang="en-US" dirty="0">
              <a:latin typeface="Bangla MN" charset="0"/>
              <a:ea typeface="Bangla MN" charset="0"/>
              <a:cs typeface="Bangla MN" charset="0"/>
            </a:endParaRPr>
          </a:p>
          <a:p>
            <a:pPr>
              <a:lnSpc>
                <a:spcPts val="2880"/>
              </a:lnSpc>
              <a:spcBef>
                <a:spcPts val="0"/>
              </a:spcBef>
              <a:buFont typeface="Wingdings" charset="2"/>
              <a:buChar char="§"/>
            </a:pPr>
            <a:r>
              <a:rPr lang="en-US" dirty="0" smtClean="0">
                <a:latin typeface="Bangla MN" charset="0"/>
                <a:ea typeface="Bangla MN" charset="0"/>
                <a:cs typeface="Bangla MN" charset="0"/>
              </a:rPr>
              <a:t>Selective enrollment</a:t>
            </a:r>
          </a:p>
          <a:p>
            <a:pPr>
              <a:lnSpc>
                <a:spcPts val="2880"/>
              </a:lnSpc>
              <a:spcBef>
                <a:spcPts val="0"/>
              </a:spcBef>
              <a:buFont typeface="Wingdings" charset="2"/>
              <a:buChar char="§"/>
            </a:pPr>
            <a:endParaRPr lang="en-US" dirty="0">
              <a:latin typeface="Bangla MN" charset="0"/>
              <a:ea typeface="Bangla MN" charset="0"/>
              <a:cs typeface="Bangla MN" charset="0"/>
            </a:endParaRPr>
          </a:p>
          <a:p>
            <a:pPr>
              <a:lnSpc>
                <a:spcPts val="2880"/>
              </a:lnSpc>
              <a:spcBef>
                <a:spcPts val="0"/>
              </a:spcBef>
              <a:buFont typeface="Wingdings" charset="2"/>
              <a:buChar char="§"/>
            </a:pPr>
            <a:r>
              <a:rPr lang="en-US" dirty="0" smtClean="0">
                <a:latin typeface="Bangla MN" charset="0"/>
                <a:ea typeface="Bangla MN" charset="0"/>
                <a:cs typeface="Bangla MN" charset="0"/>
              </a:rPr>
              <a:t>Scholarships available</a:t>
            </a:r>
          </a:p>
          <a:p>
            <a:pPr>
              <a:lnSpc>
                <a:spcPts val="2880"/>
              </a:lnSpc>
              <a:spcBef>
                <a:spcPts val="0"/>
              </a:spcBef>
              <a:buFont typeface="Wingdings" charset="2"/>
              <a:buChar char="§"/>
            </a:pPr>
            <a:endParaRPr lang="en-US" dirty="0">
              <a:latin typeface="Bangla MN" charset="0"/>
              <a:ea typeface="Bangla MN" charset="0"/>
              <a:cs typeface="Bangla MN" charset="0"/>
            </a:endParaRPr>
          </a:p>
          <a:p>
            <a:pPr>
              <a:lnSpc>
                <a:spcPts val="2880"/>
              </a:lnSpc>
              <a:spcBef>
                <a:spcPts val="0"/>
              </a:spcBef>
              <a:buFont typeface="Wingdings" charset="2"/>
              <a:buChar char="§"/>
            </a:pPr>
            <a:r>
              <a:rPr lang="en-US" dirty="0" smtClean="0">
                <a:latin typeface="Bangla MN" charset="0"/>
                <a:ea typeface="Bangla MN" charset="0"/>
                <a:cs typeface="Bangla MN" charset="0"/>
              </a:rPr>
              <a:t>Safety and support</a:t>
            </a:r>
          </a:p>
          <a:p>
            <a:pPr marL="0" indent="0">
              <a:buNone/>
            </a:pPr>
            <a:endParaRPr lang="en-US" sz="2800" b="1" dirty="0">
              <a:latin typeface="Cambria" panose="02040503050406030204" pitchFamily="18" charset="0"/>
            </a:endParaRPr>
          </a:p>
          <a:p>
            <a:pPr marL="0" indent="0">
              <a:buNone/>
            </a:pPr>
            <a:endParaRPr lang="en-US" sz="2800" b="1" dirty="0" smtClean="0">
              <a:latin typeface="Cambria" panose="02040503050406030204" pitchFamily="18" charset="0"/>
            </a:endParaRPr>
          </a:p>
          <a:p>
            <a:pPr marL="0" indent="0">
              <a:buNone/>
            </a:pPr>
            <a:endParaRPr lang="en-US" sz="2800" b="1" dirty="0">
              <a:latin typeface="Cambria" panose="02040503050406030204" pitchFamily="18" charset="0"/>
            </a:endParaRPr>
          </a:p>
          <a:p>
            <a:endParaRPr lang="en-US" sz="2800" b="1" dirty="0" smtClean="0">
              <a:latin typeface="Cambria" panose="02040503050406030204" pitchFamily="18" charset="0"/>
            </a:endParaRPr>
          </a:p>
          <a:p>
            <a:endParaRPr lang="en-US" sz="2800" b="1" dirty="0">
              <a:latin typeface="Cambria" panose="02040503050406030204" pitchFamily="18" charset="0"/>
            </a:endParaRPr>
          </a:p>
          <a:p>
            <a:endParaRPr lang="en-US" sz="2800" b="1" dirty="0" smtClean="0">
              <a:latin typeface="Cambria" panose="02040503050406030204" pitchFamily="18" charset="0"/>
            </a:endParaRPr>
          </a:p>
        </p:txBody>
      </p:sp>
      <p:pic>
        <p:nvPicPr>
          <p:cNvPr id="8" name="Picture 7" descr="gold temple"/>
          <p:cNvPicPr>
            <a:picLocks noChangeAspect="1"/>
          </p:cNvPicPr>
          <p:nvPr/>
        </p:nvPicPr>
        <p:blipFill>
          <a:blip r:embed="rId2"/>
          <a:stretch>
            <a:fillRect/>
          </a:stretch>
        </p:blipFill>
        <p:spPr>
          <a:xfrm>
            <a:off x="5257800" y="1676400"/>
            <a:ext cx="3089116" cy="4648199"/>
          </a:xfrm>
          <a:prstGeom prst="rect">
            <a:avLst/>
          </a:prstGeom>
          <a:effectLst>
            <a:softEdge rad="114300"/>
          </a:effectLst>
        </p:spPr>
      </p:pic>
    </p:spTree>
    <p:extLst>
      <p:ext uri="{BB962C8B-B14F-4D97-AF65-F5344CB8AC3E}">
        <p14:creationId xmlns:p14="http://schemas.microsoft.com/office/powerpoint/2010/main" val="23282903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219200" y="685800"/>
            <a:ext cx="4038600" cy="685800"/>
          </a:xfrm>
        </p:spPr>
        <p:txBody>
          <a:bodyPr>
            <a:noAutofit/>
          </a:bodyPr>
          <a:lstStyle/>
          <a:p>
            <a:pPr algn="ctr">
              <a:lnSpc>
                <a:spcPts val="4400"/>
              </a:lnSpc>
            </a:pPr>
            <a:r>
              <a:rPr lang="en-US" sz="2800" b="1" dirty="0" smtClean="0">
                <a:solidFill>
                  <a:schemeClr val="tx2"/>
                </a:solidFill>
                <a:latin typeface="Bangla MN" charset="0"/>
                <a:ea typeface="Bangla MN" charset="0"/>
                <a:cs typeface="Bangla MN" charset="0"/>
              </a:rPr>
              <a:t>The Coursework</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4267200" y="2672556"/>
            <a:ext cx="4114800" cy="2438400"/>
          </a:xfrm>
        </p:spPr>
        <p:txBody>
          <a:bodyPr>
            <a:normAutofit/>
          </a:bodyPr>
          <a:lstStyle/>
          <a:p>
            <a:pPr marL="617220">
              <a:lnSpc>
                <a:spcPct val="110000"/>
              </a:lnSpc>
              <a:spcBef>
                <a:spcPts val="600"/>
              </a:spcBef>
              <a:buFont typeface="Wingdings" charset="2"/>
              <a:buChar char="§"/>
            </a:pPr>
            <a:r>
              <a:rPr lang="en-US" dirty="0" smtClean="0">
                <a:latin typeface="Bangla MN" charset="0"/>
                <a:ea typeface="Bangla MN" charset="0"/>
                <a:cs typeface="Bangla MN" charset="0"/>
              </a:rPr>
              <a:t>Three (3) hours of Honors credit (UH 3500: Junior Interdisciplinary Seminar)</a:t>
            </a:r>
          </a:p>
          <a:p>
            <a:pPr marL="617220">
              <a:lnSpc>
                <a:spcPct val="110000"/>
              </a:lnSpc>
              <a:spcBef>
                <a:spcPts val="600"/>
              </a:spcBef>
              <a:buNone/>
            </a:pPr>
            <a:endParaRPr lang="en-US" dirty="0" smtClean="0">
              <a:latin typeface="Bangla MN" charset="0"/>
              <a:ea typeface="Bangla MN" charset="0"/>
              <a:cs typeface="Bangla MN" charset="0"/>
            </a:endParaRPr>
          </a:p>
          <a:p>
            <a:pPr marL="617220">
              <a:lnSpc>
                <a:spcPct val="110000"/>
              </a:lnSpc>
              <a:spcBef>
                <a:spcPts val="600"/>
              </a:spcBef>
              <a:buFont typeface="Wingdings" charset="2"/>
              <a:buChar char="§"/>
            </a:pPr>
            <a:r>
              <a:rPr lang="en-US" dirty="0" smtClean="0">
                <a:latin typeface="Bangla MN" charset="0"/>
                <a:ea typeface="Bangla MN" charset="0"/>
                <a:cs typeface="Bangla MN" charset="0"/>
              </a:rPr>
              <a:t>May count towards interdisciplinary minors in Global Studies (GS 3010)</a:t>
            </a:r>
            <a:endParaRPr lang="en-US" dirty="0">
              <a:latin typeface="Bangla MN" charset="0"/>
              <a:ea typeface="Bangla MN" charset="0"/>
              <a:cs typeface="Bangla MN" charset="0"/>
            </a:endParaRPr>
          </a:p>
        </p:txBody>
      </p:sp>
      <p:pic>
        <p:nvPicPr>
          <p:cNvPr id="7" name="Picture 6" descr="DSC_0036.JPG"/>
          <p:cNvPicPr>
            <a:picLocks noChangeAspect="1"/>
          </p:cNvPicPr>
          <p:nvPr/>
        </p:nvPicPr>
        <p:blipFill>
          <a:blip r:embed="rId2"/>
          <a:stretch>
            <a:fillRect/>
          </a:stretch>
        </p:blipFill>
        <p:spPr>
          <a:xfrm>
            <a:off x="381000" y="2286000"/>
            <a:ext cx="4829849" cy="3211513"/>
          </a:xfrm>
          <a:prstGeom prst="rect">
            <a:avLst/>
          </a:prstGeom>
          <a:effectLst>
            <a:softEdge rad="114300"/>
          </a:effectLst>
          <a:scene3d>
            <a:camera prst="orthographicFront">
              <a:rot lat="0" lon="0" rev="5400000"/>
            </a:camera>
            <a:lightRig rig="threePt" dir="t"/>
          </a:scene3d>
        </p:spPr>
      </p:pic>
    </p:spTree>
    <p:extLst>
      <p:ext uri="{BB962C8B-B14F-4D97-AF65-F5344CB8AC3E}">
        <p14:creationId xmlns:p14="http://schemas.microsoft.com/office/powerpoint/2010/main" val="370558721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533400" y="685800"/>
            <a:ext cx="8602133" cy="533400"/>
          </a:xfrm>
        </p:spPr>
        <p:txBody>
          <a:bodyPr>
            <a:noAutofit/>
          </a:bodyPr>
          <a:lstStyle/>
          <a:p>
            <a:pPr algn="ctr">
              <a:lnSpc>
                <a:spcPts val="3540"/>
              </a:lnSpc>
            </a:pPr>
            <a:r>
              <a:rPr lang="en-US" sz="2400" b="1" dirty="0" smtClean="0">
                <a:solidFill>
                  <a:schemeClr val="tx2"/>
                </a:solidFill>
                <a:latin typeface="Bangla MN" charset="0"/>
                <a:ea typeface="Bangla MN" charset="0"/>
                <a:cs typeface="Bangla MN" charset="0"/>
              </a:rPr>
              <a:t>  Thai Culture – Literature – Religion - Art</a:t>
            </a:r>
            <a:r>
              <a:rPr lang="en-US" sz="3200" b="1" dirty="0" smtClean="0">
                <a:solidFill>
                  <a:srgbClr val="000090"/>
                </a:solidFill>
                <a:latin typeface="Bell MT"/>
                <a:cs typeface="Bell MT"/>
              </a:rPr>
              <a:t/>
            </a:r>
            <a:br>
              <a:rPr lang="en-US" sz="3200" b="1" dirty="0" smtClean="0">
                <a:solidFill>
                  <a:srgbClr val="000090"/>
                </a:solidFill>
                <a:latin typeface="Bell MT"/>
                <a:cs typeface="Bell MT"/>
              </a:rPr>
            </a:br>
            <a:r>
              <a:rPr lang="en-US" sz="1800" dirty="0" smtClean="0">
                <a:latin typeface="Bangla MN" charset="0"/>
                <a:ea typeface="Bangla MN" charset="0"/>
                <a:cs typeface="Bangla MN" charset="0"/>
              </a:rPr>
              <a:t>Taught by Dr. Philip Phillips, Professor of English </a:t>
            </a:r>
            <a:br>
              <a:rPr lang="en-US" sz="1800" dirty="0" smtClean="0">
                <a:latin typeface="Bangla MN" charset="0"/>
                <a:ea typeface="Bangla MN" charset="0"/>
                <a:cs typeface="Bangla MN" charset="0"/>
              </a:rPr>
            </a:br>
            <a:r>
              <a:rPr lang="en-US" sz="1800" dirty="0" smtClean="0">
                <a:latin typeface="Bangla MN" charset="0"/>
                <a:ea typeface="Bangla MN" charset="0"/>
                <a:cs typeface="Bangla MN" charset="0"/>
              </a:rPr>
              <a:t>and Associate Dean of the University Honors College</a:t>
            </a:r>
            <a:r>
              <a:rPr lang="en-US" sz="2400" b="1" dirty="0" smtClean="0">
                <a:latin typeface="Bell MT"/>
                <a:cs typeface="Bell MT"/>
              </a:rPr>
              <a:t/>
            </a:r>
            <a:br>
              <a:rPr lang="en-US" sz="2400" b="1" dirty="0" smtClean="0">
                <a:latin typeface="Bell MT"/>
                <a:cs typeface="Bell MT"/>
              </a:rPr>
            </a:br>
            <a:r>
              <a:rPr lang="en-US" sz="3200" b="1" i="1" dirty="0" smtClean="0">
                <a:solidFill>
                  <a:schemeClr val="accent6">
                    <a:lumMod val="50000"/>
                  </a:schemeClr>
                </a:solidFill>
                <a:latin typeface="Cambria" panose="02040503050406030204" pitchFamily="18" charset="0"/>
              </a:rPr>
              <a:t> </a:t>
            </a:r>
            <a:endParaRPr lang="en-US" sz="3200" b="1" i="1" dirty="0">
              <a:solidFill>
                <a:schemeClr val="accent6">
                  <a:lumMod val="50000"/>
                </a:schemeClr>
              </a:solidFill>
              <a:latin typeface="Cambria" panose="02040503050406030204" pitchFamily="18" charset="0"/>
            </a:endParaRPr>
          </a:p>
        </p:txBody>
      </p:sp>
      <p:pic>
        <p:nvPicPr>
          <p:cNvPr id="6" name="Picture 5" descr="DSC_0186.jpg"/>
          <p:cNvPicPr>
            <a:picLocks noChangeAspect="1"/>
          </p:cNvPicPr>
          <p:nvPr/>
        </p:nvPicPr>
        <p:blipFill>
          <a:blip r:embed="rId2"/>
          <a:stretch>
            <a:fillRect/>
          </a:stretch>
        </p:blipFill>
        <p:spPr>
          <a:xfrm>
            <a:off x="1524000" y="2209800"/>
            <a:ext cx="6477000" cy="4306755"/>
          </a:xfrm>
          <a:prstGeom prst="rect">
            <a:avLst/>
          </a:prstGeom>
          <a:effectLst>
            <a:softEdge rad="114300"/>
          </a:effectLst>
        </p:spPr>
      </p:pic>
    </p:spTree>
    <p:extLst>
      <p:ext uri="{BB962C8B-B14F-4D97-AF65-F5344CB8AC3E}">
        <p14:creationId xmlns:p14="http://schemas.microsoft.com/office/powerpoint/2010/main" val="27774683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6" name="Rectangle 5"/>
          <p:cNvSpPr/>
          <p:nvPr/>
        </p:nvSpPr>
        <p:spPr>
          <a:xfrm>
            <a:off x="1143000" y="762000"/>
            <a:ext cx="4648200" cy="523220"/>
          </a:xfrm>
          <a:prstGeom prst="rect">
            <a:avLst/>
          </a:prstGeom>
        </p:spPr>
        <p:txBody>
          <a:bodyPr wrap="square">
            <a:spAutoFit/>
          </a:bodyPr>
          <a:lstStyle/>
          <a:p>
            <a:pPr algn="ctr"/>
            <a:r>
              <a:rPr lang="en-US" sz="2800" b="1" dirty="0" smtClean="0">
                <a:solidFill>
                  <a:schemeClr val="tx2"/>
                </a:solidFill>
                <a:latin typeface="Bangla MN" charset="0"/>
                <a:ea typeface="Bangla MN" charset="0"/>
                <a:cs typeface="Bangla MN" charset="0"/>
              </a:rPr>
              <a:t>Course Description </a:t>
            </a:r>
          </a:p>
        </p:txBody>
      </p:sp>
      <p:sp>
        <p:nvSpPr>
          <p:cNvPr id="4" name="Rectangle 3"/>
          <p:cNvSpPr/>
          <p:nvPr/>
        </p:nvSpPr>
        <p:spPr>
          <a:xfrm>
            <a:off x="838200" y="1524000"/>
            <a:ext cx="8153400" cy="4708981"/>
          </a:xfrm>
          <a:prstGeom prst="rect">
            <a:avLst/>
          </a:prstGeom>
        </p:spPr>
        <p:txBody>
          <a:bodyPr wrap="square">
            <a:spAutoFit/>
          </a:bodyPr>
          <a:lstStyle/>
          <a:p>
            <a:pPr>
              <a:lnSpc>
                <a:spcPts val="3000"/>
              </a:lnSpc>
            </a:pPr>
            <a:r>
              <a:rPr lang="en-US" dirty="0" smtClean="0">
                <a:latin typeface="Bangla MN" charset="0"/>
                <a:ea typeface="Bangla MN" charset="0"/>
                <a:cs typeface="Bangla MN" charset="0"/>
              </a:rPr>
              <a:t>This short-term education abroad program will introduce honors students to some of the major cultural, literary, religious, and artistic traditions of Thailand. Course readings and in-country educational experiences will emphasize Thailand’s place in the world as viewed historically from Eastern and Western perspectives; consider Buddhism’s central role in Thai culture and art; critically examine selected European, American, and Thai literary works; and explore historical and contemporary issues that contribute to the rich fabric of Thai culture and society. Participating in a service project with the Rotary Club of Chiang Mai will provide students the opportunity to engage directly with people in the local community and to put “service above self.”</a:t>
            </a:r>
            <a:endParaRPr lang="en-US" dirty="0">
              <a:latin typeface="Bangla MN" charset="0"/>
              <a:ea typeface="Bangla MN" charset="0"/>
              <a:cs typeface="Bangla MN" charset="0"/>
            </a:endParaRPr>
          </a:p>
        </p:txBody>
      </p:sp>
    </p:spTree>
    <p:extLst>
      <p:ext uri="{BB962C8B-B14F-4D97-AF65-F5344CB8AC3E}">
        <p14:creationId xmlns:p14="http://schemas.microsoft.com/office/powerpoint/2010/main" val="76438958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914400" y="762000"/>
            <a:ext cx="4876800" cy="381000"/>
          </a:xfrm>
        </p:spPr>
        <p:txBody>
          <a:bodyPr>
            <a:noAutofit/>
          </a:bodyPr>
          <a:lstStyle/>
          <a:p>
            <a:pPr algn="ctr"/>
            <a:r>
              <a:rPr lang="en-US" sz="2800" b="1" dirty="0" smtClean="0">
                <a:solidFill>
                  <a:schemeClr val="tx2"/>
                </a:solidFill>
                <a:latin typeface="Bangla MN" charset="0"/>
                <a:ea typeface="Bangla MN" charset="0"/>
                <a:cs typeface="Bangla MN" charset="0"/>
              </a:rPr>
              <a:t>Course Objectives</a:t>
            </a:r>
            <a:endParaRPr lang="en-US" sz="2800" b="1" dirty="0">
              <a:solidFill>
                <a:schemeClr val="tx2"/>
              </a:solidFill>
              <a:latin typeface="Bangla MN" charset="0"/>
              <a:ea typeface="Bangla MN" charset="0"/>
              <a:cs typeface="Bangla MN" charset="0"/>
            </a:endParaRPr>
          </a:p>
        </p:txBody>
      </p:sp>
      <p:sp>
        <p:nvSpPr>
          <p:cNvPr id="6" name="Content Placeholder 5"/>
          <p:cNvSpPr>
            <a:spLocks noGrp="1"/>
          </p:cNvSpPr>
          <p:nvPr>
            <p:ph idx="1"/>
          </p:nvPr>
        </p:nvSpPr>
        <p:spPr>
          <a:xfrm>
            <a:off x="638175" y="1752600"/>
            <a:ext cx="5105400" cy="1432190"/>
          </a:xfrm>
        </p:spPr>
        <p:txBody>
          <a:bodyPr>
            <a:normAutofit fontScale="85000" lnSpcReduction="10000"/>
          </a:bodyPr>
          <a:lstStyle/>
          <a:p>
            <a:pPr>
              <a:lnSpc>
                <a:spcPts val="2600"/>
              </a:lnSpc>
              <a:spcBef>
                <a:spcPts val="0"/>
              </a:spcBef>
              <a:buFont typeface="Wingdings" charset="2"/>
              <a:buChar char="§"/>
            </a:pPr>
            <a:r>
              <a:rPr lang="en-US" dirty="0" smtClean="0">
                <a:latin typeface="Bangla MN" charset="0"/>
                <a:ea typeface="Bangla MN" charset="0"/>
                <a:cs typeface="Bangla MN" charset="0"/>
              </a:rPr>
              <a:t>To develop a knowledge and appreciation of Thai culture, literature, religion, and art through assigned readings, special pre-trip lectures, and tours of sites in Thailand</a:t>
            </a:r>
          </a:p>
          <a:p>
            <a:pPr>
              <a:spcBef>
                <a:spcPts val="0"/>
              </a:spcBef>
              <a:buFont typeface="Wingdings" charset="2"/>
              <a:buChar char="§"/>
            </a:pPr>
            <a:endParaRPr lang="en-US" dirty="0" smtClean="0">
              <a:latin typeface="Bangla MN" charset="0"/>
              <a:ea typeface="Bangla MN" charset="0"/>
              <a:cs typeface="Bangla MN" charset="0"/>
            </a:endParaRPr>
          </a:p>
          <a:p>
            <a:pPr marL="0" indent="0">
              <a:spcBef>
                <a:spcPts val="0"/>
              </a:spcBef>
              <a:buNone/>
            </a:pPr>
            <a:endParaRPr lang="en-US" sz="2400" b="1" dirty="0" smtClean="0">
              <a:latin typeface="Bell MT"/>
              <a:cs typeface="Bell MT"/>
            </a:endParaRPr>
          </a:p>
          <a:p>
            <a:pPr>
              <a:spcBef>
                <a:spcPts val="0"/>
              </a:spcBef>
            </a:pPr>
            <a:endParaRPr lang="en-US" sz="2400" b="1" dirty="0" smtClean="0">
              <a:latin typeface="Cambria" panose="02040503050406030204" pitchFamily="18" charset="0"/>
            </a:endParaRPr>
          </a:p>
          <a:p>
            <a:endParaRPr lang="en-US" sz="1800" b="1" dirty="0">
              <a:latin typeface="Cambria" panose="02040503050406030204" pitchFamily="18"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505200"/>
            <a:ext cx="3638550" cy="2728913"/>
          </a:xfrm>
          <a:prstGeom prst="rect">
            <a:avLst/>
          </a:prstGeom>
          <a:effectLst>
            <a:softEdge rad="127000"/>
          </a:effectLst>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000" y="1277805"/>
            <a:ext cx="2419350" cy="3225800"/>
          </a:xfrm>
          <a:prstGeom prst="rect">
            <a:avLst/>
          </a:prstGeom>
          <a:effectLst>
            <a:softEdge rad="127000"/>
          </a:effectLst>
        </p:spPr>
      </p:pic>
      <p:sp>
        <p:nvSpPr>
          <p:cNvPr id="7" name="Content Placeholder 5"/>
          <p:cNvSpPr txBox="1">
            <a:spLocks/>
          </p:cNvSpPr>
          <p:nvPr/>
        </p:nvSpPr>
        <p:spPr>
          <a:xfrm>
            <a:off x="5105400" y="4747815"/>
            <a:ext cx="3886200" cy="2033985"/>
          </a:xfrm>
          <a:prstGeom prst="rect">
            <a:avLst/>
          </a:prstGeom>
        </p:spPr>
        <p:txBody>
          <a:bodyPr vert="horz" lIns="91440" tIns="45720" rIns="91440" bIns="45720" rtlCol="0">
            <a:normAutofit fontScale="85000" lnSpcReduction="10000"/>
          </a:bodyPr>
          <a:lst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a:lstStyle>
          <a:p>
            <a:pPr>
              <a:lnSpc>
                <a:spcPts val="2600"/>
              </a:lnSpc>
              <a:spcBef>
                <a:spcPts val="0"/>
              </a:spcBef>
              <a:buFont typeface="Wingdings" charset="2"/>
              <a:buChar char="§"/>
            </a:pPr>
            <a:r>
              <a:rPr lang="en-US" dirty="0" smtClean="0">
                <a:latin typeface="Bangla MN" charset="0"/>
                <a:ea typeface="Bangla MN" charset="0"/>
                <a:cs typeface="Bangla MN" charset="0"/>
              </a:rPr>
              <a:t>To Think and write critically and effectively about the readings, cultural experiences, and geographical places encountered.</a:t>
            </a:r>
          </a:p>
          <a:p>
            <a:pPr>
              <a:spcBef>
                <a:spcPts val="0"/>
              </a:spcBef>
              <a:buFont typeface="Wingdings" charset="2"/>
              <a:buChar char="§"/>
            </a:pPr>
            <a:endParaRPr lang="en-US" dirty="0" smtClean="0">
              <a:latin typeface="Bangla MN" charset="0"/>
              <a:ea typeface="Bangla MN" charset="0"/>
              <a:cs typeface="Bangla MN" charset="0"/>
            </a:endParaRPr>
          </a:p>
          <a:p>
            <a:pPr marL="0" indent="0">
              <a:spcBef>
                <a:spcPts val="0"/>
              </a:spcBef>
              <a:buFont typeface="Wingdings 3" charset="2"/>
              <a:buNone/>
            </a:pPr>
            <a:endParaRPr lang="en-US" sz="2400" b="1" dirty="0" smtClean="0">
              <a:latin typeface="Bell MT"/>
              <a:cs typeface="Bell MT"/>
            </a:endParaRPr>
          </a:p>
          <a:p>
            <a:pPr>
              <a:spcBef>
                <a:spcPts val="0"/>
              </a:spcBef>
            </a:pPr>
            <a:endParaRPr lang="en-US" sz="2400" b="1" dirty="0" smtClean="0">
              <a:latin typeface="Cambria" panose="02040503050406030204" pitchFamily="18" charset="0"/>
            </a:endParaRPr>
          </a:p>
          <a:p>
            <a:endParaRPr lang="en-US" b="1" dirty="0">
              <a:latin typeface="Cambria" panose="02040503050406030204" pitchFamily="18" charset="0"/>
            </a:endParaRPr>
          </a:p>
        </p:txBody>
      </p:sp>
    </p:spTree>
    <p:extLst>
      <p:ext uri="{BB962C8B-B14F-4D97-AF65-F5344CB8AC3E}">
        <p14:creationId xmlns:p14="http://schemas.microsoft.com/office/powerpoint/2010/main" val="2777468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satMod val="92000"/>
                <a:lumMod val="120000"/>
              </a:schemeClr>
            </a:gs>
            <a:gs pos="78000">
              <a:schemeClr val="bg2">
                <a:shade val="98000"/>
                <a:satMod val="120000"/>
                <a:lumMod val="98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4" name="Rectangle 3"/>
          <p:cNvSpPr/>
          <p:nvPr/>
        </p:nvSpPr>
        <p:spPr>
          <a:xfrm>
            <a:off x="685800" y="1752600"/>
            <a:ext cx="8077200" cy="4247317"/>
          </a:xfrm>
          <a:prstGeom prst="rect">
            <a:avLst/>
          </a:prstGeom>
        </p:spPr>
        <p:txBody>
          <a:bodyPr wrap="square">
            <a:spAutoFit/>
          </a:bodyPr>
          <a:lstStyle/>
          <a:p>
            <a:pPr marL="342900" indent="-342900">
              <a:lnSpc>
                <a:spcPts val="2660"/>
              </a:lnSpc>
              <a:buClr>
                <a:schemeClr val="accent1"/>
              </a:buClr>
              <a:buFont typeface="Wingdings" charset="2"/>
              <a:buChar char="§"/>
            </a:pPr>
            <a:r>
              <a:rPr lang="en-US" dirty="0">
                <a:latin typeface="Bangla MN" charset="0"/>
                <a:ea typeface="Bangla MN" charset="0"/>
                <a:cs typeface="Bangla MN" charset="0"/>
              </a:rPr>
              <a:t>To</a:t>
            </a:r>
            <a:r>
              <a:rPr lang="en-US" dirty="0" smtClean="0">
                <a:latin typeface="Bangla MN" charset="0"/>
                <a:ea typeface="Bangla MN" charset="0"/>
                <a:cs typeface="Bangla MN" charset="0"/>
              </a:rPr>
              <a:t> develop skill in critical thinking and writing while following the conventions of an appropriate style manual, such as the MLA Handbook.</a:t>
            </a:r>
          </a:p>
          <a:p>
            <a:pPr marL="342900" indent="-342900">
              <a:lnSpc>
                <a:spcPts val="2660"/>
              </a:lnSpc>
              <a:buClr>
                <a:schemeClr val="accent1"/>
              </a:buClr>
              <a:buFont typeface="Wingdings" charset="2"/>
              <a:buChar char="§"/>
            </a:pPr>
            <a:endParaRPr lang="en-US" dirty="0">
              <a:latin typeface="Bangla MN" charset="0"/>
              <a:ea typeface="Bangla MN" charset="0"/>
              <a:cs typeface="Bangla MN" charset="0"/>
            </a:endParaRPr>
          </a:p>
          <a:p>
            <a:pPr marL="342900" indent="-342900">
              <a:lnSpc>
                <a:spcPts val="2660"/>
              </a:lnSpc>
              <a:buClr>
                <a:schemeClr val="accent1"/>
              </a:buClr>
              <a:buFont typeface="Wingdings" charset="2"/>
              <a:buChar char="§"/>
            </a:pPr>
            <a:r>
              <a:rPr lang="en-US" dirty="0">
                <a:latin typeface="Bangla MN" charset="0"/>
                <a:ea typeface="Bangla MN" charset="0"/>
                <a:cs typeface="Bangla MN" charset="0"/>
              </a:rPr>
              <a:t>To</a:t>
            </a:r>
            <a:r>
              <a:rPr lang="en-US" dirty="0" smtClean="0">
                <a:latin typeface="Bangla MN" charset="0"/>
                <a:ea typeface="Bangla MN" charset="0"/>
                <a:cs typeface="Bangla MN" charset="0"/>
              </a:rPr>
              <a:t> use integrative thinking and reflection to demonstrate the ability to appreciate the interconnectedness of literary themes and conventions through the ages as well as to make connections across cultures, past and present, through education abroad and service learning experience. </a:t>
            </a:r>
          </a:p>
          <a:p>
            <a:pPr marL="342900" indent="-342900">
              <a:lnSpc>
                <a:spcPts val="2660"/>
              </a:lnSpc>
              <a:buClr>
                <a:schemeClr val="accent1"/>
              </a:buClr>
              <a:buFont typeface="Wingdings" charset="2"/>
              <a:buChar char="§"/>
            </a:pPr>
            <a:endParaRPr lang="en-US" dirty="0">
              <a:latin typeface="Bangla MN" charset="0"/>
              <a:ea typeface="Bangla MN" charset="0"/>
              <a:cs typeface="Bangla MN" charset="0"/>
            </a:endParaRPr>
          </a:p>
          <a:p>
            <a:pPr marL="342900" indent="-342900">
              <a:lnSpc>
                <a:spcPts val="2660"/>
              </a:lnSpc>
              <a:buClr>
                <a:schemeClr val="accent1"/>
              </a:buClr>
              <a:buFont typeface="Wingdings" charset="2"/>
              <a:buChar char="§"/>
            </a:pPr>
            <a:r>
              <a:rPr lang="en-US" dirty="0" smtClean="0">
                <a:latin typeface="Bangla MN" charset="0"/>
                <a:ea typeface="Bangla MN" charset="0"/>
                <a:cs typeface="Bangla MN" charset="0"/>
              </a:rPr>
              <a:t>Consider adding your Honors in Thailand experience to your MT Engage Portfolio</a:t>
            </a:r>
            <a:endParaRPr lang="en-US" dirty="0">
              <a:latin typeface="Bangla MN" charset="0"/>
              <a:ea typeface="Bangla MN" charset="0"/>
              <a:cs typeface="Bangla MN" charset="0"/>
            </a:endParaRPr>
          </a:p>
        </p:txBody>
      </p:sp>
      <p:sp>
        <p:nvSpPr>
          <p:cNvPr id="6" name="Rectangle 5"/>
          <p:cNvSpPr/>
          <p:nvPr/>
        </p:nvSpPr>
        <p:spPr>
          <a:xfrm>
            <a:off x="990600" y="762000"/>
            <a:ext cx="4724400" cy="523220"/>
          </a:xfrm>
          <a:prstGeom prst="rect">
            <a:avLst/>
          </a:prstGeom>
        </p:spPr>
        <p:txBody>
          <a:bodyPr wrap="square">
            <a:spAutoFit/>
          </a:bodyPr>
          <a:lstStyle/>
          <a:p>
            <a:pPr algn="ctr"/>
            <a:r>
              <a:rPr lang="en-US" sz="2800" b="1" dirty="0" smtClean="0">
                <a:solidFill>
                  <a:schemeClr val="tx2"/>
                </a:solidFill>
                <a:latin typeface="Bangla MN" charset="0"/>
                <a:ea typeface="Bangla MN" charset="0"/>
                <a:cs typeface="Bangla MN" charset="0"/>
              </a:rPr>
              <a:t>Course </a:t>
            </a:r>
            <a:r>
              <a:rPr lang="en-US" sz="2800" b="1" dirty="0">
                <a:solidFill>
                  <a:schemeClr val="tx2"/>
                </a:solidFill>
                <a:latin typeface="Bangla MN" charset="0"/>
                <a:ea typeface="Bangla MN" charset="0"/>
                <a:cs typeface="Bangla MN" charset="0"/>
              </a:rPr>
              <a:t>Objectives</a:t>
            </a:r>
          </a:p>
        </p:txBody>
      </p:sp>
    </p:spTree>
    <p:extLst>
      <p:ext uri="{BB962C8B-B14F-4D97-AF65-F5344CB8AC3E}">
        <p14:creationId xmlns:p14="http://schemas.microsoft.com/office/powerpoint/2010/main" val="825755956"/>
      </p:ext>
    </p:extLst>
  </p:cSld>
  <p:clrMapOvr>
    <a:masterClrMapping/>
  </p:clrMapOvr>
  <p:timing>
    <p:tnLst>
      <p:par>
        <p:cTn id="1" dur="indefinite" restart="never" nodeType="tmRoot"/>
      </p:par>
    </p:tnLst>
  </p:timing>
</p:sld>
</file>

<file path=ppt/theme/theme1.xml><?xml version="1.0" encoding="utf-8"?>
<a:theme xmlns:a="http://schemas.openxmlformats.org/drawingml/2006/main" name="Wisp">
  <a:themeElements>
    <a:clrScheme name="Wisp">
      <a:dk1>
        <a:sysClr val="windowText" lastClr="000000"/>
      </a:dk1>
      <a:lt1>
        <a:sysClr val="window" lastClr="FFFFFF"/>
      </a:lt1>
      <a:dk2>
        <a:srgbClr val="647252"/>
      </a:dk2>
      <a:lt2>
        <a:srgbClr val="EAE8CF"/>
      </a:lt2>
      <a:accent1>
        <a:srgbClr val="E78712"/>
      </a:accent1>
      <a:accent2>
        <a:srgbClr val="B73C26"/>
      </a:accent2>
      <a:accent3>
        <a:srgbClr val="865331"/>
      </a:accent3>
      <a:accent4>
        <a:srgbClr val="B38648"/>
      </a:accent4>
      <a:accent5>
        <a:srgbClr val="BBB473"/>
      </a:accent5>
      <a:accent6>
        <a:srgbClr val="849276"/>
      </a:accent6>
      <a:hlink>
        <a:srgbClr val="FDAB2A"/>
      </a:hlink>
      <a:folHlink>
        <a:srgbClr val="CCB182"/>
      </a:folHlink>
    </a:clrScheme>
    <a:fontScheme name="Wisp">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Wisp">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54F6613E-5ED7-40ED-90A8-F639BE712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Wisp</Template>
  <TotalTime>10578</TotalTime>
  <Words>817</Words>
  <Application>Microsoft Macintosh PowerPoint</Application>
  <PresentationFormat>On-screen Show (4:3)</PresentationFormat>
  <Paragraphs>184</Paragraphs>
  <Slides>21</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Bangla MN</vt:lpstr>
      <vt:lpstr>Bell MT</vt:lpstr>
      <vt:lpstr>Calibri</vt:lpstr>
      <vt:lpstr>Cambria</vt:lpstr>
      <vt:lpstr>Century Gothic</vt:lpstr>
      <vt:lpstr>Wingdings</vt:lpstr>
      <vt:lpstr>Wingdings 3</vt:lpstr>
      <vt:lpstr>Arial</vt:lpstr>
      <vt:lpstr>Wisp</vt:lpstr>
      <vt:lpstr>Honors in Thailand – January 2018</vt:lpstr>
      <vt:lpstr>PowerPoint Presentation</vt:lpstr>
      <vt:lpstr>PowerPoint Presentation</vt:lpstr>
      <vt:lpstr>Advantages of Choosing Honors</vt:lpstr>
      <vt:lpstr>The Coursework</vt:lpstr>
      <vt:lpstr>  Thai Culture – Literature – Religion - Art Taught by Dr. Philip Phillips, Professor of English  and Associate Dean of the University Honors College  </vt:lpstr>
      <vt:lpstr>PowerPoint Presentation</vt:lpstr>
      <vt:lpstr>Course Objectives</vt:lpstr>
      <vt:lpstr>PowerPoint Presentation</vt:lpstr>
      <vt:lpstr>Meetings/Coursework</vt:lpstr>
      <vt:lpstr>Primary Readings</vt:lpstr>
      <vt:lpstr>Tentative Itinerary</vt:lpstr>
      <vt:lpstr>Tentative Itinerary</vt:lpstr>
      <vt:lpstr>Tentative Itinerary</vt:lpstr>
      <vt:lpstr>Tentative Itinerary</vt:lpstr>
      <vt:lpstr>Tentative Itinerary</vt:lpstr>
      <vt:lpstr>Tentative Itinerary</vt:lpstr>
      <vt:lpstr>The Cost</vt:lpstr>
      <vt:lpstr>Application Process</vt:lpstr>
      <vt:lpstr>Application Process </vt:lpstr>
      <vt:lpstr>PowerPoint Presentation</vt:lpstr>
    </vt:vector>
  </TitlesOfParts>
  <Company>Middle Tennnessee State University</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Karen A. Demonbreum</dc:creator>
  <cp:lastModifiedBy>Microsoft Office User</cp:lastModifiedBy>
  <cp:revision>224</cp:revision>
  <cp:lastPrinted>2017-04-25T20:20:08Z</cp:lastPrinted>
  <dcterms:created xsi:type="dcterms:W3CDTF">2017-04-19T15:31:36Z</dcterms:created>
  <dcterms:modified xsi:type="dcterms:W3CDTF">2017-04-25T20:24:05Z</dcterms:modified>
</cp:coreProperties>
</file>