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85" r:id="rId5"/>
    <p:sldId id="263" r:id="rId6"/>
    <p:sldId id="280" r:id="rId7"/>
    <p:sldId id="283" r:id="rId8"/>
    <p:sldId id="284" r:id="rId9"/>
    <p:sldId id="269" r:id="rId10"/>
    <p:sldId id="286" r:id="rId11"/>
    <p:sldId id="287" r:id="rId12"/>
    <p:sldId id="288" r:id="rId13"/>
  </p:sldIdLst>
  <p:sldSz cx="12192000" cy="6858000"/>
  <p:notesSz cx="695325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76" autoAdjust="0"/>
    <p:restoredTop sz="94674"/>
  </p:normalViewPr>
  <p:slideViewPr>
    <p:cSldViewPr snapToGrid="0" snapToObjects="1">
      <p:cViewPr varScale="1">
        <p:scale>
          <a:sx n="76" d="100"/>
          <a:sy n="76" d="100"/>
        </p:scale>
        <p:origin x="9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909F90-A5A0-464D-87AF-FA860FB539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8B0C7-6075-4A78-BA80-F826A6C46F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8588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1/24/2020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7F99F-FB3E-46BC-8200-C8543BE5FF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570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41260-509D-403C-B8C0-EA190B3B1E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8588" y="877570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353A3-8C82-4277-8A06-D703E2CD6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854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66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r>
              <a:rPr lang="en-US"/>
              <a:t>1/24/2020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6725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6389"/>
            <a:ext cx="5562600" cy="3637955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66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63765055-BA76-490F-8072-AA74C5B8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685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99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1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31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75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66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81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10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61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30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2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3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7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D6E5-2A58-A242-B1B1-636F0E7839D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4AEE6-10F8-482A-ABEB-9A9E1CE36363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60745-0E8B-4541-B794-8416BFFC3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41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0348" y="0"/>
            <a:ext cx="1002764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7" y="375603"/>
            <a:ext cx="3119190" cy="80495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047291" y="2035845"/>
            <a:ext cx="7772400" cy="14700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en-US" sz="3600" b="1" dirty="0">
                <a:solidFill>
                  <a:srgbClr val="005A9B"/>
                </a:solidFill>
                <a:latin typeface="Arial" charset="0"/>
              </a:rPr>
              <a:t>Working with Federal Sponsors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150267" y="3872583"/>
            <a:ext cx="6400800" cy="238534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endParaRPr lang="en-US" altLang="en-US" dirty="0">
              <a:solidFill>
                <a:srgbClr val="005A9B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en-US" altLang="en-US" dirty="0">
              <a:solidFill>
                <a:srgbClr val="005A9B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en-US" altLang="en-US" dirty="0">
              <a:solidFill>
                <a:srgbClr val="005A9B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altLang="en-US" dirty="0">
                <a:solidFill>
                  <a:srgbClr val="005A9B"/>
                </a:solidFill>
                <a:latin typeface="Arial" charset="0"/>
              </a:rPr>
              <a:t>	    January 24, 2020</a:t>
            </a:r>
          </a:p>
          <a:p>
            <a:pPr algn="l">
              <a:lnSpc>
                <a:spcPct val="80000"/>
              </a:lnSpc>
            </a:pPr>
            <a:r>
              <a:rPr lang="en-US" altLang="en-US" dirty="0">
                <a:solidFill>
                  <a:srgbClr val="005A9B"/>
                </a:solidFill>
                <a:latin typeface="Arial" charset="0"/>
              </a:rPr>
              <a:t>       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25" y="3505870"/>
            <a:ext cx="3529489" cy="109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76" y="383545"/>
            <a:ext cx="9527059" cy="1143000"/>
          </a:xfrm>
          <a:noFill/>
          <a:ln cmpd="thinThick">
            <a:solidFill>
              <a:schemeClr val="accent1">
                <a:alpha val="27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DO’S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71" y="1538101"/>
            <a:ext cx="12192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	DO Get to know sponsors before submitting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•  Serve on review panels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•  Prepare one-pagers and setup phone calls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•  Go to sessions at professional meetings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	DO Partner with senior researchers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•  On external advisory boards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•  On collaborative proposals as co-</a:t>
            </a:r>
            <a:r>
              <a:rPr lang="en-US" dirty="0" err="1">
                <a:solidFill>
                  <a:schemeClr val="bg1"/>
                </a:solidFill>
              </a:rPr>
              <a:t>Pis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•  As internal reviewers before submission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1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76" y="383545"/>
            <a:ext cx="9527059" cy="1143000"/>
          </a:xfrm>
          <a:noFill/>
          <a:ln cmpd="thinThick">
            <a:solidFill>
              <a:schemeClr val="accent1">
                <a:alpha val="27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65" y="1479109"/>
            <a:ext cx="1219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	DON’T only apply for highly competitive programs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	DON’T expect immediate success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	DON’T do it without mentoring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	DON’T avoid developing contacts with sponsors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	DON’T have your closest friends provide reviews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	DON’T take it personally when unsuccessful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1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668161" y="2416427"/>
            <a:ext cx="6410768" cy="2111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800" b="1" dirty="0">
                <a:solidFill>
                  <a:srgbClr val="005A9B"/>
                </a:solidFill>
                <a:latin typeface="+mj-lt"/>
              </a:rPr>
              <a:t>Song Cui, Ph.D.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5A9B"/>
                </a:solidFill>
                <a:latin typeface="+mj-lt"/>
              </a:rPr>
              <a:t>Associate Professor, Agriculture</a:t>
            </a:r>
          </a:p>
          <a:p>
            <a:pPr>
              <a:lnSpc>
                <a:spcPct val="80000"/>
              </a:lnSpc>
            </a:pPr>
            <a:endParaRPr lang="en-US" altLang="en-US" sz="2800" b="1" dirty="0">
              <a:solidFill>
                <a:srgbClr val="005A9B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solidFill>
                  <a:srgbClr val="005A9B"/>
                </a:solidFill>
                <a:latin typeface="+mj-lt"/>
              </a:rPr>
              <a:t>Gregory T. Rushton, Ph.D.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005A9B"/>
                </a:solidFill>
                <a:latin typeface="+mj-lt"/>
              </a:rPr>
              <a:t>Director, Tennessee STEM Education Center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solidFill>
                <a:srgbClr val="005A9B"/>
              </a:solidFill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8597" y="2664553"/>
            <a:ext cx="5209564" cy="11430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Expert Panel</a:t>
            </a:r>
            <a:endParaRPr lang="en-US" altLang="en-US" b="1" dirty="0">
              <a:solidFill>
                <a:srgbClr val="005A9B"/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3086894"/>
            <a:ext cx="5886450" cy="18288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646655" y="3436733"/>
            <a:ext cx="664904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Song Cui, Ph.D.</a:t>
            </a:r>
          </a:p>
          <a:p>
            <a:r>
              <a:rPr lang="en-US" sz="2800" dirty="0"/>
              <a:t>Associate Professor</a:t>
            </a:r>
          </a:p>
          <a:p>
            <a:r>
              <a:rPr lang="en-US" sz="2800" dirty="0"/>
              <a:t>Digital Agriculture</a:t>
            </a:r>
          </a:p>
          <a:p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9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76" y="383545"/>
            <a:ext cx="9527059" cy="1143000"/>
          </a:xfrm>
          <a:noFill/>
          <a:ln cmpd="thinThick">
            <a:solidFill>
              <a:schemeClr val="accent1">
                <a:alpha val="27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Working with Federal Sponsors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DO’S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2720" y="1788817"/>
            <a:ext cx="6815769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400" i="1" u="sng" dirty="0">
                <a:solidFill>
                  <a:schemeClr val="bg1"/>
                </a:solidFill>
              </a:rPr>
              <a:t>Proposal writing:</a:t>
            </a:r>
          </a:p>
          <a:p>
            <a:pPr lvl="0"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Grab reviewers’ attention in </a:t>
            </a:r>
            <a:r>
              <a:rPr lang="en-US" sz="2800" b="1" dirty="0">
                <a:solidFill>
                  <a:schemeClr val="accent1"/>
                </a:solidFill>
              </a:rPr>
              <a:t>five</a:t>
            </a:r>
            <a:r>
              <a:rPr lang="en-US" sz="2800" dirty="0">
                <a:solidFill>
                  <a:schemeClr val="bg1"/>
                </a:solidFill>
              </a:rPr>
              <a:t> minutes</a:t>
            </a:r>
          </a:p>
          <a:p>
            <a:pPr lvl="0"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Formulate a memorable </a:t>
            </a:r>
            <a:r>
              <a:rPr lang="en-US" sz="2800" b="1" dirty="0">
                <a:solidFill>
                  <a:schemeClr val="accent1"/>
                </a:solidFill>
              </a:rPr>
              <a:t>hook</a:t>
            </a:r>
          </a:p>
          <a:p>
            <a:pPr lvl="0"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Keep it </a:t>
            </a:r>
            <a:r>
              <a:rPr lang="en-US" sz="2800" b="1" dirty="0">
                <a:solidFill>
                  <a:schemeClr val="accent1"/>
                </a:solidFill>
              </a:rPr>
              <a:t>fresh</a:t>
            </a:r>
            <a:r>
              <a:rPr lang="en-US" sz="2800" dirty="0">
                <a:solidFill>
                  <a:schemeClr val="bg1"/>
                </a:solidFill>
              </a:rPr>
              <a:t> and </a:t>
            </a:r>
            <a:r>
              <a:rPr lang="en-US" sz="2800" b="1" dirty="0">
                <a:solidFill>
                  <a:schemeClr val="accent1"/>
                </a:solidFill>
              </a:rPr>
              <a:t>novel</a:t>
            </a:r>
          </a:p>
          <a:p>
            <a:pPr lvl="0"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Spend </a:t>
            </a:r>
            <a:r>
              <a:rPr lang="en-US" sz="2800" b="1" dirty="0">
                <a:solidFill>
                  <a:schemeClr val="accent1"/>
                </a:solidFill>
              </a:rPr>
              <a:t>time</a:t>
            </a:r>
            <a:r>
              <a:rPr lang="en-US" sz="2800" dirty="0">
                <a:solidFill>
                  <a:schemeClr val="bg1"/>
                </a:solidFill>
              </a:rPr>
              <a:t> reading the RFA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09" y="5869733"/>
            <a:ext cx="89619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4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76" y="383545"/>
            <a:ext cx="9527059" cy="1143000"/>
          </a:xfrm>
          <a:noFill/>
          <a:ln cmpd="thinThick">
            <a:solidFill>
              <a:schemeClr val="accent1">
                <a:alpha val="27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Working with Federal Sponsors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2720" y="1788817"/>
            <a:ext cx="6815769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2400" i="1" u="sng" dirty="0">
                <a:solidFill>
                  <a:schemeClr val="bg1"/>
                </a:solidFill>
              </a:rPr>
              <a:t>Proposal writing:</a:t>
            </a:r>
          </a:p>
          <a:p>
            <a:pPr lvl="0">
              <a:spcBef>
                <a:spcPts val="0"/>
              </a:spcBef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Don’t go </a:t>
            </a:r>
            <a:r>
              <a:rPr lang="en-US" sz="2800" b="1" dirty="0">
                <a:solidFill>
                  <a:schemeClr val="accent1"/>
                </a:solidFill>
              </a:rPr>
              <a:t>solo</a:t>
            </a:r>
          </a:p>
          <a:p>
            <a:pPr lvl="0">
              <a:spcBef>
                <a:spcPts val="0"/>
              </a:spcBef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Don’t extrapolate too </a:t>
            </a:r>
            <a:r>
              <a:rPr lang="en-US" sz="2800" b="1" dirty="0">
                <a:solidFill>
                  <a:schemeClr val="accent1"/>
                </a:solidFill>
              </a:rPr>
              <a:t>far</a:t>
            </a:r>
          </a:p>
          <a:p>
            <a:pPr lvl="0">
              <a:spcBef>
                <a:spcPts val="0"/>
              </a:spcBef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Don’t forget about </a:t>
            </a:r>
            <a:r>
              <a:rPr lang="en-US" sz="2800" b="1" dirty="0">
                <a:solidFill>
                  <a:schemeClr val="accent1"/>
                </a:solidFill>
              </a:rPr>
              <a:t>cohesion</a:t>
            </a:r>
          </a:p>
          <a:p>
            <a:pPr lvl="0">
              <a:spcBef>
                <a:spcPts val="0"/>
              </a:spcBef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Don’t </a:t>
            </a:r>
            <a:r>
              <a:rPr lang="en-US" sz="2800" b="1" dirty="0">
                <a:solidFill>
                  <a:schemeClr val="accent1"/>
                </a:solidFill>
              </a:rPr>
              <a:t>procrastinate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09" y="5869733"/>
            <a:ext cx="89619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8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76" y="383545"/>
            <a:ext cx="9527059" cy="1143000"/>
          </a:xfrm>
          <a:noFill/>
          <a:ln cmpd="thinThick">
            <a:solidFill>
              <a:schemeClr val="accent1">
                <a:alpha val="27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Working with Federal Sponsors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DO’S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070" y="1788817"/>
            <a:ext cx="865729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2400" i="1" u="sng" dirty="0">
                <a:solidFill>
                  <a:schemeClr val="bg1"/>
                </a:solidFill>
              </a:rPr>
              <a:t>Interacting with National Program Leaders: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21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Attend professional meeting and </a:t>
            </a:r>
            <a:r>
              <a:rPr lang="en-US" sz="2800" b="1" dirty="0">
                <a:solidFill>
                  <a:schemeClr val="accent1"/>
                </a:solidFill>
              </a:rPr>
              <a:t>interact</a:t>
            </a:r>
            <a:r>
              <a:rPr lang="en-US" sz="2800" dirty="0">
                <a:solidFill>
                  <a:schemeClr val="bg1"/>
                </a:solidFill>
              </a:rPr>
              <a:t> with them</a:t>
            </a:r>
          </a:p>
          <a:p>
            <a:pPr lvl="0">
              <a:spcBef>
                <a:spcPts val="0"/>
              </a:spcBef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Express your willingness to </a:t>
            </a:r>
            <a:r>
              <a:rPr lang="en-US" sz="2800" b="1" dirty="0">
                <a:solidFill>
                  <a:schemeClr val="accent1"/>
                </a:solidFill>
              </a:rPr>
              <a:t>serve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on a reviewers’ panel</a:t>
            </a:r>
          </a:p>
          <a:p>
            <a:pPr lvl="0">
              <a:spcBef>
                <a:spcPts val="0"/>
              </a:spcBef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b="1" dirty="0">
                <a:solidFill>
                  <a:schemeClr val="accent1"/>
                </a:solidFill>
              </a:rPr>
              <a:t>Deliver</a:t>
            </a:r>
            <a:r>
              <a:rPr lang="en-US" sz="2800" dirty="0">
                <a:solidFill>
                  <a:schemeClr val="bg1"/>
                </a:solidFill>
              </a:rPr>
              <a:t> excellent project outcomes</a:t>
            </a:r>
          </a:p>
          <a:p>
            <a:pPr lvl="0">
              <a:spcBef>
                <a:spcPts val="0"/>
              </a:spcBef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Don’t hesitate to write an email to the </a:t>
            </a:r>
            <a:r>
              <a:rPr lang="en-US" sz="2800" b="1" dirty="0">
                <a:solidFill>
                  <a:schemeClr val="accent1"/>
                </a:solidFill>
              </a:rPr>
              <a:t>director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09" y="5869733"/>
            <a:ext cx="89619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6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76" y="383545"/>
            <a:ext cx="9527059" cy="1143000"/>
          </a:xfrm>
          <a:noFill/>
          <a:ln cmpd="thinThick">
            <a:solidFill>
              <a:schemeClr val="accent1">
                <a:alpha val="27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Working with Federal Sponsors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070" y="1788817"/>
            <a:ext cx="865729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2400" i="1" u="sng" dirty="0">
                <a:solidFill>
                  <a:schemeClr val="bg1"/>
                </a:solidFill>
              </a:rPr>
              <a:t>Interacting with National Program Leaders: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21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Don’t turn down </a:t>
            </a:r>
            <a:r>
              <a:rPr lang="en-US" sz="2800" b="1" dirty="0">
                <a:solidFill>
                  <a:schemeClr val="accent1"/>
                </a:solidFill>
              </a:rPr>
              <a:t>invitations</a:t>
            </a:r>
          </a:p>
          <a:p>
            <a:pPr lvl="0">
              <a:spcBef>
                <a:spcPts val="0"/>
              </a:spcBef>
              <a:defRPr/>
            </a:pPr>
            <a:endParaRPr lang="en-US" sz="2800" b="1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Don’t send complaining emails about the comments received from the reviewers panel, </a:t>
            </a:r>
            <a:r>
              <a:rPr lang="en-US" sz="2800" b="1" dirty="0">
                <a:solidFill>
                  <a:schemeClr val="accent1"/>
                </a:solidFill>
              </a:rPr>
              <a:t>call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them!</a:t>
            </a:r>
          </a:p>
          <a:p>
            <a:pPr lvl="0">
              <a:spcBef>
                <a:spcPts val="0"/>
              </a:spcBef>
              <a:defRPr/>
            </a:pPr>
            <a:endParaRPr lang="en-US" sz="2800" b="1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Don’t hesitate to call them if a </a:t>
            </a:r>
            <a:r>
              <a:rPr lang="en-US" sz="2800" b="1" dirty="0">
                <a:solidFill>
                  <a:schemeClr val="accent1"/>
                </a:solidFill>
              </a:rPr>
              <a:t>sub-awardee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is not performing</a:t>
            </a:r>
          </a:p>
          <a:p>
            <a:pPr lvl="0">
              <a:spcBef>
                <a:spcPts val="0"/>
              </a:spcBef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09" y="5869733"/>
            <a:ext cx="89619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3086894"/>
            <a:ext cx="5886450" cy="18288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646655" y="3436733"/>
            <a:ext cx="664904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Gregory T. Rushton, Ph.D.</a:t>
            </a:r>
          </a:p>
          <a:p>
            <a:r>
              <a:rPr lang="en-US" sz="2800" dirty="0"/>
              <a:t>Director</a:t>
            </a:r>
          </a:p>
          <a:p>
            <a:r>
              <a:rPr lang="en-US" sz="2800" dirty="0"/>
              <a:t>TN Stem Education Center</a:t>
            </a:r>
          </a:p>
          <a:p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9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076" y="383545"/>
            <a:ext cx="9527059" cy="1143000"/>
          </a:xfrm>
          <a:noFill/>
          <a:ln cmpd="thinThick">
            <a:solidFill>
              <a:schemeClr val="accent1">
                <a:alpha val="27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92" y="1479109"/>
            <a:ext cx="1219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 Started at teaching-focused university (like MTSU) in 2004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 Lacked a strong research infrastructure, support system, and role models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 Started writing proposals for external funding in 2004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 First nine proposals to state and federal agencies declined (until 2007)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• Since 2007, 24 proposals funded in excess of $17M as PI and co-PI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832" y="6000161"/>
            <a:ext cx="2761168" cy="85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7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254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Theme</vt:lpstr>
      <vt:lpstr>1_Office Theme</vt:lpstr>
      <vt:lpstr>Working with Federal Sponsors</vt:lpstr>
      <vt:lpstr>Expert Panel</vt:lpstr>
      <vt:lpstr>PowerPoint Presentation</vt:lpstr>
      <vt:lpstr>Working with Federal Sponsors   DO’S</vt:lpstr>
      <vt:lpstr>Working with Federal Sponsors   DON’TS</vt:lpstr>
      <vt:lpstr>Working with Federal Sponsors   DO’S</vt:lpstr>
      <vt:lpstr>Working with Federal Sponsors   DON’TS</vt:lpstr>
      <vt:lpstr>PowerPoint Presentation</vt:lpstr>
      <vt:lpstr>CONTEXT</vt:lpstr>
      <vt:lpstr>DO’S</vt:lpstr>
      <vt:lpstr>DON’TS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Casey Penston</cp:lastModifiedBy>
  <cp:revision>37</cp:revision>
  <cp:lastPrinted>2020-01-21T19:06:28Z</cp:lastPrinted>
  <dcterms:created xsi:type="dcterms:W3CDTF">2018-02-15T20:26:32Z</dcterms:created>
  <dcterms:modified xsi:type="dcterms:W3CDTF">2020-01-21T19:12:33Z</dcterms:modified>
</cp:coreProperties>
</file>