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  <p:sldMasterId id="2147483671" r:id="rId3"/>
  </p:sldMasterIdLst>
  <p:notesMasterIdLst>
    <p:notesMasterId r:id="rId23"/>
  </p:notesMasterIdLst>
  <p:sldIdLst>
    <p:sldId id="256" r:id="rId4"/>
    <p:sldId id="257" r:id="rId5"/>
    <p:sldId id="280" r:id="rId6"/>
    <p:sldId id="258" r:id="rId7"/>
    <p:sldId id="259" r:id="rId8"/>
    <p:sldId id="260" r:id="rId9"/>
    <p:sldId id="261" r:id="rId10"/>
    <p:sldId id="272" r:id="rId11"/>
    <p:sldId id="268" r:id="rId12"/>
    <p:sldId id="262" r:id="rId13"/>
    <p:sldId id="263" r:id="rId14"/>
    <p:sldId id="264" r:id="rId15"/>
    <p:sldId id="270" r:id="rId16"/>
    <p:sldId id="275" r:id="rId17"/>
    <p:sldId id="279" r:id="rId18"/>
    <p:sldId id="278" r:id="rId19"/>
    <p:sldId id="266" r:id="rId20"/>
    <p:sldId id="267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4" autoAdjust="0"/>
    <p:restoredTop sz="94647" autoAdjust="0"/>
  </p:normalViewPr>
  <p:slideViewPr>
    <p:cSldViewPr snapToGrid="0" snapToObjects="1">
      <p:cViewPr varScale="1">
        <p:scale>
          <a:sx n="80" d="100"/>
          <a:sy n="80" d="100"/>
        </p:scale>
        <p:origin x="7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722D6-8341-0942-B305-BAAABADBB8EC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26F53-4930-364F-B2D6-109668556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81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26F53-4930-364F-B2D6-1096685565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26F53-4930-364F-B2D6-1096685565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26F53-4930-364F-B2D6-109668556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2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19175" y="531813"/>
            <a:ext cx="5051425" cy="37877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dirty="0"/>
              <a:t>The Order of Merit List Model is a combination of academics, leadership evaluation by the PMS, and Physical readiness.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r>
              <a:rPr lang="en-US" sz="1400" dirty="0"/>
              <a:t>Each CG changes the model slightly year to year, but the categories have remained the same. 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r>
              <a:rPr lang="en-US" sz="1400" dirty="0"/>
              <a:t>As you can see from the model academics and leadership outcomes carry the most weight</a:t>
            </a:r>
          </a:p>
        </p:txBody>
      </p:sp>
    </p:spTree>
    <p:extLst>
      <p:ext uri="{BB962C8B-B14F-4D97-AF65-F5344CB8AC3E}">
        <p14:creationId xmlns:p14="http://schemas.microsoft.com/office/powerpoint/2010/main" val="99639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100" b="1" i="0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 i="0">
                <a:solidFill>
                  <a:srgbClr val="005A9B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3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0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28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98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27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46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57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24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0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9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A9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5A9B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5A9B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5A9B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5A9B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60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72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46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71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81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85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31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26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98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6A21-608C-4EF3-8BCB-179FB39EDC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AA6E-9F48-42DD-B591-1FFEE2457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>
                <a:solidFill>
                  <a:srgbClr val="005A9B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5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9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5A9B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005A9B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005A9B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5A9B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005A9B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5A9B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005A9B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005A9B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5A9B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005A9B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7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603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7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1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C411D-E403-41A5-A4B9-2F4E879A2E64}" type="datetimeFigureOut">
              <a:rPr lang="en-US"/>
              <a:pPr>
                <a:defRPr/>
              </a:pPr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BE9D5-9295-4F61-AC1B-5B7B8C966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08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2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1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rdMark white rev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37" y="6031030"/>
            <a:ext cx="1123054" cy="59637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16484" y="6286298"/>
            <a:ext cx="95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750C138-69D7-2340-A690-0DF82382470C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70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7" r:id="rId6"/>
    <p:sldLayoutId id="2147483658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3557729-AC1B-46A0-B7B9-F33A17EFDE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A97C54E-2A4D-45F2-A3CA-56FCFEB3E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b="1" dirty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8/20/2019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b="1" dirty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2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31.jpe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r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45" y="367598"/>
            <a:ext cx="8817535" cy="14700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Army Reserve Officer Training Corps</a:t>
            </a:r>
            <a:b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800" dirty="0" smtClean="0">
                <a:solidFill>
                  <a:schemeClr val="bg1"/>
                </a:solidFill>
              </a:rPr>
              <a:t>(MTSU Army ROTC)</a:t>
            </a:r>
            <a:endParaRPr lang="en-US" sz="3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 descr="WordMark white r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03" y="5741717"/>
            <a:ext cx="1484703" cy="788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577" y="3112363"/>
            <a:ext cx="1484703" cy="14380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45" y="3373449"/>
            <a:ext cx="1606886" cy="915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289" y="2020550"/>
            <a:ext cx="5731641" cy="35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Military Ball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51" y="1474729"/>
            <a:ext cx="2478406" cy="1677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217" y="1474729"/>
            <a:ext cx="2478406" cy="1980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231" y="1669309"/>
            <a:ext cx="3728382" cy="2534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990" y="4321981"/>
            <a:ext cx="1645653" cy="2431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217" y="3765475"/>
            <a:ext cx="1938884" cy="1881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51" y="3869087"/>
            <a:ext cx="2590480" cy="17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Ranger Challenge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53" y="1176703"/>
            <a:ext cx="2428850" cy="4311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03" y="2857343"/>
            <a:ext cx="3501764" cy="3472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267" y="1569777"/>
            <a:ext cx="2652664" cy="3918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138" y="1176703"/>
            <a:ext cx="1835593" cy="16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6"/>
            <a:ext cx="8229600" cy="1143000"/>
          </a:xfrm>
        </p:spPr>
        <p:txBody>
          <a:bodyPr/>
          <a:lstStyle/>
          <a:p>
            <a:r>
              <a:rPr lang="en-US" sz="3600" dirty="0"/>
              <a:t>Cultural Understanding</a:t>
            </a:r>
            <a:br>
              <a:rPr lang="en-US" sz="3600" dirty="0"/>
            </a:br>
            <a:r>
              <a:rPr lang="en-US" sz="3600" dirty="0"/>
              <a:t>&amp;</a:t>
            </a:r>
            <a:r>
              <a:rPr lang="en-US" sz="3600" dirty="0" smtClean="0"/>
              <a:t> </a:t>
            </a:r>
            <a:r>
              <a:rPr lang="en-US" sz="3600" dirty="0"/>
              <a:t>Language Proficiency Program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98177"/>
            <a:ext cx="3163174" cy="2380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866" y="3913442"/>
            <a:ext cx="3163174" cy="2391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237" y="1833193"/>
            <a:ext cx="3988563" cy="27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h4\Desktop\pic\IMG_5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36513"/>
            <a:ext cx="2103437" cy="1708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1" name="Picture 4" descr="C:\Users\fh4\Desktop\pic\IMG_1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3276600"/>
            <a:ext cx="2205037" cy="1724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2" name="Picture 5" descr="C:\Users\fh4\Desktop\pic\IMG_1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262313"/>
            <a:ext cx="2133600" cy="1738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3" name="Picture 6" descr="C:\Users\fh4\Desktop\pic\IMG_13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244850"/>
            <a:ext cx="2236788" cy="175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4" name="Picture 7" descr="C:\Users\fh4\Desktop\pic\IMG_13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2888" y="3244850"/>
            <a:ext cx="2514600" cy="175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5" name="Picture 8" descr="C:\Users\fh4\Desktop\pic\IMG_57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63" y="36513"/>
            <a:ext cx="2312987" cy="1701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6" name="Picture 9" descr="C:\Users\fh4\Desktop\pic\IMG_51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738313"/>
            <a:ext cx="2209800" cy="1473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7" name="Picture 10" descr="C:\Users\fh4\Desktop\pic\IMG_57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1744663"/>
            <a:ext cx="2286000" cy="1495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8" name="Picture 11" descr="C:\Users\fh4\Desktop\pic\IMG_57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1744663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2" descr="C:\Users\fh4\Desktop\pic\IMG_57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6913" y="1744663"/>
            <a:ext cx="2274887" cy="14938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0" name="Picture 13" descr="C:\Users\fh4\Desktop\pic\IMG_5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1800" y="1738313"/>
            <a:ext cx="2362200" cy="1501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1" name="Picture 14" descr="C:\Users\fh4\Desktop\pic\IMG_580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25963" y="0"/>
            <a:ext cx="2551112" cy="1701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2" name="Picture 15" descr="C:\Users\fh4\Desktop\pic\IMG_525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77075" y="0"/>
            <a:ext cx="2066925" cy="1701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3" name="Picture 16" descr="C:\Users\fh4\Desktop\pic\P101084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63" y="5035550"/>
            <a:ext cx="2386012" cy="1822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4" name="Picture 17" descr="C:\Users\fh4\Desktop\pic\IMG_538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00300" y="5035550"/>
            <a:ext cx="2324100" cy="1822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5" name="Picture 18" descr="C:\Users\fh4\Desktop\pic\IMG_5396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24400" y="5035550"/>
            <a:ext cx="2549525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6" name="Picture 18" descr="C:\Users\StephensonVA\Pictures\WINDOW WRAP PICS\MT-Veterans-logo-300x174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81850" y="5029200"/>
            <a:ext cx="196215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5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CCF 104-R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901" y="1592826"/>
            <a:ext cx="8318093" cy="2868478"/>
          </a:xfrm>
          <a:prstGeom prst="rect">
            <a:avLst/>
          </a:prstGeom>
        </p:spPr>
        <p:txBody>
          <a:bodyPr/>
          <a:lstStyle>
            <a:lvl1pPr indent="0">
              <a:spcBef>
                <a:spcPct val="20000"/>
              </a:spcBef>
              <a:buFont typeface="Arial"/>
              <a:buNone/>
              <a:defRPr sz="2200" b="1">
                <a:solidFill>
                  <a:srgbClr val="005A9B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>
                <a:solidFill>
                  <a:srgbClr val="005A9B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>
                <a:solidFill>
                  <a:srgbClr val="005A9B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>
                <a:solidFill>
                  <a:srgbClr val="005A9B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>
                <a:solidFill>
                  <a:srgbClr val="005A9B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2800" dirty="0"/>
              <a:t>Academic Roadmap / Academic Contracting</a:t>
            </a:r>
          </a:p>
          <a:p>
            <a:endParaRPr lang="en-US" sz="2800" dirty="0"/>
          </a:p>
          <a:p>
            <a:r>
              <a:rPr lang="en-US" sz="2800" dirty="0"/>
              <a:t>Typing</a:t>
            </a:r>
          </a:p>
          <a:p>
            <a:endParaRPr lang="en-US" sz="2800" dirty="0"/>
          </a:p>
          <a:p>
            <a:r>
              <a:rPr lang="en-US" sz="2800" dirty="0"/>
              <a:t>Accuracy</a:t>
            </a:r>
          </a:p>
          <a:p>
            <a:endParaRPr lang="en-US" sz="2800" dirty="0"/>
          </a:p>
          <a:p>
            <a:r>
              <a:rPr lang="en-US" sz="2800" dirty="0"/>
              <a:t>Post-Term Periodic Reviews</a:t>
            </a:r>
          </a:p>
        </p:txBody>
      </p:sp>
    </p:spTree>
    <p:extLst>
      <p:ext uri="{BB962C8B-B14F-4D97-AF65-F5344CB8AC3E}">
        <p14:creationId xmlns:p14="http://schemas.microsoft.com/office/powerpoint/2010/main" val="13114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056"/>
            <a:ext cx="9143999" cy="616744"/>
          </a:xfrm>
        </p:spPr>
        <p:txBody>
          <a:bodyPr/>
          <a:lstStyle/>
          <a:p>
            <a:pPr algn="ctr" eaLnBrk="1" hangingPunct="1"/>
            <a:r>
              <a:rPr lang="en-US" sz="2700" b="1" dirty="0">
                <a:latin typeface="Arial" charset="0"/>
                <a:cs typeface="Arial" charset="0"/>
              </a:rPr>
              <a:t>FY20 OML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2451" y="6172200"/>
            <a:ext cx="133402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5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CG Approval 1 March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1676400" y="650171"/>
            <a:ext cx="5486400" cy="58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4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1600200"/>
            <a:ext cx="1828800" cy="1828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2743200" y="1600200"/>
            <a:ext cx="0" cy="1828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486400" y="1600200"/>
            <a:ext cx="1828800" cy="1828800"/>
            <a:chOff x="914400" y="1600200"/>
            <a:chExt cx="1828800" cy="1828800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914400" y="1600200"/>
              <a:ext cx="1828800" cy="18288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>
              <a:stCxn id="9" idx="0"/>
              <a:endCxn id="9" idx="2"/>
            </p:cNvCxnSpPr>
            <p:nvPr/>
          </p:nvCxnSpPr>
          <p:spPr>
            <a:xfrm>
              <a:off x="1828800" y="1600200"/>
              <a:ext cx="0" cy="182880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828800" y="4343400"/>
            <a:ext cx="1828800" cy="1828800"/>
            <a:chOff x="914400" y="1600200"/>
            <a:chExt cx="1828800" cy="1828800"/>
          </a:xfrm>
          <a:noFill/>
        </p:grpSpPr>
        <p:sp>
          <p:nvSpPr>
            <p:cNvPr id="12" name="Rectangle 11"/>
            <p:cNvSpPr/>
            <p:nvPr/>
          </p:nvSpPr>
          <p:spPr>
            <a:xfrm>
              <a:off x="914400" y="1600200"/>
              <a:ext cx="1828800" cy="18288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/>
            <p:cNvCxnSpPr>
              <a:stCxn id="12" idx="0"/>
              <a:endCxn id="12" idx="2"/>
            </p:cNvCxnSpPr>
            <p:nvPr/>
          </p:nvCxnSpPr>
          <p:spPr>
            <a:xfrm>
              <a:off x="1828800" y="1600200"/>
              <a:ext cx="0" cy="18288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486400" y="4343400"/>
            <a:ext cx="1828800" cy="1828800"/>
            <a:chOff x="914400" y="1600200"/>
            <a:chExt cx="1828800" cy="1828800"/>
          </a:xfrm>
          <a:noFill/>
        </p:grpSpPr>
        <p:sp>
          <p:nvSpPr>
            <p:cNvPr id="15" name="Rectangle 14"/>
            <p:cNvSpPr/>
            <p:nvPr/>
          </p:nvSpPr>
          <p:spPr>
            <a:xfrm>
              <a:off x="914400" y="1600200"/>
              <a:ext cx="1828800" cy="18288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Connector 15"/>
            <p:cNvCxnSpPr>
              <a:stCxn id="15" idx="0"/>
              <a:endCxn id="15" idx="2"/>
            </p:cNvCxnSpPr>
            <p:nvPr/>
          </p:nvCxnSpPr>
          <p:spPr>
            <a:xfrm>
              <a:off x="1828800" y="1600200"/>
              <a:ext cx="0" cy="18288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905000" y="838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MIL SCI Level I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Freshman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838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MIL SCI Level II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Sophomore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3581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MIL SCI Level III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Junior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35446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MIL SCI Level IV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Senior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3" name="Diamond 22"/>
          <p:cNvSpPr/>
          <p:nvPr/>
        </p:nvSpPr>
        <p:spPr>
          <a:xfrm>
            <a:off x="3991302" y="4619298"/>
            <a:ext cx="1143000" cy="12954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Diamond 23"/>
          <p:cNvSpPr/>
          <p:nvPr/>
        </p:nvSpPr>
        <p:spPr>
          <a:xfrm>
            <a:off x="7648902" y="1860332"/>
            <a:ext cx="1143000" cy="12954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5000" y="2041634"/>
            <a:ext cx="76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Fall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1010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65230" y="4782204"/>
            <a:ext cx="76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Fall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4110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3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2600" y="2054770"/>
            <a:ext cx="76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Fall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2010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5000" y="4795340"/>
            <a:ext cx="76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Fall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3110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3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72102" y="2070536"/>
            <a:ext cx="838200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700" b="1" dirty="0" smtClean="0">
                <a:solidFill>
                  <a:prstClr val="black"/>
                </a:solidFill>
              </a:rPr>
              <a:t>Spring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1020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0800" y="2083672"/>
            <a:ext cx="838200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700" b="1" dirty="0" smtClean="0">
                <a:solidFill>
                  <a:prstClr val="black"/>
                </a:solidFill>
              </a:rPr>
              <a:t>Spring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2020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5238" y="4811106"/>
            <a:ext cx="838200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700" b="1" dirty="0" smtClean="0">
                <a:solidFill>
                  <a:prstClr val="black"/>
                </a:solidFill>
              </a:rPr>
              <a:t>Spring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3120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3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45468" y="4795340"/>
            <a:ext cx="838200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700" b="1" dirty="0" smtClean="0">
                <a:solidFill>
                  <a:prstClr val="black"/>
                </a:solidFill>
              </a:rPr>
              <a:t>Spring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4120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3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25102" y="2286000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Summer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83268" y="4914900"/>
            <a:ext cx="990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Summer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MS 3130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6 </a:t>
            </a:r>
            <a:r>
              <a:rPr lang="en-US" sz="1600" b="1" dirty="0" err="1" smtClean="0">
                <a:solidFill>
                  <a:prstClr val="black"/>
                </a:solidFill>
              </a:rPr>
              <a:t>cr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91400" y="1053664"/>
            <a:ext cx="218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***MS 3080</a:t>
            </a:r>
          </a:p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 MIL SCI MIL HISTORY</a:t>
            </a:r>
          </a:p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2 credits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8166" y="2175182"/>
            <a:ext cx="16606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</a:rPr>
              <a:t>BASIC</a:t>
            </a:r>
          </a:p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</a:rPr>
              <a:t>COURSE</a:t>
            </a:r>
          </a:p>
          <a:p>
            <a:pPr algn="ctr" defTabSz="914400"/>
            <a:endParaRPr lang="en-US" sz="2400" b="1" i="1" dirty="0">
              <a:solidFill>
                <a:prstClr val="black"/>
              </a:solidFill>
            </a:endParaRPr>
          </a:p>
          <a:p>
            <a:pPr algn="ctr" defTabSz="914400"/>
            <a:endParaRPr lang="en-US" sz="2400" b="1" i="1" dirty="0" smtClean="0">
              <a:solidFill>
                <a:prstClr val="black"/>
              </a:solidFill>
            </a:endParaRPr>
          </a:p>
          <a:p>
            <a:pPr algn="ctr" defTabSz="914400"/>
            <a:endParaRPr lang="en-US" sz="2400" b="1" i="1" dirty="0">
              <a:solidFill>
                <a:prstClr val="black"/>
              </a:solidFill>
            </a:endParaRPr>
          </a:p>
          <a:p>
            <a:pPr algn="ctr" defTabSz="914400"/>
            <a:endParaRPr lang="en-US" sz="2400" b="1" i="1" dirty="0" smtClean="0">
              <a:solidFill>
                <a:prstClr val="black"/>
              </a:solidFill>
            </a:endParaRPr>
          </a:p>
          <a:p>
            <a:pPr algn="ctr" defTabSz="914400"/>
            <a:endParaRPr lang="en-US" sz="2400" b="1" i="1" dirty="0">
              <a:solidFill>
                <a:prstClr val="black"/>
              </a:solidFill>
            </a:endParaRPr>
          </a:p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</a:rPr>
              <a:t>ADVANCED</a:t>
            </a:r>
          </a:p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</a:rPr>
              <a:t>COURSE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65244" y="6258580"/>
            <a:ext cx="281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***MS 3080</a:t>
            </a:r>
          </a:p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 MIL SCI MIL HISTORY (2 credits)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94378" y="588316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Advanced Camp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15200" y="4995033"/>
            <a:ext cx="1600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i="1" u="sng" dirty="0" smtClean="0">
                <a:solidFill>
                  <a:prstClr val="black"/>
                </a:solidFill>
              </a:rPr>
              <a:t>Graduation &amp;</a:t>
            </a:r>
          </a:p>
          <a:p>
            <a:pPr algn="ctr" defTabSz="914400"/>
            <a:r>
              <a:rPr lang="en-US" sz="1600" b="1" i="1" u="sng" dirty="0" smtClean="0">
                <a:solidFill>
                  <a:prstClr val="black"/>
                </a:solidFill>
              </a:rPr>
              <a:t>Commissioning!</a:t>
            </a:r>
            <a:endParaRPr lang="en-US" sz="1600" b="1" i="1" u="sng" dirty="0">
              <a:solidFill>
                <a:prstClr val="black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372350" y="4800600"/>
            <a:ext cx="1524000" cy="9906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19200" y="5189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u="sng" dirty="0" smtClean="0">
                <a:solidFill>
                  <a:prstClr val="black"/>
                </a:solidFill>
              </a:rPr>
              <a:t>THE ACADEMIC PATHWAY</a:t>
            </a:r>
            <a:endParaRPr lang="en-US" sz="3200" b="1" u="sng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75634" y="3124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Basic Camp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1860332"/>
            <a:ext cx="53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smtClean="0">
                <a:solidFill>
                  <a:prstClr val="black"/>
                </a:solidFill>
              </a:rPr>
              <a:t>???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Steps?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b="1" dirty="0"/>
              <a:t>Enroll in the Freshman level Military Science course</a:t>
            </a:r>
          </a:p>
          <a:p>
            <a:pPr marL="0" indent="0">
              <a:buNone/>
            </a:pPr>
            <a:r>
              <a:rPr lang="en-US" sz="2200" b="1" dirty="0"/>
              <a:t>or for the Military Science Physical Training (PT) Class:</a:t>
            </a:r>
          </a:p>
          <a:p>
            <a:endParaRPr lang="en-US" sz="2200" b="1" dirty="0"/>
          </a:p>
          <a:p>
            <a:pPr marL="0" indent="0">
              <a:buNone/>
            </a:pPr>
            <a:r>
              <a:rPr lang="en-US" sz="2200" b="1" dirty="0" smtClean="0"/>
              <a:t>MS </a:t>
            </a:r>
            <a:r>
              <a:rPr lang="en-US" sz="2200" b="1" dirty="0"/>
              <a:t>1010 – 1</a:t>
            </a:r>
            <a:r>
              <a:rPr lang="en-US" sz="2200" b="1" baseline="30000" dirty="0"/>
              <a:t>st</a:t>
            </a:r>
            <a:r>
              <a:rPr lang="en-US" sz="2200" b="1" dirty="0"/>
              <a:t> Year Basic Military Science, 2 </a:t>
            </a:r>
            <a:r>
              <a:rPr lang="en-US" sz="2200" b="1" dirty="0" smtClean="0"/>
              <a:t>credits, TR</a:t>
            </a:r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r>
              <a:rPr lang="en-US" sz="2200" b="1" dirty="0" smtClean="0"/>
              <a:t>Two sections:  001</a:t>
            </a:r>
            <a:r>
              <a:rPr lang="en-US" sz="2200" b="1" dirty="0"/>
              <a:t>:  </a:t>
            </a:r>
            <a:r>
              <a:rPr lang="en-US" sz="2200" b="1" dirty="0" smtClean="0"/>
              <a:t>1:00 </a:t>
            </a:r>
            <a:r>
              <a:rPr lang="en-US" sz="2200" b="1" dirty="0"/>
              <a:t>pm – </a:t>
            </a:r>
            <a:r>
              <a:rPr lang="en-US" sz="2200" b="1" dirty="0" smtClean="0"/>
              <a:t>2:25 </a:t>
            </a:r>
            <a:r>
              <a:rPr lang="en-US" sz="2200" b="1" dirty="0"/>
              <a:t>pm (CRN:  </a:t>
            </a:r>
            <a:r>
              <a:rPr lang="en-US" sz="2200" b="1" dirty="0" smtClean="0"/>
              <a:t>80676)</a:t>
            </a:r>
          </a:p>
          <a:p>
            <a:pPr marL="0" indent="0">
              <a:buNone/>
            </a:pPr>
            <a:r>
              <a:rPr lang="en-US" sz="2200" b="1" dirty="0"/>
              <a:t>	</a:t>
            </a:r>
            <a:r>
              <a:rPr lang="en-US" sz="2200" b="1" dirty="0" smtClean="0"/>
              <a:t>		</a:t>
            </a:r>
            <a:r>
              <a:rPr lang="en-US" sz="2200" b="1" dirty="0"/>
              <a:t> 	</a:t>
            </a:r>
            <a:r>
              <a:rPr lang="en-US" sz="2200" b="1" dirty="0" smtClean="0"/>
              <a:t>  002:  2:20 pm – 4:05 pm (CRN:  80677)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 smtClean="0"/>
              <a:t>MS 1000, MS </a:t>
            </a:r>
            <a:r>
              <a:rPr lang="en-US" sz="2200" b="1" dirty="0"/>
              <a:t>Practicum/PT </a:t>
            </a:r>
            <a:r>
              <a:rPr lang="en-US" sz="2200" b="1" dirty="0" smtClean="0"/>
              <a:t>Class, MW, (CRN: 80675),1 </a:t>
            </a:r>
            <a:r>
              <a:rPr lang="en-US" sz="2200" b="1" dirty="0"/>
              <a:t>credit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08"/>
            <a:ext cx="8229600" cy="1143000"/>
          </a:xfrm>
        </p:spPr>
        <p:txBody>
          <a:bodyPr/>
          <a:lstStyle/>
          <a:p>
            <a:r>
              <a:rPr lang="en-US" sz="3600" dirty="0" smtClean="0"/>
              <a:t>How to Get Started?</a:t>
            </a:r>
            <a:br>
              <a:rPr lang="en-US" sz="3600" dirty="0" smtClean="0"/>
            </a:br>
            <a:r>
              <a:rPr lang="en-US" sz="2400" i="1" u="sng" dirty="0"/>
              <a:t>WE’RE ALL LOCATED IN FORREST HALL!</a:t>
            </a:r>
            <a:br>
              <a:rPr lang="en-US" sz="2400" i="1" u="sng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529872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Mr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. John Bautch –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MTSU Army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ROTC Recruiting</a:t>
            </a:r>
          </a:p>
          <a:p>
            <a:pPr marL="0" indent="0" algn="ctr">
              <a:buNone/>
            </a:pP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john.bautch@mtsu.edu</a:t>
            </a:r>
            <a:endParaRPr lang="en-US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615)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898-5702</a:t>
            </a:r>
          </a:p>
          <a:p>
            <a:pPr marL="0" indent="0" algn="ctr">
              <a:buNone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SFC Geno Gardner – USAREC/USAR Recruiting</a:t>
            </a:r>
          </a:p>
          <a:p>
            <a:pPr marL="0" indent="0" algn="ctr">
              <a:buNone/>
            </a:pP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geno.l.gardner.mil@mail.mil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(615) 294-8826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SSG Deantre Trotter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– TNARNG Recruiting</a:t>
            </a:r>
          </a:p>
          <a:p>
            <a:pPr marL="0" indent="0" algn="ctr">
              <a:buNone/>
            </a:pP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deantre.l.trotter.mil@mail.mil</a:t>
            </a:r>
            <a:endParaRPr lang="en-US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(615)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4557-4257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7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023" y="5867399"/>
            <a:ext cx="8229600" cy="437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smtClean="0"/>
              <a:t>QUESTIONS?</a:t>
            </a:r>
            <a:endParaRPr lang="en-US" sz="2000" b="1" dirty="0"/>
          </a:p>
        </p:txBody>
      </p:sp>
      <p:pic>
        <p:nvPicPr>
          <p:cNvPr id="4" name="Picture 6" descr="C:\Users\StephensonVA\Pictures\376755_427361937315509_31782622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584" y="958532"/>
            <a:ext cx="8193216" cy="4908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81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743"/>
            <a:ext cx="8229600" cy="1143000"/>
          </a:xfrm>
        </p:spPr>
        <p:txBody>
          <a:bodyPr/>
          <a:lstStyle/>
          <a:p>
            <a:r>
              <a:rPr lang="en-US" sz="3600" dirty="0" smtClean="0"/>
              <a:t>Army ROTC 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489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/>
              <a:t>Commission the future Army officer leadership for service to the Army and Nation through precision recruiting, rigorous leader development and focused retention; in addition, motivate young people through caring leadership and positive influence to be better citizens for life-long service to community.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22045"/>
            <a:ext cx="1585403" cy="3222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07" y="3022044"/>
            <a:ext cx="3065760" cy="3222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055" y="3009737"/>
            <a:ext cx="3055745" cy="280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1600200"/>
            <a:ext cx="1828800" cy="1828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2743200" y="1600200"/>
            <a:ext cx="0" cy="1828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486400" y="1600200"/>
            <a:ext cx="1828800" cy="1828800"/>
            <a:chOff x="914400" y="1600200"/>
            <a:chExt cx="1828800" cy="1828800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914400" y="1600200"/>
              <a:ext cx="1828800" cy="18288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>
              <a:stCxn id="9" idx="0"/>
              <a:endCxn id="9" idx="2"/>
            </p:cNvCxnSpPr>
            <p:nvPr/>
          </p:nvCxnSpPr>
          <p:spPr>
            <a:xfrm>
              <a:off x="1828800" y="1600200"/>
              <a:ext cx="0" cy="182880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828800" y="4343400"/>
            <a:ext cx="1828800" cy="1828800"/>
            <a:chOff x="914400" y="1600200"/>
            <a:chExt cx="1828800" cy="1828800"/>
          </a:xfrm>
          <a:noFill/>
        </p:grpSpPr>
        <p:sp>
          <p:nvSpPr>
            <p:cNvPr id="12" name="Rectangle 11"/>
            <p:cNvSpPr/>
            <p:nvPr/>
          </p:nvSpPr>
          <p:spPr>
            <a:xfrm>
              <a:off x="914400" y="1600200"/>
              <a:ext cx="1828800" cy="18288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/>
            <p:cNvCxnSpPr>
              <a:stCxn id="12" idx="0"/>
              <a:endCxn id="12" idx="2"/>
            </p:cNvCxnSpPr>
            <p:nvPr/>
          </p:nvCxnSpPr>
          <p:spPr>
            <a:xfrm>
              <a:off x="1828800" y="1600200"/>
              <a:ext cx="0" cy="18288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486400" y="4343400"/>
            <a:ext cx="1828800" cy="1828800"/>
            <a:chOff x="914400" y="1600200"/>
            <a:chExt cx="1828800" cy="1828800"/>
          </a:xfrm>
          <a:noFill/>
        </p:grpSpPr>
        <p:sp>
          <p:nvSpPr>
            <p:cNvPr id="15" name="Rectangle 14"/>
            <p:cNvSpPr/>
            <p:nvPr/>
          </p:nvSpPr>
          <p:spPr>
            <a:xfrm>
              <a:off x="914400" y="1600200"/>
              <a:ext cx="1828800" cy="18288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Connector 15"/>
            <p:cNvCxnSpPr>
              <a:stCxn id="15" idx="0"/>
              <a:endCxn id="15" idx="2"/>
            </p:cNvCxnSpPr>
            <p:nvPr/>
          </p:nvCxnSpPr>
          <p:spPr>
            <a:xfrm>
              <a:off x="1828800" y="1600200"/>
              <a:ext cx="0" cy="18288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905000" y="838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MIL SCI Level I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Freshman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838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MIL SCI Level II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Sophomore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3581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MIL SCI Level III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Junior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35446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MIL SCI Level IV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Senior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3" name="Diamond 22"/>
          <p:cNvSpPr/>
          <p:nvPr/>
        </p:nvSpPr>
        <p:spPr>
          <a:xfrm>
            <a:off x="3991302" y="4619298"/>
            <a:ext cx="1143000" cy="12954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Diamond 23"/>
          <p:cNvSpPr/>
          <p:nvPr/>
        </p:nvSpPr>
        <p:spPr>
          <a:xfrm>
            <a:off x="7648902" y="1860332"/>
            <a:ext cx="1143000" cy="12954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5000" y="2041634"/>
            <a:ext cx="76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Fall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1010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65230" y="4782204"/>
            <a:ext cx="76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Fall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4110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3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2600" y="2054770"/>
            <a:ext cx="76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Fall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2010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5000" y="4795340"/>
            <a:ext cx="76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Fall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3110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3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72102" y="2070536"/>
            <a:ext cx="838200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700" b="1" dirty="0" smtClean="0">
                <a:solidFill>
                  <a:prstClr val="black"/>
                </a:solidFill>
              </a:rPr>
              <a:t>Spring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1020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0800" y="2083672"/>
            <a:ext cx="838200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700" b="1" dirty="0" smtClean="0">
                <a:solidFill>
                  <a:prstClr val="black"/>
                </a:solidFill>
              </a:rPr>
              <a:t>Spring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2020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2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5238" y="4811106"/>
            <a:ext cx="838200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700" b="1" dirty="0" smtClean="0">
                <a:solidFill>
                  <a:prstClr val="black"/>
                </a:solidFill>
              </a:rPr>
              <a:t>Spring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3120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3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45468" y="4795340"/>
            <a:ext cx="838200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700" b="1" dirty="0" smtClean="0">
                <a:solidFill>
                  <a:prstClr val="black"/>
                </a:solidFill>
              </a:rPr>
              <a:t>Spring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MS 4120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3 </a:t>
            </a:r>
            <a:r>
              <a:rPr lang="en-US" b="1" dirty="0" err="1" smtClean="0">
                <a:solidFill>
                  <a:prstClr val="black"/>
                </a:solidFill>
              </a:rPr>
              <a:t>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25102" y="2286000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Summer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83268" y="4914900"/>
            <a:ext cx="990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Summer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MS 3130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</a:rPr>
              <a:t>6 </a:t>
            </a:r>
            <a:r>
              <a:rPr lang="en-US" sz="1600" b="1" dirty="0" err="1" smtClean="0">
                <a:solidFill>
                  <a:prstClr val="black"/>
                </a:solidFill>
              </a:rPr>
              <a:t>cr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91400" y="1053664"/>
            <a:ext cx="218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***MS 3080</a:t>
            </a:r>
          </a:p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 MIL SCI MIL HISTORY</a:t>
            </a:r>
          </a:p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2 credits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8166" y="2175182"/>
            <a:ext cx="16606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</a:rPr>
              <a:t>BASIC</a:t>
            </a:r>
          </a:p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</a:rPr>
              <a:t>COURSE</a:t>
            </a:r>
          </a:p>
          <a:p>
            <a:pPr algn="ctr" defTabSz="914400"/>
            <a:endParaRPr lang="en-US" sz="2400" b="1" i="1" dirty="0">
              <a:solidFill>
                <a:prstClr val="black"/>
              </a:solidFill>
            </a:endParaRPr>
          </a:p>
          <a:p>
            <a:pPr algn="ctr" defTabSz="914400"/>
            <a:endParaRPr lang="en-US" sz="2400" b="1" i="1" dirty="0" smtClean="0">
              <a:solidFill>
                <a:prstClr val="black"/>
              </a:solidFill>
            </a:endParaRPr>
          </a:p>
          <a:p>
            <a:pPr algn="ctr" defTabSz="914400"/>
            <a:endParaRPr lang="en-US" sz="2400" b="1" i="1" dirty="0">
              <a:solidFill>
                <a:prstClr val="black"/>
              </a:solidFill>
            </a:endParaRPr>
          </a:p>
          <a:p>
            <a:pPr algn="ctr" defTabSz="914400"/>
            <a:endParaRPr lang="en-US" sz="2400" b="1" i="1" dirty="0" smtClean="0">
              <a:solidFill>
                <a:prstClr val="black"/>
              </a:solidFill>
            </a:endParaRPr>
          </a:p>
          <a:p>
            <a:pPr algn="ctr" defTabSz="914400"/>
            <a:endParaRPr lang="en-US" sz="2400" b="1" i="1" dirty="0">
              <a:solidFill>
                <a:prstClr val="black"/>
              </a:solidFill>
            </a:endParaRPr>
          </a:p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</a:rPr>
              <a:t>ADVANCED</a:t>
            </a:r>
          </a:p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</a:rPr>
              <a:t>COURSE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65244" y="6258580"/>
            <a:ext cx="281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***MS 3080</a:t>
            </a:r>
          </a:p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 MIL SCI MIL HISTORY (2 credits)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94378" y="588316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Advanced Camp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15200" y="4995033"/>
            <a:ext cx="1600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i="1" u="sng" dirty="0" smtClean="0">
                <a:solidFill>
                  <a:prstClr val="black"/>
                </a:solidFill>
              </a:rPr>
              <a:t>Graduation &amp;</a:t>
            </a:r>
          </a:p>
          <a:p>
            <a:pPr algn="ctr" defTabSz="914400"/>
            <a:r>
              <a:rPr lang="en-US" sz="1600" b="1" i="1" u="sng" dirty="0" smtClean="0">
                <a:solidFill>
                  <a:prstClr val="black"/>
                </a:solidFill>
              </a:rPr>
              <a:t>Commissioning!</a:t>
            </a:r>
            <a:endParaRPr lang="en-US" sz="1600" b="1" i="1" u="sng" dirty="0">
              <a:solidFill>
                <a:prstClr val="black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372350" y="4800600"/>
            <a:ext cx="1524000" cy="9906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19200" y="5189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u="sng" dirty="0" smtClean="0">
                <a:solidFill>
                  <a:prstClr val="black"/>
                </a:solidFill>
              </a:rPr>
              <a:t>THE ACADEMIC PATHWAY</a:t>
            </a:r>
            <a:endParaRPr lang="en-US" sz="3200" b="1" u="sng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75634" y="3124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Basic Camp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1860332"/>
            <a:ext cx="53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smtClean="0">
                <a:solidFill>
                  <a:prstClr val="black"/>
                </a:solidFill>
              </a:rPr>
              <a:t>???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6"/>
            <a:ext cx="8229600" cy="1143000"/>
          </a:xfrm>
        </p:spPr>
        <p:txBody>
          <a:bodyPr/>
          <a:lstStyle/>
          <a:p>
            <a:r>
              <a:rPr lang="en-US" sz="3600" dirty="0" smtClean="0"/>
              <a:t>Military Science Classes</a:t>
            </a:r>
            <a:br>
              <a:rPr lang="en-US" sz="3600" dirty="0" smtClean="0"/>
            </a:br>
            <a:r>
              <a:rPr lang="en-US" sz="2400" dirty="0"/>
              <a:t>Basic Course </a:t>
            </a:r>
            <a:r>
              <a:rPr lang="en-US" sz="2400" dirty="0" smtClean="0"/>
              <a:t>Classes (</a:t>
            </a:r>
            <a:r>
              <a:rPr lang="en-US" sz="2400" dirty="0"/>
              <a:t>Freshman and Sophomore)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511"/>
            <a:ext cx="82296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b="1" dirty="0"/>
              <a:t>Learn practical application in </a:t>
            </a:r>
            <a:r>
              <a:rPr lang="en-US" sz="1800" b="1" dirty="0" smtClean="0"/>
              <a:t>adventure</a:t>
            </a:r>
          </a:p>
          <a:p>
            <a:pPr marL="0" indent="0">
              <a:buNone/>
            </a:pPr>
            <a:r>
              <a:rPr lang="en-US" sz="1800" b="1" dirty="0"/>
              <a:t>	</a:t>
            </a:r>
            <a:r>
              <a:rPr lang="en-US" sz="1800" b="1" dirty="0" smtClean="0"/>
              <a:t>- oriented </a:t>
            </a:r>
            <a:r>
              <a:rPr lang="en-US" sz="1800" b="1" dirty="0"/>
              <a:t>skills:</a:t>
            </a:r>
          </a:p>
          <a:p>
            <a:pPr marL="0" indent="0">
              <a:buNone/>
            </a:pPr>
            <a:r>
              <a:rPr lang="en-US" sz="1800" b="1" dirty="0"/>
              <a:t> 	</a:t>
            </a:r>
            <a:r>
              <a:rPr lang="en-US" sz="1800" b="1" dirty="0" smtClean="0"/>
              <a:t>- </a:t>
            </a:r>
            <a:r>
              <a:rPr lang="en-US" sz="1800" b="1" dirty="0"/>
              <a:t>rappelling</a:t>
            </a:r>
          </a:p>
          <a:p>
            <a:pPr marL="0" indent="0">
              <a:buNone/>
            </a:pPr>
            <a:r>
              <a:rPr lang="en-US" sz="1800" b="1" dirty="0" smtClean="0"/>
              <a:t>	- </a:t>
            </a:r>
            <a:r>
              <a:rPr lang="en-US" sz="1800" b="1" dirty="0"/>
              <a:t>marksmanship techniques</a:t>
            </a:r>
          </a:p>
          <a:p>
            <a:pPr marL="0" indent="0">
              <a:buNone/>
            </a:pPr>
            <a:r>
              <a:rPr lang="en-US" sz="1800" b="1" dirty="0" smtClean="0"/>
              <a:t>	- </a:t>
            </a:r>
            <a:r>
              <a:rPr lang="en-US" sz="1800" b="1" dirty="0"/>
              <a:t>survival</a:t>
            </a:r>
          </a:p>
          <a:p>
            <a:pPr marL="0" indent="0">
              <a:buNone/>
            </a:pPr>
            <a:r>
              <a:rPr lang="en-US" sz="1800" b="1" dirty="0" smtClean="0"/>
              <a:t>	- </a:t>
            </a:r>
            <a:r>
              <a:rPr lang="en-US" sz="1800" b="1" dirty="0"/>
              <a:t>land navigation (map and compass)</a:t>
            </a:r>
          </a:p>
          <a:p>
            <a:pPr marL="0" indent="0">
              <a:buNone/>
            </a:pPr>
            <a:r>
              <a:rPr lang="en-US" sz="1800" b="1" dirty="0" smtClean="0"/>
              <a:t>	- </a:t>
            </a:r>
            <a:r>
              <a:rPr lang="en-US" sz="1800" b="1" dirty="0"/>
              <a:t>first aid </a:t>
            </a:r>
            <a:r>
              <a:rPr lang="en-US" sz="1800" b="1" dirty="0" smtClean="0"/>
              <a:t>skills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b="1" dirty="0"/>
              <a:t>Includes a general overview of the Army's 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mission</a:t>
            </a:r>
            <a:r>
              <a:rPr lang="en-US" sz="1800" b="1" dirty="0"/>
              <a:t>, organizational structure, customs 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and </a:t>
            </a:r>
            <a:r>
              <a:rPr lang="en-US" sz="1800" b="1" dirty="0"/>
              <a:t>traditions. Focus is on leadership 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development</a:t>
            </a:r>
            <a:r>
              <a:rPr lang="en-US" sz="1800" b="1" dirty="0"/>
              <a:t>. 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34" y="1454511"/>
            <a:ext cx="2675866" cy="39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6"/>
            <a:ext cx="8229600" cy="1143000"/>
          </a:xfrm>
        </p:spPr>
        <p:txBody>
          <a:bodyPr/>
          <a:lstStyle/>
          <a:p>
            <a:r>
              <a:rPr lang="en-US" sz="3600" dirty="0" smtClean="0"/>
              <a:t>Military Science Classes</a:t>
            </a:r>
            <a:br>
              <a:rPr lang="en-US" sz="3600" dirty="0" smtClean="0"/>
            </a:br>
            <a:r>
              <a:rPr lang="en-US" sz="2400" dirty="0" smtClean="0"/>
              <a:t>Advance Course Class (Contracted Cadets Only)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7926"/>
            <a:ext cx="82296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b="1" dirty="0"/>
              <a:t>Squad Level Tactics (Patrolling, Ambush, Clearing Room Procedures, etc…</a:t>
            </a:r>
            <a:r>
              <a:rPr lang="en-US" sz="1800" b="1" dirty="0" smtClean="0"/>
              <a:t>)</a:t>
            </a:r>
          </a:p>
          <a:p>
            <a:pPr marL="0" indent="0">
              <a:buNone/>
            </a:pPr>
            <a:endParaRPr lang="en-US" sz="1800" b="1" dirty="0"/>
          </a:p>
          <a:p>
            <a:pPr>
              <a:buFont typeface="Arial" pitchFamily="34" charset="0"/>
              <a:buChar char="•"/>
            </a:pPr>
            <a:r>
              <a:rPr lang="en-US" sz="1800" b="1" dirty="0"/>
              <a:t>  Operation Orders Process – Planning and Leading </a:t>
            </a:r>
            <a:endParaRPr lang="en-US" sz="1800" b="1" dirty="0" smtClean="0"/>
          </a:p>
          <a:p>
            <a:pPr marL="0" indent="0">
              <a:buNone/>
            </a:pPr>
            <a:endParaRPr lang="en-US" sz="1800" b="1" dirty="0"/>
          </a:p>
          <a:p>
            <a:pPr>
              <a:buFont typeface="Arial" pitchFamily="34" charset="0"/>
              <a:buChar char="•"/>
            </a:pPr>
            <a:r>
              <a:rPr lang="en-US" sz="1800" b="1" dirty="0"/>
              <a:t>  Advanced Physical </a:t>
            </a:r>
            <a:r>
              <a:rPr lang="en-US" sz="1800" b="1" dirty="0" smtClean="0"/>
              <a:t>Training</a:t>
            </a:r>
          </a:p>
          <a:p>
            <a:pPr marL="0" indent="0">
              <a:buNone/>
            </a:pPr>
            <a:endParaRPr lang="en-US" sz="1800" b="1" dirty="0"/>
          </a:p>
          <a:p>
            <a:pPr>
              <a:buFont typeface="Arial" pitchFamily="34" charset="0"/>
              <a:buChar char="•"/>
            </a:pPr>
            <a:r>
              <a:rPr lang="en-US" sz="1800" b="1" dirty="0"/>
              <a:t>  </a:t>
            </a:r>
            <a:r>
              <a:rPr lang="en-US" sz="1800" b="1" dirty="0" smtClean="0"/>
              <a:t>Water Skills/Survival </a:t>
            </a:r>
            <a:endParaRPr lang="en-US" sz="1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624" y="1816631"/>
            <a:ext cx="1957130" cy="3857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27" y="3259591"/>
            <a:ext cx="1669184" cy="2626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58" y="3977348"/>
            <a:ext cx="2665506" cy="209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Financial Assistance</a:t>
            </a:r>
            <a:br>
              <a:rPr lang="en-US" sz="3600" dirty="0" smtClean="0"/>
            </a:br>
            <a:r>
              <a:rPr lang="en-US" sz="2000" dirty="0"/>
              <a:t>Army ROTC 4 Year / 3 Year / 2 Year Scholarship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8345565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700" b="1" u="sng" dirty="0" smtClean="0"/>
              <a:t>Eligibility Requirements:</a:t>
            </a:r>
            <a:endParaRPr lang="en-US" sz="1700" b="1" dirty="0" smtClean="0"/>
          </a:p>
          <a:p>
            <a:pPr marL="0" indent="0">
              <a:buNone/>
              <a:defRPr/>
            </a:pPr>
            <a:r>
              <a:rPr lang="en-US" sz="1700" b="1" dirty="0" smtClean="0"/>
              <a:t>	Age</a:t>
            </a:r>
            <a:r>
              <a:rPr lang="en-US" sz="1700" b="1" dirty="0"/>
              <a:t>: </a:t>
            </a:r>
            <a:r>
              <a:rPr lang="en-US" sz="1700" b="1" dirty="0" smtClean="0"/>
              <a:t>Must </a:t>
            </a:r>
            <a:r>
              <a:rPr lang="en-US" sz="1700" b="1" dirty="0"/>
              <a:t>be between 17 and 30 (non-negotiable)</a:t>
            </a:r>
          </a:p>
          <a:p>
            <a:pPr marL="0" indent="0">
              <a:buNone/>
              <a:defRPr/>
            </a:pPr>
            <a:r>
              <a:rPr lang="en-US" sz="1700" b="1" dirty="0"/>
              <a:t>    	</a:t>
            </a:r>
            <a:r>
              <a:rPr lang="en-US" sz="1700" b="1" dirty="0" smtClean="0"/>
              <a:t>Must </a:t>
            </a:r>
            <a:r>
              <a:rPr lang="en-US" sz="1700" b="1" dirty="0"/>
              <a:t>be US Citizen</a:t>
            </a:r>
          </a:p>
          <a:p>
            <a:pPr marL="0" indent="0">
              <a:buNone/>
              <a:defRPr/>
            </a:pPr>
            <a:r>
              <a:rPr lang="en-US" sz="1700" b="1" dirty="0"/>
              <a:t>       	</a:t>
            </a:r>
            <a:r>
              <a:rPr lang="en-US" sz="1700" b="1" dirty="0" smtClean="0"/>
              <a:t>2.5 </a:t>
            </a:r>
            <a:r>
              <a:rPr lang="en-US" sz="1700" b="1" dirty="0"/>
              <a:t>Minimum GPA </a:t>
            </a:r>
            <a:endParaRPr lang="en-US" sz="1700" b="1" dirty="0" smtClean="0"/>
          </a:p>
          <a:p>
            <a:pPr marL="0" indent="0">
              <a:buNone/>
              <a:defRPr/>
            </a:pPr>
            <a:r>
              <a:rPr lang="en-US" sz="1700" b="1" dirty="0"/>
              <a:t>	</a:t>
            </a:r>
            <a:r>
              <a:rPr lang="en-US" sz="1700" b="1" dirty="0" smtClean="0"/>
              <a:t>Meet </a:t>
            </a:r>
            <a:r>
              <a:rPr lang="en-US" sz="1700" b="1" dirty="0"/>
              <a:t>Height and Weight standards </a:t>
            </a:r>
          </a:p>
          <a:p>
            <a:pPr marL="0" indent="0">
              <a:buNone/>
              <a:defRPr/>
            </a:pPr>
            <a:r>
              <a:rPr lang="en-US" sz="1700" b="1" dirty="0"/>
              <a:t>	</a:t>
            </a:r>
            <a:r>
              <a:rPr lang="en-US" sz="1700" b="1" dirty="0" smtClean="0"/>
              <a:t>Physically </a:t>
            </a:r>
            <a:r>
              <a:rPr lang="en-US" sz="1700" b="1" dirty="0"/>
              <a:t>fit – Must pass the Army Physical        				    </a:t>
            </a:r>
            <a:r>
              <a:rPr lang="en-US" sz="1700" b="1" dirty="0" smtClean="0"/>
              <a:t>					 Fitness </a:t>
            </a:r>
            <a:r>
              <a:rPr lang="en-US" sz="1700" b="1" dirty="0"/>
              <a:t>Test</a:t>
            </a:r>
          </a:p>
          <a:p>
            <a:pPr marL="0" indent="0">
              <a:buNone/>
              <a:defRPr/>
            </a:pPr>
            <a:r>
              <a:rPr lang="en-US" sz="1700" b="1" dirty="0"/>
              <a:t>    	</a:t>
            </a:r>
            <a:r>
              <a:rPr lang="en-US" sz="1700" b="1" dirty="0" smtClean="0"/>
              <a:t>Pass </a:t>
            </a:r>
            <a:r>
              <a:rPr lang="en-US" sz="1700" b="1" dirty="0"/>
              <a:t>DODMERB (Physical Exam)</a:t>
            </a:r>
          </a:p>
          <a:p>
            <a:pPr marL="0" indent="0">
              <a:buNone/>
              <a:defRPr/>
            </a:pPr>
            <a:r>
              <a:rPr lang="en-US" sz="1700" b="1" dirty="0"/>
              <a:t>   	</a:t>
            </a:r>
            <a:r>
              <a:rPr lang="en-US" sz="1700" b="1" u="sng" dirty="0" smtClean="0"/>
              <a:t>NO</a:t>
            </a:r>
            <a:r>
              <a:rPr lang="en-US" sz="1700" b="1" dirty="0" smtClean="0"/>
              <a:t> </a:t>
            </a:r>
            <a:r>
              <a:rPr lang="en-US" sz="1700" b="1" dirty="0"/>
              <a:t>Civil Convictions     </a:t>
            </a:r>
          </a:p>
          <a:p>
            <a:pPr marL="0" indent="0">
              <a:buNone/>
              <a:defRPr/>
            </a:pPr>
            <a:r>
              <a:rPr lang="en-US" sz="1700" b="1" dirty="0"/>
              <a:t>   	</a:t>
            </a:r>
            <a:r>
              <a:rPr lang="en-US" sz="1700" b="1" dirty="0" smtClean="0"/>
              <a:t>Cannot </a:t>
            </a:r>
            <a:r>
              <a:rPr lang="en-US" sz="1700" b="1" dirty="0"/>
              <a:t>be participating in the SMP </a:t>
            </a:r>
            <a:r>
              <a:rPr lang="en-US" sz="1700" b="1" dirty="0" smtClean="0"/>
              <a:t>program       </a:t>
            </a:r>
            <a:endParaRPr lang="en-US" sz="1700" b="1" dirty="0"/>
          </a:p>
          <a:p>
            <a:pPr marL="0" indent="0">
              <a:buNone/>
              <a:defRPr/>
            </a:pPr>
            <a:r>
              <a:rPr lang="en-US" sz="1700" b="1" u="sng" dirty="0"/>
              <a:t>The Army ROTC Scholarship Covers:</a:t>
            </a:r>
            <a:endParaRPr lang="en-US" sz="1700" b="1" dirty="0"/>
          </a:p>
          <a:p>
            <a:pPr marL="0" indent="0">
              <a:buNone/>
              <a:defRPr/>
            </a:pPr>
            <a:r>
              <a:rPr lang="en-US" sz="1700" b="1" dirty="0"/>
              <a:t> </a:t>
            </a:r>
            <a:r>
              <a:rPr lang="en-US" sz="1700" b="1" dirty="0" smtClean="0"/>
              <a:t>	100</a:t>
            </a:r>
            <a:r>
              <a:rPr lang="en-US" sz="1700" b="1" dirty="0"/>
              <a:t>% Tuition and Fees </a:t>
            </a:r>
            <a:r>
              <a:rPr lang="en-US" sz="1700" b="1" u="sng" dirty="0"/>
              <a:t>OR</a:t>
            </a:r>
            <a:r>
              <a:rPr lang="en-US" sz="1700" b="1" dirty="0"/>
              <a:t> </a:t>
            </a:r>
            <a:r>
              <a:rPr lang="en-US" sz="1700" b="1" dirty="0" smtClean="0"/>
              <a:t>$10K </a:t>
            </a:r>
            <a:r>
              <a:rPr lang="en-US" sz="1700" b="1" dirty="0"/>
              <a:t>Room &amp; Board Reimbursement</a:t>
            </a:r>
          </a:p>
          <a:p>
            <a:pPr marL="0" indent="0">
              <a:buNone/>
              <a:defRPr/>
            </a:pPr>
            <a:r>
              <a:rPr lang="en-US" sz="1700" b="1" dirty="0" smtClean="0"/>
              <a:t>	$</a:t>
            </a:r>
            <a:r>
              <a:rPr lang="en-US" sz="1700" b="1" dirty="0"/>
              <a:t>1200.00 / year for Books ($600/semester)</a:t>
            </a:r>
          </a:p>
          <a:p>
            <a:pPr marL="0" indent="0">
              <a:buNone/>
              <a:defRPr/>
            </a:pPr>
            <a:r>
              <a:rPr lang="en-US" sz="1700" b="1" dirty="0" smtClean="0"/>
              <a:t>	Monthly </a:t>
            </a:r>
            <a:r>
              <a:rPr lang="en-US" sz="1700" b="1" dirty="0"/>
              <a:t>Stipend when contracted (Max 10 Months/Academic </a:t>
            </a:r>
            <a:r>
              <a:rPr lang="en-US" sz="1700" b="1" dirty="0" smtClean="0"/>
              <a:t>School Year</a:t>
            </a:r>
            <a:r>
              <a:rPr lang="en-US" sz="1700" b="1" dirty="0"/>
              <a:t>): </a:t>
            </a:r>
          </a:p>
          <a:p>
            <a:pPr marL="0" indent="0">
              <a:buNone/>
              <a:defRPr/>
            </a:pPr>
            <a:r>
              <a:rPr lang="en-US" sz="1700" b="1" dirty="0"/>
              <a:t>	</a:t>
            </a:r>
            <a:r>
              <a:rPr lang="en-US" sz="1700" b="1" dirty="0" smtClean="0">
                <a:solidFill>
                  <a:srgbClr val="FF0000"/>
                </a:solidFill>
              </a:rPr>
              <a:t>$420.00/month</a:t>
            </a:r>
            <a:r>
              <a:rPr lang="en-US" sz="1700" b="1" dirty="0" smtClean="0"/>
              <a:t> Freshman, Sophomore, Junior and Senior </a:t>
            </a:r>
            <a:r>
              <a:rPr lang="en-US" sz="1800" b="1" dirty="0"/>
              <a:t>	</a:t>
            </a:r>
          </a:p>
          <a:p>
            <a:endParaRPr lang="en-US" sz="1800" dirty="0"/>
          </a:p>
        </p:txBody>
      </p:sp>
      <p:pic>
        <p:nvPicPr>
          <p:cNvPr id="4" name="Picture 2" descr="C:\Users\StephensonVA\Pictures\rotc powerpoint\army-rotc-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2441" y="1790699"/>
            <a:ext cx="2234359" cy="225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28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28" y="4926"/>
            <a:ext cx="8804787" cy="1143000"/>
          </a:xfrm>
        </p:spPr>
        <p:txBody>
          <a:bodyPr/>
          <a:lstStyle/>
          <a:p>
            <a:r>
              <a:rPr lang="en-US" sz="3600" dirty="0" smtClean="0"/>
              <a:t>Financial Assistance – National Guard</a:t>
            </a:r>
            <a:br>
              <a:rPr lang="en-US" sz="3600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5" y="1419534"/>
            <a:ext cx="8229600" cy="473860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Simultaneous Membership Program (SMP)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TN STRONG (100% State Tuition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Assistance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[STA]) or – Fed Tuition $4000/year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$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375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GI BILL  **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$350 GI BILL KICKER **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$303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E5 DRILL PAY **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$420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ROTC STIPEND **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SMP benefits and ROTC Scholarship</a:t>
            </a: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Benefits can be combined via</a:t>
            </a: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Guaranteed Reserve Forces Duty (GRFD)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556" y="2542338"/>
            <a:ext cx="3937724" cy="194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3" y="4926"/>
            <a:ext cx="8686800" cy="1143000"/>
          </a:xfrm>
        </p:spPr>
        <p:txBody>
          <a:bodyPr/>
          <a:lstStyle/>
          <a:p>
            <a:r>
              <a:rPr lang="en-US" sz="3600" dirty="0" smtClean="0"/>
              <a:t>Financial Assistance – Army Reserve</a:t>
            </a:r>
            <a:br>
              <a:rPr lang="en-US" sz="3600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5" y="1419534"/>
            <a:ext cx="8229600" cy="473860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Simultaneous Membership Program (SMP)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Fed Tuition $4000/year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$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375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GI BILL  **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$350 GI BILL KICKER **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$303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E5 DRILL PAY **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$420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ROTC STIPEND **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SMP benefits and ROTC Scholarship</a:t>
            </a: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Benefits can be combined via</a:t>
            </a: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Guaranteed Reserve Forces Duty (GRFD)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556" y="2087404"/>
            <a:ext cx="3937724" cy="19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Benefits of ROTC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254"/>
            <a:ext cx="8229600" cy="4525963"/>
          </a:xfrm>
        </p:spPr>
        <p:txBody>
          <a:bodyPr/>
          <a:lstStyle/>
          <a:p>
            <a:r>
              <a:rPr lang="en-US" sz="2400" b="1" dirty="0"/>
              <a:t>Serve your country as a soldier &amp; leader.</a:t>
            </a:r>
          </a:p>
          <a:p>
            <a:r>
              <a:rPr lang="en-US" sz="2400" b="1" dirty="0"/>
              <a:t>Learn physical fitness techniques to help you stay in shape.</a:t>
            </a:r>
          </a:p>
          <a:p>
            <a:r>
              <a:rPr lang="en-US" sz="2400" b="1" dirty="0"/>
              <a:t>Leadership lessons with practical application =</a:t>
            </a:r>
          </a:p>
          <a:p>
            <a:pPr marL="0" indent="0">
              <a:buNone/>
            </a:pPr>
            <a:r>
              <a:rPr lang="en-US" sz="2400" b="1" dirty="0"/>
              <a:t>	   Experience.</a:t>
            </a:r>
          </a:p>
          <a:p>
            <a:pPr lvl="1"/>
            <a:r>
              <a:rPr lang="en-US" sz="2400" b="1" dirty="0"/>
              <a:t>Personnel Management</a:t>
            </a:r>
          </a:p>
          <a:p>
            <a:pPr lvl="1"/>
            <a:r>
              <a:rPr lang="en-US" sz="2400" b="1" dirty="0"/>
              <a:t>Asset &amp; Logistical Management</a:t>
            </a:r>
          </a:p>
          <a:p>
            <a:pPr lvl="1"/>
            <a:r>
              <a:rPr lang="en-US" sz="2400" b="1" dirty="0"/>
              <a:t>Operational Planning and Project </a:t>
            </a:r>
          </a:p>
          <a:p>
            <a:pPr marL="457200" lvl="1" indent="0">
              <a:buNone/>
            </a:pPr>
            <a:r>
              <a:rPr lang="en-US" sz="2400" b="1" dirty="0"/>
              <a:t>	Management</a:t>
            </a:r>
          </a:p>
          <a:p>
            <a:r>
              <a:rPr lang="en-US" sz="2400" b="1" dirty="0"/>
              <a:t>Time Management Skills.</a:t>
            </a:r>
          </a:p>
          <a:p>
            <a:r>
              <a:rPr lang="en-US" sz="2400" b="1" dirty="0"/>
              <a:t>Friendships that last a lifetime.</a:t>
            </a:r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067" y="3163157"/>
            <a:ext cx="1959693" cy="27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</TotalTime>
  <Words>648</Words>
  <Application>Microsoft Office PowerPoint</Application>
  <PresentationFormat>On-screen Show (4:3)</PresentationFormat>
  <Paragraphs>235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Army Reserve Officer Training Corps (MTSU Army ROTC)</vt:lpstr>
      <vt:lpstr>Army ROTC MISSION</vt:lpstr>
      <vt:lpstr>PowerPoint Presentation</vt:lpstr>
      <vt:lpstr>Military Science Classes Basic Course Classes (Freshman and Sophomore) </vt:lpstr>
      <vt:lpstr>Military Science Classes Advance Course Class (Contracted Cadets Only)</vt:lpstr>
      <vt:lpstr>Financial Assistance Army ROTC 4 Year / 3 Year / 2 Year Scholarship </vt:lpstr>
      <vt:lpstr>Financial Assistance – National Guard </vt:lpstr>
      <vt:lpstr>Financial Assistance – Army Reserve </vt:lpstr>
      <vt:lpstr>Long Term Benefits of ROTC</vt:lpstr>
      <vt:lpstr>Military Ball</vt:lpstr>
      <vt:lpstr>Ranger Challenge</vt:lpstr>
      <vt:lpstr>Cultural Understanding &amp; Language Proficiency Program </vt:lpstr>
      <vt:lpstr>PowerPoint Presentation</vt:lpstr>
      <vt:lpstr>CCF 104-R </vt:lpstr>
      <vt:lpstr>FY20 OML Model</vt:lpstr>
      <vt:lpstr>PowerPoint Presentation</vt:lpstr>
      <vt:lpstr>First Steps?</vt:lpstr>
      <vt:lpstr>How to Get Started? WE’RE ALL LOCATED IN FORREST HALL! </vt:lpstr>
      <vt:lpstr>Questions?</vt:lpstr>
    </vt:vector>
  </TitlesOfParts>
  <Company>Middle Tennessee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Positioning the University for the Future</dc:title>
  <dc:creator>John Bautch</dc:creator>
  <cp:lastModifiedBy>Bryanna Licciardi</cp:lastModifiedBy>
  <cp:revision>76</cp:revision>
  <dcterms:created xsi:type="dcterms:W3CDTF">2011-12-20T19:31:30Z</dcterms:created>
  <dcterms:modified xsi:type="dcterms:W3CDTF">2019-08-20T17:47:30Z</dcterms:modified>
</cp:coreProperties>
</file>