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8" r:id="rId2"/>
    <p:sldId id="543" r:id="rId3"/>
    <p:sldId id="549" r:id="rId4"/>
    <p:sldId id="529" r:id="rId5"/>
    <p:sldId id="530" r:id="rId6"/>
    <p:sldId id="548" r:id="rId7"/>
    <p:sldId id="542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005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9" autoAdjust="0"/>
    <p:restoredTop sz="94647" autoAdjust="0"/>
  </p:normalViewPr>
  <p:slideViewPr>
    <p:cSldViewPr snapToGrid="0" snapToObjects="1">
      <p:cViewPr varScale="1">
        <p:scale>
          <a:sx n="108" d="100"/>
          <a:sy n="108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3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1"/>
            <a:ext cx="3037146" cy="4663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C3B03-31F2-4D5F-AD64-C1F8BCFCFBF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63"/>
            <a:ext cx="3037146" cy="466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063"/>
            <a:ext cx="3037146" cy="466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B1335-39C8-4DF8-99B9-FAFF24CE8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4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F05722D6-8341-0942-B305-BAAABADBB8E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AFD26F53-4930-364F-B2D6-109668556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8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26F53-4930-364F-B2D6-1096685565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02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26F53-4930-364F-B2D6-1096685565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74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26F53-4930-364F-B2D6-1096685565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100" b="1" i="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00" b="1" i="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03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5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A9B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5A9B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5A9B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5A9B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5A9B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956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8125"/>
            <a:ext cx="7524750" cy="6508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\\161.45.156.70\MyDocs\kthurman\My Documents\My Pictures\MTSULogo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46421"/>
            <a:ext cx="1294163" cy="533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607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all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0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5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5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rgbClr val="005A9B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005A9B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005A9B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005A9B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rgbClr val="005A9B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005A9B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005A9B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005A9B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257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603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987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410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66"/>
            <a:ext cx="8229600" cy="92286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  <a:lvl2pPr marL="742950" indent="-285750">
              <a:buFont typeface="Calibri" panose="020F0502020204030204" pitchFamily="34" charset="0"/>
              <a:buChar char="▫"/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 dirty="0"/>
          </a:p>
        </p:txBody>
      </p:sp>
      <p:pic>
        <p:nvPicPr>
          <p:cNvPr id="5" name="Picture 4" descr="\\161.45.156.70\MyDocs\kthurman\My Documents\My Pictures\MTSULogo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46421"/>
            <a:ext cx="1294163" cy="533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455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t="-8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ordMark white rev.eps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537" y="6031030"/>
            <a:ext cx="1123054" cy="59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0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4" r:id="rId6"/>
    <p:sldLayoutId id="2147483657" r:id="rId7"/>
    <p:sldLayoutId id="2147483659" r:id="rId8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161.45.156.70\MyDocs\kthurman\My Documents\My Pictures\MTSU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46421"/>
            <a:ext cx="1294163" cy="53337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2998177" y="4941277"/>
            <a:ext cx="3270737" cy="923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▫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sz="27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Board of Trustees Meeting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sz="2700" dirty="0">
              <a:solidFill>
                <a:schemeClr val="tx1"/>
              </a:solidFill>
              <a:latin typeface="Garamond" panose="02020404030301010803" pitchFamily="18" charset="0"/>
              <a:cs typeface="Angsana New" panose="02020603050405020304" pitchFamily="18" charset="-34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7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Sept. 16, 2022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4693" y="1835899"/>
            <a:ext cx="63128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Garamond" panose="02020404030301010803" pitchFamily="18" charset="0"/>
                <a:ea typeface="Calibri" panose="020F0502020204030204" pitchFamily="34" charset="0"/>
                <a:cs typeface="Adobe Hebrew" panose="02040503050201020203" pitchFamily="18" charset="-79"/>
              </a:rPr>
              <a:t>University Advancement</a:t>
            </a:r>
          </a:p>
          <a:p>
            <a:pPr algn="ctr"/>
            <a:r>
              <a:rPr lang="en-US" sz="4400" b="1" dirty="0">
                <a:latin typeface="Garamond" panose="02020404030301010803" pitchFamily="18" charset="0"/>
                <a:ea typeface="Calibri" panose="020F0502020204030204" pitchFamily="34" charset="0"/>
                <a:cs typeface="Adobe Hebrew" panose="02040503050201020203" pitchFamily="18" charset="-79"/>
              </a:rPr>
              <a:t>2021-22 Report </a:t>
            </a:r>
            <a:endParaRPr lang="en-US" sz="4400" dirty="0">
              <a:latin typeface="Garamond" panose="02020404030301010803" pitchFamily="18" charset="0"/>
              <a:ea typeface="Calibri" panose="020F0502020204030204" pitchFamily="34" charset="0"/>
              <a:cs typeface="Adobe Hebrew" panose="02040503050201020203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365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161.45.156.70\MyDocs\kthurman\My Documents\My Pictures\MTSU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46421"/>
            <a:ext cx="1294163" cy="5333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1085110"/>
            <a:ext cx="7350369" cy="75101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2021-22 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5076" y="1732946"/>
            <a:ext cx="66294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Record setting year - $17,225,172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7615 donors – 13.6% increase over FY20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Athletics sets record - $8,853,961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 and Applied Sciences - $2,057,439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Liberal Arts - $1,905,002</a:t>
            </a:r>
            <a:endParaRPr lang="en-US" sz="22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- $1,618,996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2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Trends and Observations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 10% of gifts represent over 90% of total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 10 gifts typically represent 45-55%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Athletics and Planned Gifts have the greatest annual impact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1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161.45.156.70\MyDocs\kthurman\My Documents\My Pictures\MTSU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46421"/>
            <a:ext cx="1294163" cy="5333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1085110"/>
            <a:ext cx="7350369" cy="63818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2021-22 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7396" y="1843440"/>
            <a:ext cx="701186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Peer comparisons</a:t>
            </a:r>
            <a:r>
              <a:rPr lang="en-US" dirty="0">
                <a:latin typeface="Garamond" panose="02020404030301010803" pitchFamily="18" charset="0"/>
                <a:cs typeface="Angsana New" panose="02020603050405020304"/>
              </a:rPr>
              <a:t>  (Tennessee VSE)</a:t>
            </a:r>
          </a:p>
          <a:p>
            <a:endParaRPr lang="en-US" dirty="0">
              <a:latin typeface="Garamond" panose="02020404030301010803" pitchFamily="18" charset="0"/>
              <a:cs typeface="Angsana New" panose="02020603050405020304"/>
            </a:endParaRPr>
          </a:p>
          <a:p>
            <a:r>
              <a:rPr lang="en-US" dirty="0">
                <a:latin typeface="Garamond" panose="02020404030301010803" pitchFamily="18" charset="0"/>
                <a:cs typeface="Angsana New" panose="02020603050405020304"/>
              </a:rPr>
              <a:t>				     </a:t>
            </a:r>
            <a:r>
              <a:rPr lang="en-US" u="sng" dirty="0">
                <a:latin typeface="Garamond" panose="02020404030301010803" pitchFamily="18" charset="0"/>
                <a:cs typeface="Angsana New" panose="02020603050405020304"/>
              </a:rPr>
              <a:t>2019</a:t>
            </a:r>
            <a:r>
              <a:rPr lang="en-US" dirty="0">
                <a:latin typeface="Garamond" panose="02020404030301010803" pitchFamily="18" charset="0"/>
                <a:cs typeface="Angsana New" panose="02020603050405020304"/>
              </a:rPr>
              <a:t>			     </a:t>
            </a:r>
            <a:r>
              <a:rPr lang="en-US" u="sng" dirty="0">
                <a:latin typeface="Garamond" panose="02020404030301010803" pitchFamily="18" charset="0"/>
                <a:cs typeface="Angsana New" panose="02020603050405020304"/>
              </a:rPr>
              <a:t>2020</a:t>
            </a:r>
            <a:r>
              <a:rPr lang="en-US" dirty="0">
                <a:latin typeface="Garamond" panose="02020404030301010803" pitchFamily="18" charset="0"/>
                <a:cs typeface="Angsana New" panose="02020603050405020304"/>
              </a:rPr>
              <a:t>			    </a:t>
            </a:r>
            <a:r>
              <a:rPr lang="en-US" u="sng" dirty="0">
                <a:latin typeface="Garamond" panose="02020404030301010803" pitchFamily="18" charset="0"/>
                <a:cs typeface="Angsana New" panose="02020603050405020304"/>
              </a:rPr>
              <a:t>2021</a:t>
            </a:r>
            <a:endParaRPr lang="en-US" dirty="0">
              <a:latin typeface="Garamond" panose="02020404030301010803" pitchFamily="18" charset="0"/>
              <a:cs typeface="Angsana New" panose="02020603050405020304"/>
            </a:endParaRPr>
          </a:p>
          <a:p>
            <a:r>
              <a:rPr lang="en-US" dirty="0">
                <a:latin typeface="Garamond" panose="02020404030301010803" pitchFamily="18" charset="0"/>
                <a:cs typeface="Angsana New" panose="02020603050405020304"/>
              </a:rPr>
              <a:t> </a:t>
            </a:r>
          </a:p>
          <a:p>
            <a:r>
              <a:rPr lang="en-US" sz="1500" dirty="0" err="1">
                <a:latin typeface="Garamond" panose="02020404030301010803" pitchFamily="18" charset="0"/>
                <a:cs typeface="Angsana New" panose="02020603050405020304"/>
              </a:rPr>
              <a:t>UTK</a:t>
            </a:r>
            <a:r>
              <a:rPr lang="en-US" sz="1500" dirty="0">
                <a:latin typeface="Garamond" panose="02020404030301010803" pitchFamily="18" charset="0"/>
                <a:cs typeface="Angsana New" panose="02020603050405020304"/>
              </a:rPr>
              <a:t>				$109,536,039		$108,603,018		$117,172,941</a:t>
            </a:r>
          </a:p>
          <a:p>
            <a:r>
              <a:rPr lang="en-US" sz="1500" dirty="0">
                <a:latin typeface="Garamond" panose="02020404030301010803" pitchFamily="18" charset="0"/>
                <a:cs typeface="Angsana New" panose="02020603050405020304"/>
              </a:rPr>
              <a:t>UTC				$  13,734,941		$  15,460,219		$  15,465,960</a:t>
            </a:r>
          </a:p>
          <a:p>
            <a:r>
              <a:rPr lang="en-US" sz="1500" dirty="0" err="1">
                <a:latin typeface="Garamond" panose="02020404030301010803" pitchFamily="18" charset="0"/>
                <a:cs typeface="Angsana New" panose="02020603050405020304"/>
              </a:rPr>
              <a:t>UTM</a:t>
            </a:r>
            <a:r>
              <a:rPr lang="en-US" sz="1500" dirty="0">
                <a:latin typeface="Garamond" panose="02020404030301010803" pitchFamily="18" charset="0"/>
                <a:cs typeface="Angsana New" panose="02020603050405020304"/>
              </a:rPr>
              <a:t>				$    5,680,900		$    4,088,977		$    6,019,828</a:t>
            </a:r>
          </a:p>
          <a:p>
            <a:r>
              <a:rPr lang="en-US" sz="1500" dirty="0">
                <a:latin typeface="Garamond" panose="02020404030301010803" pitchFamily="18" charset="0"/>
                <a:cs typeface="Angsana New" panose="02020603050405020304"/>
              </a:rPr>
              <a:t> </a:t>
            </a:r>
          </a:p>
          <a:p>
            <a:r>
              <a:rPr lang="en-US" sz="1500" dirty="0" err="1">
                <a:latin typeface="Garamond" panose="02020404030301010803" pitchFamily="18" charset="0"/>
                <a:cs typeface="Angsana New" panose="02020603050405020304"/>
              </a:rPr>
              <a:t>APSU</a:t>
            </a:r>
            <a:r>
              <a:rPr lang="en-US" sz="1500" dirty="0">
                <a:latin typeface="Garamond" panose="02020404030301010803" pitchFamily="18" charset="0"/>
                <a:cs typeface="Angsana New" panose="02020603050405020304"/>
              </a:rPr>
              <a:t>			        N/A			$    5,630,421		$    7,723,407</a:t>
            </a:r>
          </a:p>
          <a:p>
            <a:r>
              <a:rPr lang="en-US" sz="1500" dirty="0">
                <a:latin typeface="Garamond" panose="02020404030301010803" pitchFamily="18" charset="0"/>
                <a:cs typeface="Angsana New" panose="02020603050405020304"/>
              </a:rPr>
              <a:t>ETSU			$   18,767,528		$  24,160,301		$  27,650,503</a:t>
            </a:r>
          </a:p>
          <a:p>
            <a:r>
              <a:rPr lang="en-US" sz="1500" dirty="0">
                <a:latin typeface="Garamond" panose="02020404030301010803" pitchFamily="18" charset="0"/>
                <a:cs typeface="Angsana New" panose="02020603050405020304"/>
              </a:rPr>
              <a:t>Memphis			$   20,641,956		$  23,452,526		$  27,650,503</a:t>
            </a:r>
          </a:p>
          <a:p>
            <a:r>
              <a:rPr lang="en-US" sz="1500" dirty="0">
                <a:latin typeface="Garamond" panose="02020404030301010803" pitchFamily="18" charset="0"/>
                <a:cs typeface="Angsana New" panose="02020603050405020304"/>
              </a:rPr>
              <a:t>TSU				$     4,522,967		$    5,320,674		          N/A</a:t>
            </a:r>
          </a:p>
          <a:p>
            <a:r>
              <a:rPr lang="en-US" sz="1500" dirty="0" err="1">
                <a:latin typeface="Garamond" panose="02020404030301010803" pitchFamily="18" charset="0"/>
                <a:cs typeface="Angsana New" panose="02020603050405020304"/>
              </a:rPr>
              <a:t>TTU</a:t>
            </a:r>
            <a:r>
              <a:rPr lang="en-US" sz="1500" dirty="0">
                <a:latin typeface="Garamond" panose="02020404030301010803" pitchFamily="18" charset="0"/>
                <a:cs typeface="Angsana New" panose="02020603050405020304"/>
              </a:rPr>
              <a:t>				$     6,223,250		$    6,294,034	</a:t>
            </a:r>
            <a:r>
              <a:rPr lang="en-US" sz="1500" dirty="0">
                <a:latin typeface="Garamond" panose="02020404030301010803" pitchFamily="18" charset="0"/>
              </a:rPr>
              <a:t>	$    6,591,120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200" dirty="0"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8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801"/>
            <a:ext cx="8229600" cy="466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/>
              </a:rPr>
              <a:t>Factors Influencing Private Support for Higher Education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Garamond" panose="02020404030301010803" pitchFamily="18" charset="0"/>
              <a:cs typeface="Angsana New" panose="0202060305040502030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/>
              </a:rPr>
              <a:t>Alumni Population – for public contemporaries, 85,000 – 300,00+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/>
              </a:rPr>
              <a:t>Division I (FBS) Athletic Programs - &lt;$1 million - $100+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/>
              </a:rPr>
              <a:t>Medical School/Center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/>
              </a:rPr>
              <a:t>Colleges of Engineering and Business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/>
              </a:rPr>
              <a:t>Professional Schools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/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7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4593" y="1098764"/>
            <a:ext cx="8141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Assets and Funds Invested to Benefit the University (June 30, 2021)</a:t>
            </a:r>
            <a:endParaRPr lang="en-US" sz="2800" dirty="0">
              <a:latin typeface="Garamond" panose="02020404030301010803" pitchFamily="18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r>
              <a:rPr lang="en-US" sz="3200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</a:p>
          <a:p>
            <a:pPr indent="457200"/>
            <a:r>
              <a:rPr lang="en-US" sz="2000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MTSU Foundation					$89,712,679</a:t>
            </a:r>
          </a:p>
          <a:p>
            <a:r>
              <a:rPr lang="en-US" sz="2000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 </a:t>
            </a:r>
          </a:p>
          <a:p>
            <a:pPr indent="457200"/>
            <a:r>
              <a:rPr lang="en-US" sz="2000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State Chairs of Excellence				$48,497,635</a:t>
            </a:r>
          </a:p>
          <a:p>
            <a:r>
              <a:rPr lang="en-US" sz="2000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 </a:t>
            </a:r>
          </a:p>
          <a:p>
            <a:pPr indent="457200"/>
            <a:r>
              <a:rPr lang="en-US" sz="2000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External Trusts and Accounts			</a:t>
            </a:r>
            <a:r>
              <a:rPr lang="en-US" sz="2000" u="sng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$  3,417,237</a:t>
            </a:r>
          </a:p>
          <a:p>
            <a:pPr indent="457200"/>
            <a:r>
              <a:rPr lang="en-US" sz="2000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	</a:t>
            </a:r>
          </a:p>
          <a:p>
            <a:pPr indent="457200"/>
            <a:r>
              <a:rPr lang="en-US" sz="2000" b="1" i="1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	</a:t>
            </a:r>
            <a:r>
              <a:rPr lang="en-US" sz="2000" b="1" i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Total Invested Funds				$141,627,551</a:t>
            </a:r>
          </a:p>
          <a:p>
            <a:pPr indent="457200"/>
            <a:endParaRPr lang="en-US" sz="2000" b="1" i="1" dirty="0">
              <a:solidFill>
                <a:srgbClr val="0070C0"/>
              </a:solidFill>
              <a:latin typeface="Garamond" panose="02020404030301010803" pitchFamily="18" charset="0"/>
              <a:ea typeface="Calibri" panose="020F0502020204030204" pitchFamily="34" charset="0"/>
              <a:cs typeface="Angsana New" panose="02020603050405020304"/>
            </a:endParaRPr>
          </a:p>
          <a:p>
            <a:r>
              <a:rPr lang="en-US" sz="2000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 </a:t>
            </a:r>
          </a:p>
          <a:p>
            <a:r>
              <a:rPr lang="en-US" sz="2000" dirty="0">
                <a:latin typeface="Garamond" panose="02020404030301010803" pitchFamily="18" charset="0"/>
                <a:ea typeface="Calibri" panose="020F0502020204030204" pitchFamily="34" charset="0"/>
                <a:cs typeface="Angsana New" panose="02020603050405020304"/>
              </a:rPr>
              <a:t>	Miller Coliseum and Foundation House		$20,000,000</a:t>
            </a:r>
          </a:p>
        </p:txBody>
      </p:sp>
    </p:spTree>
    <p:extLst>
      <p:ext uri="{BB962C8B-B14F-4D97-AF65-F5344CB8AC3E}">
        <p14:creationId xmlns:p14="http://schemas.microsoft.com/office/powerpoint/2010/main" val="255453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91" y="1367698"/>
            <a:ext cx="8036171" cy="41655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Challenges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Garamond" panose="02020404030301010803" pitchFamily="18" charset="0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Staffing – national market is very challenging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Salaries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Competition/benefits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Workload – peer average 1.5 FTE per $1 million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Garamond" panose="02020404030301010803" pitchFamily="18" charset="0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The Rich Get Richer – largest increases in giving to the wealthiest institutions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Garamond" panose="02020404030301010803" pitchFamily="18" charset="0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10+ year decline in alumni giving</a:t>
            </a:r>
          </a:p>
          <a:p>
            <a:pPr marL="0" indent="0">
              <a:buNone/>
            </a:pPr>
            <a:endParaRPr lang="en-US" sz="51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sz="51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sz="55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4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139" y="2789848"/>
            <a:ext cx="7772400" cy="1470025"/>
          </a:xfrm>
        </p:spPr>
        <p:txBody>
          <a:bodyPr/>
          <a:lstStyle/>
          <a:p>
            <a:r>
              <a:rPr lang="en-US" sz="5400" dirty="0">
                <a:solidFill>
                  <a:schemeClr val="tx1"/>
                </a:solidFill>
                <a:latin typeface="Garamond" panose="02020404030301010803" pitchFamily="18" charset="0"/>
                <a:cs typeface="Angsana New" panose="02020603050405020304" pitchFamily="18" charset="-34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5658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5358</TotalTime>
  <Words>388</Words>
  <Application>Microsoft Office PowerPoint</Application>
  <PresentationFormat>On-screen Show (4:3)</PresentationFormat>
  <Paragraphs>67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Baskerville Old Face</vt:lpstr>
      <vt:lpstr>Calibri</vt:lpstr>
      <vt:lpstr>Garamond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Middle Tennessee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Positioning the University for the Future</dc:title>
  <dc:creator>Sherry Wiser</dc:creator>
  <cp:lastModifiedBy>Pat Thomas</cp:lastModifiedBy>
  <cp:revision>329</cp:revision>
  <cp:lastPrinted>2022-08-10T20:35:18Z</cp:lastPrinted>
  <dcterms:created xsi:type="dcterms:W3CDTF">2011-12-20T19:31:30Z</dcterms:created>
  <dcterms:modified xsi:type="dcterms:W3CDTF">2022-08-15T13:05:12Z</dcterms:modified>
</cp:coreProperties>
</file>