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2" r:id="rId4"/>
    <p:sldId id="260" r:id="rId5"/>
    <p:sldId id="258" r:id="rId6"/>
    <p:sldId id="265" r:id="rId7"/>
    <p:sldId id="263" r:id="rId8"/>
    <p:sldId id="264"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5C"/>
    <a:srgbClr val="0027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82"/>
  </p:normalViewPr>
  <p:slideViewPr>
    <p:cSldViewPr snapToGrid="0" snapToObjects="1">
      <p:cViewPr varScale="1">
        <p:scale>
          <a:sx n="101" d="100"/>
          <a:sy n="101" d="100"/>
        </p:scale>
        <p:origin x="20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B2DA3-CBB2-405A-85F1-AFFE874ED580}" type="datetimeFigureOut">
              <a:rPr lang="en-US" smtClean="0"/>
              <a:t>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5D611-178B-47F5-85F8-8DBC35BBC6F1}" type="slidenum">
              <a:rPr lang="en-US" smtClean="0"/>
              <a:t>‹#›</a:t>
            </a:fld>
            <a:endParaRPr lang="en-US"/>
          </a:p>
        </p:txBody>
      </p:sp>
    </p:spTree>
    <p:extLst>
      <p:ext uri="{BB962C8B-B14F-4D97-AF65-F5344CB8AC3E}">
        <p14:creationId xmlns:p14="http://schemas.microsoft.com/office/powerpoint/2010/main" val="130416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5D611-178B-47F5-85F8-8DBC35BBC6F1}" type="slidenum">
              <a:rPr lang="en-US" smtClean="0"/>
              <a:t>1</a:t>
            </a:fld>
            <a:endParaRPr lang="en-US"/>
          </a:p>
        </p:txBody>
      </p:sp>
    </p:spTree>
    <p:extLst>
      <p:ext uri="{BB962C8B-B14F-4D97-AF65-F5344CB8AC3E}">
        <p14:creationId xmlns:p14="http://schemas.microsoft.com/office/powerpoint/2010/main" val="329131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B5E022-4998-0446-BAD2-4FC75E64D369}"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5316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5E022-4998-0446-BAD2-4FC75E64D369}"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50959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5E022-4998-0446-BAD2-4FC75E64D369}"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35441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5E022-4998-0446-BAD2-4FC75E64D369}"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20027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5E022-4998-0446-BAD2-4FC75E64D369}"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1204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5E022-4998-0446-BAD2-4FC75E64D369}"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86485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5E022-4998-0446-BAD2-4FC75E64D369}" type="datetimeFigureOut">
              <a:rPr lang="en-US" smtClean="0"/>
              <a:t>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3447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5E022-4998-0446-BAD2-4FC75E64D369}" type="datetimeFigureOut">
              <a:rPr lang="en-US" smtClean="0"/>
              <a:t>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00261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5E022-4998-0446-BAD2-4FC75E64D369}" type="datetimeFigureOut">
              <a:rPr lang="en-US" smtClean="0"/>
              <a:t>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75918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5E022-4998-0446-BAD2-4FC75E64D369}"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4983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5E022-4998-0446-BAD2-4FC75E64D369}"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35908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5E022-4998-0446-BAD2-4FC75E64D369}" type="datetimeFigureOut">
              <a:rPr lang="en-US" smtClean="0"/>
              <a:t>7/11/2022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1B9DF-1F5D-1845-8A04-1C8EC9D7A1A6}" type="slidenum">
              <a:rPr lang="en-US" smtClean="0"/>
              <a:t>‹#›</a:t>
            </a:fld>
            <a:endParaRPr lang="en-US"/>
          </a:p>
        </p:txBody>
      </p:sp>
    </p:spTree>
    <p:extLst>
      <p:ext uri="{BB962C8B-B14F-4D97-AF65-F5344CB8AC3E}">
        <p14:creationId xmlns:p14="http://schemas.microsoft.com/office/powerpoint/2010/main" val="99173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33767" y="0"/>
            <a:ext cx="9144000" cy="1078735"/>
          </a:xfrm>
        </p:spPr>
        <p:txBody>
          <a:bodyPr>
            <a:normAutofit/>
          </a:bodyPr>
          <a:lstStyle/>
          <a:p>
            <a:pPr algn="l"/>
            <a:r>
              <a:rPr lang="en-US" sz="4800" b="1" dirty="0">
                <a:solidFill>
                  <a:srgbClr val="00275D"/>
                </a:solidFill>
                <a:latin typeface="Avenir Heavy" charset="0"/>
                <a:ea typeface="Avenir Heavy" charset="0"/>
                <a:cs typeface="Avenir Heavy" charset="0"/>
              </a:rPr>
              <a:t>HR Budget Training</a:t>
            </a:r>
          </a:p>
        </p:txBody>
      </p:sp>
      <p:sp>
        <p:nvSpPr>
          <p:cNvPr id="3" name="Subtitle 2"/>
          <p:cNvSpPr>
            <a:spLocks noGrp="1"/>
          </p:cNvSpPr>
          <p:nvPr>
            <p:ph type="subTitle" idx="1"/>
          </p:nvPr>
        </p:nvSpPr>
        <p:spPr>
          <a:xfrm>
            <a:off x="333767" y="1041715"/>
            <a:ext cx="9144000" cy="539656"/>
          </a:xfrm>
        </p:spPr>
        <p:txBody>
          <a:bodyPr/>
          <a:lstStyle/>
          <a:p>
            <a:pPr algn="l"/>
            <a:r>
              <a:rPr lang="en-US" dirty="0">
                <a:solidFill>
                  <a:srgbClr val="00275D"/>
                </a:solidFill>
                <a:latin typeface="Avenir Medium" charset="0"/>
                <a:ea typeface="Avenir Medium" charset="0"/>
                <a:cs typeface="Avenir Medium" charset="0"/>
              </a:rPr>
              <a:t>Budget Office</a:t>
            </a:r>
          </a:p>
        </p:txBody>
      </p:sp>
    </p:spTree>
    <p:extLst>
      <p:ext uri="{BB962C8B-B14F-4D97-AF65-F5344CB8AC3E}">
        <p14:creationId xmlns:p14="http://schemas.microsoft.com/office/powerpoint/2010/main" val="206518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1648"/>
            <a:ext cx="12192000" cy="6858000"/>
          </a:xfrm>
        </p:spPr>
      </p:pic>
      <p:sp>
        <p:nvSpPr>
          <p:cNvPr id="2" name="Title 1"/>
          <p:cNvSpPr>
            <a:spLocks noGrp="1"/>
          </p:cNvSpPr>
          <p:nvPr>
            <p:ph type="title"/>
          </p:nvPr>
        </p:nvSpPr>
        <p:spPr>
          <a:xfrm>
            <a:off x="343347" y="-22152"/>
            <a:ext cx="10515600" cy="1325563"/>
          </a:xfrm>
        </p:spPr>
        <p:txBody>
          <a:bodyPr>
            <a:normAutofit/>
          </a:bodyPr>
          <a:lstStyle/>
          <a:p>
            <a:r>
              <a:rPr lang="en-US" sz="3200" b="1" dirty="0">
                <a:solidFill>
                  <a:srgbClr val="00275C"/>
                </a:solidFill>
                <a:latin typeface="Avenir Heavy" charset="0"/>
                <a:ea typeface="Avenir Heavy" charset="0"/>
                <a:cs typeface="Avenir Heavy" charset="0"/>
              </a:rPr>
              <a:t>Budget Office</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HR Forms  NBIEDST</a:t>
            </a:r>
          </a:p>
        </p:txBody>
      </p:sp>
      <p:sp>
        <p:nvSpPr>
          <p:cNvPr id="6" name="TextBox 5"/>
          <p:cNvSpPr txBox="1"/>
          <p:nvPr/>
        </p:nvSpPr>
        <p:spPr>
          <a:xfrm>
            <a:off x="5601147" y="1505179"/>
            <a:ext cx="57618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75C"/>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6225F9D5-B092-408A-90C7-AA2005E916B8}"/>
              </a:ext>
            </a:extLst>
          </p:cNvPr>
          <p:cNvCxnSpPr/>
          <p:nvPr/>
        </p:nvCxnSpPr>
        <p:spPr>
          <a:xfrm>
            <a:off x="-191911" y="-231648"/>
            <a:ext cx="0" cy="62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6FE1E4-EEBD-456A-84C4-896F2B5CD76C}"/>
              </a:ext>
            </a:extLst>
          </p:cNvPr>
          <p:cNvCxnSpPr>
            <a:cxnSpLocks/>
          </p:cNvCxnSpPr>
          <p:nvPr/>
        </p:nvCxnSpPr>
        <p:spPr>
          <a:xfrm flipV="1">
            <a:off x="869244" y="4797778"/>
            <a:ext cx="56445" cy="2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982FEC-0FB3-4BBC-8977-AA17BC472D04}"/>
              </a:ext>
            </a:extLst>
          </p:cNvPr>
          <p:cNvCxnSpPr/>
          <p:nvPr/>
        </p:nvCxnSpPr>
        <p:spPr>
          <a:xfrm flipV="1">
            <a:off x="1049867" y="4763911"/>
            <a:ext cx="0" cy="33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C05FBE-495D-D861-3DA6-82DF959C8AD5}"/>
              </a:ext>
            </a:extLst>
          </p:cNvPr>
          <p:cNvSpPr txBox="1"/>
          <p:nvPr/>
        </p:nvSpPr>
        <p:spPr>
          <a:xfrm>
            <a:off x="3848100" y="597217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427E7726-C7B6-3F2F-1118-AEB3355B0152}"/>
              </a:ext>
            </a:extLst>
          </p:cNvPr>
          <p:cNvSpPr txBox="1"/>
          <p:nvPr/>
        </p:nvSpPr>
        <p:spPr>
          <a:xfrm flipH="1">
            <a:off x="2108759" y="1609848"/>
            <a:ext cx="5761892" cy="369332"/>
          </a:xfrm>
          <a:prstGeom prst="rect">
            <a:avLst/>
          </a:prstGeom>
          <a:noFill/>
        </p:spPr>
        <p:txBody>
          <a:bodyPr wrap="square" rtlCol="0">
            <a:spAutoFit/>
          </a:bodyPr>
          <a:lstStyle/>
          <a:p>
            <a:r>
              <a:rPr lang="en-US" dirty="0">
                <a:solidFill>
                  <a:srgbClr val="FF0000"/>
                </a:solidFill>
              </a:rPr>
              <a:t>Do you have any questions?</a:t>
            </a:r>
          </a:p>
        </p:txBody>
      </p:sp>
      <p:sp>
        <p:nvSpPr>
          <p:cNvPr id="3" name="TextBox 2">
            <a:extLst>
              <a:ext uri="{FF2B5EF4-FFF2-40B4-BE49-F238E27FC236}">
                <a16:creationId xmlns:a16="http://schemas.microsoft.com/office/drawing/2014/main" id="{15EFE426-9772-5AFE-744A-0FF25FE75D2E}"/>
              </a:ext>
            </a:extLst>
          </p:cNvPr>
          <p:cNvSpPr txBox="1"/>
          <p:nvPr/>
        </p:nvSpPr>
        <p:spPr>
          <a:xfrm>
            <a:off x="2851086" y="2285617"/>
            <a:ext cx="4407669" cy="2308324"/>
          </a:xfrm>
          <a:prstGeom prst="rect">
            <a:avLst/>
          </a:prstGeom>
          <a:noFill/>
        </p:spPr>
        <p:txBody>
          <a:bodyPr wrap="square" rtlCol="0">
            <a:spAutoFit/>
          </a:bodyPr>
          <a:lstStyle/>
          <a:p>
            <a:pPr algn="ctr"/>
            <a:r>
              <a:rPr lang="en-US" dirty="0"/>
              <a:t>Jennifer Coppinger</a:t>
            </a:r>
          </a:p>
          <a:p>
            <a:pPr algn="ctr"/>
            <a:r>
              <a:rPr lang="en-US" dirty="0"/>
              <a:t>Director Budget and Financial Planning</a:t>
            </a:r>
          </a:p>
          <a:p>
            <a:pPr algn="ctr"/>
            <a:r>
              <a:rPr lang="en-US" dirty="0"/>
              <a:t>(615)898-5377</a:t>
            </a:r>
          </a:p>
          <a:p>
            <a:pPr algn="ctr"/>
            <a:r>
              <a:rPr lang="en-US" dirty="0"/>
              <a:t>or</a:t>
            </a:r>
          </a:p>
          <a:p>
            <a:pPr algn="ctr"/>
            <a:r>
              <a:rPr lang="en-US" dirty="0"/>
              <a:t>Susan England</a:t>
            </a:r>
          </a:p>
          <a:p>
            <a:pPr algn="ctr"/>
            <a:r>
              <a:rPr lang="en-US" dirty="0"/>
              <a:t>Assistant Director Budget and Financial Planning</a:t>
            </a:r>
          </a:p>
          <a:p>
            <a:pPr algn="ctr"/>
            <a:r>
              <a:rPr lang="en-US" dirty="0"/>
              <a:t>(615)898-5791</a:t>
            </a:r>
          </a:p>
        </p:txBody>
      </p:sp>
    </p:spTree>
    <p:extLst>
      <p:ext uri="{BB962C8B-B14F-4D97-AF65-F5344CB8AC3E}">
        <p14:creationId xmlns:p14="http://schemas.microsoft.com/office/powerpoint/2010/main" val="27092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6" y="0"/>
            <a:ext cx="12192000" cy="6858000"/>
          </a:xfrm>
        </p:spPr>
      </p:pic>
      <p:sp>
        <p:nvSpPr>
          <p:cNvPr id="2" name="Title 1"/>
          <p:cNvSpPr>
            <a:spLocks noGrp="1"/>
          </p:cNvSpPr>
          <p:nvPr>
            <p:ph type="title"/>
          </p:nvPr>
        </p:nvSpPr>
        <p:spPr>
          <a:xfrm>
            <a:off x="343347" y="-22152"/>
            <a:ext cx="10515600" cy="1325563"/>
          </a:xfrm>
        </p:spPr>
        <p:txBody>
          <a:bodyPr>
            <a:normAutofit/>
          </a:bodyPr>
          <a:lstStyle/>
          <a:p>
            <a:r>
              <a:rPr lang="en-US" sz="3200" b="1" dirty="0">
                <a:solidFill>
                  <a:srgbClr val="00275C"/>
                </a:solidFill>
                <a:latin typeface="Avenir Heavy" charset="0"/>
                <a:ea typeface="Avenir Heavy" charset="0"/>
                <a:cs typeface="Avenir Heavy" charset="0"/>
              </a:rPr>
              <a:t>Budget Office</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HR Forms List </a:t>
            </a:r>
          </a:p>
        </p:txBody>
      </p:sp>
      <p:sp>
        <p:nvSpPr>
          <p:cNvPr id="7" name="TextBox 6">
            <a:extLst>
              <a:ext uri="{FF2B5EF4-FFF2-40B4-BE49-F238E27FC236}">
                <a16:creationId xmlns:a16="http://schemas.microsoft.com/office/drawing/2014/main" id="{AD6C8217-F27B-4129-B0F2-74D24B1B046B}"/>
              </a:ext>
            </a:extLst>
          </p:cNvPr>
          <p:cNvSpPr txBox="1"/>
          <p:nvPr/>
        </p:nvSpPr>
        <p:spPr>
          <a:xfrm>
            <a:off x="343347" y="1325563"/>
            <a:ext cx="11622875" cy="4524315"/>
          </a:xfrm>
          <a:prstGeom prst="rect">
            <a:avLst/>
          </a:prstGeom>
          <a:noFill/>
        </p:spPr>
        <p:txBody>
          <a:bodyPr wrap="square" rtlCol="0">
            <a:spAutoFit/>
          </a:bodyPr>
          <a:lstStyle/>
          <a:p>
            <a:endParaRPr lang="en-US" b="1" dirty="0">
              <a:solidFill>
                <a:srgbClr val="FF0000"/>
              </a:solidFill>
            </a:endParaRPr>
          </a:p>
          <a:p>
            <a:r>
              <a:rPr lang="en-US" b="1" dirty="0">
                <a:solidFill>
                  <a:srgbClr val="FF0000"/>
                </a:solidFill>
              </a:rPr>
              <a:t>NBAPOSN- Position Definition- </a:t>
            </a:r>
            <a:r>
              <a:rPr lang="en-US" dirty="0"/>
              <a:t>Indicates the </a:t>
            </a:r>
            <a:r>
              <a:rPr lang="en-US" b="1" dirty="0"/>
              <a:t>position title</a:t>
            </a:r>
            <a:r>
              <a:rPr lang="en-US" dirty="0"/>
              <a:t>, </a:t>
            </a:r>
            <a:r>
              <a:rPr lang="en-US" b="1" dirty="0"/>
              <a:t>employee class</a:t>
            </a:r>
            <a:r>
              <a:rPr lang="en-US" dirty="0"/>
              <a:t>, </a:t>
            </a:r>
            <a:r>
              <a:rPr lang="en-US" b="1" dirty="0"/>
              <a:t>salary grade</a:t>
            </a:r>
            <a:r>
              <a:rPr lang="en-US" dirty="0"/>
              <a:t>, and </a:t>
            </a:r>
            <a:r>
              <a:rPr lang="en-US" b="1" dirty="0"/>
              <a:t>position they report to</a:t>
            </a:r>
          </a:p>
          <a:p>
            <a:endParaRPr lang="en-US" dirty="0"/>
          </a:p>
          <a:p>
            <a:r>
              <a:rPr lang="en-US" b="1" dirty="0">
                <a:solidFill>
                  <a:srgbClr val="FF0000"/>
                </a:solidFill>
              </a:rPr>
              <a:t>NBAPBUD Position Budget – </a:t>
            </a:r>
            <a:r>
              <a:rPr lang="en-US" dirty="0"/>
              <a:t>Indicates if a position is </a:t>
            </a:r>
            <a:r>
              <a:rPr lang="en-US" b="1" dirty="0"/>
              <a:t>single or pool/group</a:t>
            </a:r>
            <a:r>
              <a:rPr lang="en-US" dirty="0"/>
              <a:t> position, </a:t>
            </a:r>
            <a:r>
              <a:rPr lang="en-US" b="1" dirty="0"/>
              <a:t>budget</a:t>
            </a:r>
            <a:r>
              <a:rPr lang="en-US" dirty="0"/>
              <a:t> for the position, and the </a:t>
            </a:r>
            <a:r>
              <a:rPr lang="en-US" b="1" dirty="0"/>
              <a:t>index(es) </a:t>
            </a:r>
            <a:r>
              <a:rPr lang="en-US" dirty="0"/>
              <a:t>where the salary and benefits will be expensed</a:t>
            </a:r>
          </a:p>
          <a:p>
            <a:endParaRPr lang="en-US" dirty="0"/>
          </a:p>
          <a:p>
            <a:r>
              <a:rPr lang="en-US" b="1" dirty="0">
                <a:solidFill>
                  <a:srgbClr val="FF0000"/>
                </a:solidFill>
              </a:rPr>
              <a:t>NBIPINC- Position Incumbent List -</a:t>
            </a:r>
            <a:r>
              <a:rPr lang="en-US" b="1" dirty="0"/>
              <a:t> </a:t>
            </a:r>
            <a:r>
              <a:rPr lang="en-US" dirty="0"/>
              <a:t>List the employees that have been in the position based on the </a:t>
            </a:r>
            <a:r>
              <a:rPr lang="en-US" b="1" dirty="0"/>
              <a:t>query date</a:t>
            </a:r>
            <a:r>
              <a:rPr lang="en-US" dirty="0"/>
              <a:t>, status active or terminated</a:t>
            </a:r>
          </a:p>
          <a:p>
            <a:endParaRPr lang="en-US" dirty="0"/>
          </a:p>
          <a:p>
            <a:r>
              <a:rPr lang="en-US" b="1" dirty="0">
                <a:solidFill>
                  <a:srgbClr val="FF0000"/>
                </a:solidFill>
              </a:rPr>
              <a:t>NBIPORG</a:t>
            </a:r>
            <a:r>
              <a:rPr lang="en-US" dirty="0"/>
              <a:t> </a:t>
            </a:r>
            <a:r>
              <a:rPr lang="en-US" b="1" dirty="0">
                <a:solidFill>
                  <a:srgbClr val="FF0000"/>
                </a:solidFill>
              </a:rPr>
              <a:t>Position List by Organization -</a:t>
            </a:r>
            <a:r>
              <a:rPr lang="en-US" dirty="0"/>
              <a:t>List of all </a:t>
            </a:r>
            <a:r>
              <a:rPr lang="en-US" b="1" dirty="0"/>
              <a:t>positions</a:t>
            </a:r>
            <a:r>
              <a:rPr lang="en-US" dirty="0"/>
              <a:t> tied to the specific org code, may include multiple indexes</a:t>
            </a:r>
          </a:p>
          <a:p>
            <a:endParaRPr lang="en-US" b="1" dirty="0">
              <a:solidFill>
                <a:srgbClr val="FF0000"/>
              </a:solidFill>
            </a:endParaRPr>
          </a:p>
          <a:p>
            <a:r>
              <a:rPr lang="en-US" b="1" dirty="0">
                <a:solidFill>
                  <a:srgbClr val="FF0000"/>
                </a:solidFill>
              </a:rPr>
              <a:t>NHIDIST Labor Distribution Data Inquiry – </a:t>
            </a:r>
            <a:r>
              <a:rPr lang="en-US" dirty="0"/>
              <a:t>Reports all the encumbrances, expenditures based on the criteria entered</a:t>
            </a:r>
          </a:p>
          <a:p>
            <a:endParaRPr lang="en-US" dirty="0"/>
          </a:p>
          <a:p>
            <a:r>
              <a:rPr lang="en-US" b="1" dirty="0">
                <a:solidFill>
                  <a:srgbClr val="FF0000"/>
                </a:solidFill>
              </a:rPr>
              <a:t>NHIEDST Employee Distribution Inquiry </a:t>
            </a:r>
            <a:r>
              <a:rPr lang="en-US" dirty="0"/>
              <a:t>Reports all the expenditures for an employee based on the date selected</a:t>
            </a:r>
            <a:endParaRPr lang="en-US" b="1" dirty="0">
              <a:solidFill>
                <a:srgbClr val="FF0000"/>
              </a:solidFill>
            </a:endParaRPr>
          </a:p>
          <a:p>
            <a:endParaRPr lang="en-US" dirty="0"/>
          </a:p>
          <a:p>
            <a:endParaRPr lang="en-US" dirty="0"/>
          </a:p>
        </p:txBody>
      </p:sp>
    </p:spTree>
    <p:extLst>
      <p:ext uri="{BB962C8B-B14F-4D97-AF65-F5344CB8AC3E}">
        <p14:creationId xmlns:p14="http://schemas.microsoft.com/office/powerpoint/2010/main" val="98379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23196"/>
            <a:ext cx="12192000" cy="6858000"/>
          </a:xfrm>
        </p:spPr>
      </p:pic>
      <p:sp>
        <p:nvSpPr>
          <p:cNvPr id="2" name="Title 1"/>
          <p:cNvSpPr>
            <a:spLocks noGrp="1"/>
          </p:cNvSpPr>
          <p:nvPr>
            <p:ph type="title"/>
          </p:nvPr>
        </p:nvSpPr>
        <p:spPr>
          <a:xfrm>
            <a:off x="343347" y="-22152"/>
            <a:ext cx="9927419" cy="794509"/>
          </a:xfrm>
        </p:spPr>
        <p:txBody>
          <a:bodyPr>
            <a:normAutofit fontScale="90000"/>
          </a:bodyPr>
          <a:lstStyle/>
          <a:p>
            <a:r>
              <a:rPr lang="en-US" sz="3200" b="1" dirty="0">
                <a:solidFill>
                  <a:srgbClr val="00275C"/>
                </a:solidFill>
                <a:latin typeface="Avenir Heavy" charset="0"/>
                <a:ea typeface="Avenir Heavy" charset="0"/>
                <a:cs typeface="Avenir Heavy" charset="0"/>
              </a:rPr>
              <a:t>Budget Office</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HR Forms  NBAPOSN</a:t>
            </a:r>
          </a:p>
        </p:txBody>
      </p:sp>
      <p:sp>
        <p:nvSpPr>
          <p:cNvPr id="6" name="TextBox 5"/>
          <p:cNvSpPr txBox="1"/>
          <p:nvPr/>
        </p:nvSpPr>
        <p:spPr>
          <a:xfrm>
            <a:off x="5601147" y="1505179"/>
            <a:ext cx="57618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75C"/>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6225F9D5-B092-408A-90C7-AA2005E916B8}"/>
              </a:ext>
            </a:extLst>
          </p:cNvPr>
          <p:cNvCxnSpPr/>
          <p:nvPr/>
        </p:nvCxnSpPr>
        <p:spPr>
          <a:xfrm>
            <a:off x="-191911" y="-231648"/>
            <a:ext cx="0" cy="62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6FE1E4-EEBD-456A-84C4-896F2B5CD76C}"/>
              </a:ext>
            </a:extLst>
          </p:cNvPr>
          <p:cNvCxnSpPr>
            <a:cxnSpLocks/>
          </p:cNvCxnSpPr>
          <p:nvPr/>
        </p:nvCxnSpPr>
        <p:spPr>
          <a:xfrm flipV="1">
            <a:off x="869244" y="4797778"/>
            <a:ext cx="56445" cy="2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982FEC-0FB3-4BBC-8977-AA17BC472D04}"/>
              </a:ext>
            </a:extLst>
          </p:cNvPr>
          <p:cNvCxnSpPr/>
          <p:nvPr/>
        </p:nvCxnSpPr>
        <p:spPr>
          <a:xfrm flipV="1">
            <a:off x="1049867" y="4763911"/>
            <a:ext cx="0" cy="33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115EF4-E3F3-49BB-844D-CA29590B670C}"/>
              </a:ext>
            </a:extLst>
          </p:cNvPr>
          <p:cNvPicPr>
            <a:picLocks noChangeAspect="1"/>
          </p:cNvPicPr>
          <p:nvPr/>
        </p:nvPicPr>
        <p:blipFill>
          <a:blip r:embed="rId3"/>
          <a:stretch>
            <a:fillRect/>
          </a:stretch>
        </p:blipFill>
        <p:spPr>
          <a:xfrm>
            <a:off x="2187098" y="1558891"/>
            <a:ext cx="8543943" cy="4436440"/>
          </a:xfrm>
          <a:prstGeom prst="rect">
            <a:avLst/>
          </a:prstGeom>
        </p:spPr>
      </p:pic>
      <p:cxnSp>
        <p:nvCxnSpPr>
          <p:cNvPr id="18" name="Straight Arrow Connector 17">
            <a:extLst>
              <a:ext uri="{FF2B5EF4-FFF2-40B4-BE49-F238E27FC236}">
                <a16:creationId xmlns:a16="http://schemas.microsoft.com/office/drawing/2014/main" id="{41237036-59A0-498A-8ADE-F4978E37077A}"/>
              </a:ext>
            </a:extLst>
          </p:cNvPr>
          <p:cNvCxnSpPr/>
          <p:nvPr/>
        </p:nvCxnSpPr>
        <p:spPr>
          <a:xfrm>
            <a:off x="4439478" y="311426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CB87EE9-65B7-4247-ACDD-F3D9C1C68044}"/>
              </a:ext>
            </a:extLst>
          </p:cNvPr>
          <p:cNvSpPr txBox="1"/>
          <p:nvPr/>
        </p:nvSpPr>
        <p:spPr>
          <a:xfrm>
            <a:off x="5601147" y="3538330"/>
            <a:ext cx="2204383" cy="923330"/>
          </a:xfrm>
          <a:prstGeom prst="rect">
            <a:avLst/>
          </a:prstGeom>
          <a:noFill/>
        </p:spPr>
        <p:txBody>
          <a:bodyPr wrap="square" rtlCol="0">
            <a:spAutoFit/>
          </a:bodyPr>
          <a:lstStyle/>
          <a:p>
            <a:r>
              <a:rPr lang="en-US" dirty="0">
                <a:solidFill>
                  <a:srgbClr val="FF0000"/>
                </a:solidFill>
              </a:rPr>
              <a:t>Indicates position title, e-class, who the position reports to</a:t>
            </a:r>
          </a:p>
        </p:txBody>
      </p:sp>
      <p:cxnSp>
        <p:nvCxnSpPr>
          <p:cNvPr id="4" name="Straight Arrow Connector 3">
            <a:extLst>
              <a:ext uri="{FF2B5EF4-FFF2-40B4-BE49-F238E27FC236}">
                <a16:creationId xmlns:a16="http://schemas.microsoft.com/office/drawing/2014/main" id="{5DC87C68-7EF6-6FCE-A50C-EFDA0C158B34}"/>
              </a:ext>
            </a:extLst>
          </p:cNvPr>
          <p:cNvCxnSpPr>
            <a:cxnSpLocks/>
          </p:cNvCxnSpPr>
          <p:nvPr/>
        </p:nvCxnSpPr>
        <p:spPr>
          <a:xfrm flipH="1">
            <a:off x="9286875" y="3932298"/>
            <a:ext cx="600075" cy="16263"/>
          </a:xfrm>
          <a:prstGeom prst="straightConnector1">
            <a:avLst/>
          </a:prstGeom>
          <a:ln w="127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CDD43070-5EF5-2087-D778-1D56BF697B94}"/>
              </a:ext>
            </a:extLst>
          </p:cNvPr>
          <p:cNvSpPr txBox="1"/>
          <p:nvPr/>
        </p:nvSpPr>
        <p:spPr>
          <a:xfrm>
            <a:off x="9860615" y="3785109"/>
            <a:ext cx="1358964" cy="461665"/>
          </a:xfrm>
          <a:prstGeom prst="rect">
            <a:avLst/>
          </a:prstGeom>
          <a:noFill/>
        </p:spPr>
        <p:txBody>
          <a:bodyPr wrap="square" rtlCol="0">
            <a:spAutoFit/>
          </a:bodyPr>
          <a:lstStyle/>
          <a:p>
            <a:r>
              <a:rPr lang="en-US" sz="1200" b="1" dirty="0">
                <a:solidFill>
                  <a:srgbClr val="FF0000"/>
                </a:solidFill>
              </a:rPr>
              <a:t>Indicates full time or part time</a:t>
            </a:r>
          </a:p>
        </p:txBody>
      </p:sp>
    </p:spTree>
    <p:extLst>
      <p:ext uri="{BB962C8B-B14F-4D97-AF65-F5344CB8AC3E}">
        <p14:creationId xmlns:p14="http://schemas.microsoft.com/office/powerpoint/2010/main" val="193835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6" y="0"/>
            <a:ext cx="12192000" cy="6858000"/>
          </a:xfrm>
        </p:spPr>
      </p:pic>
      <p:sp>
        <p:nvSpPr>
          <p:cNvPr id="2" name="Title 1"/>
          <p:cNvSpPr>
            <a:spLocks noGrp="1"/>
          </p:cNvSpPr>
          <p:nvPr>
            <p:ph type="title"/>
          </p:nvPr>
        </p:nvSpPr>
        <p:spPr>
          <a:xfrm>
            <a:off x="343347" y="-22152"/>
            <a:ext cx="10515600" cy="1325563"/>
          </a:xfrm>
        </p:spPr>
        <p:txBody>
          <a:bodyPr>
            <a:normAutofit/>
          </a:bodyPr>
          <a:lstStyle/>
          <a:p>
            <a:r>
              <a:rPr lang="en-US" sz="3200" b="1" dirty="0">
                <a:solidFill>
                  <a:srgbClr val="00275C"/>
                </a:solidFill>
                <a:latin typeface="Avenir Heavy" charset="0"/>
                <a:ea typeface="Avenir Heavy" charset="0"/>
                <a:cs typeface="Avenir Heavy" charset="0"/>
              </a:rPr>
              <a:t>Budget Office</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HR Forms- NBAPBUD</a:t>
            </a:r>
          </a:p>
        </p:txBody>
      </p:sp>
      <p:pic>
        <p:nvPicPr>
          <p:cNvPr id="4" name="Picture 3">
            <a:extLst>
              <a:ext uri="{FF2B5EF4-FFF2-40B4-BE49-F238E27FC236}">
                <a16:creationId xmlns:a16="http://schemas.microsoft.com/office/drawing/2014/main" id="{DE457F5D-904D-4729-A733-547CEAD4969F}"/>
              </a:ext>
            </a:extLst>
          </p:cNvPr>
          <p:cNvPicPr>
            <a:picLocks noChangeAspect="1"/>
          </p:cNvPicPr>
          <p:nvPr/>
        </p:nvPicPr>
        <p:blipFill>
          <a:blip r:embed="rId3"/>
          <a:stretch>
            <a:fillRect/>
          </a:stretch>
        </p:blipFill>
        <p:spPr>
          <a:xfrm>
            <a:off x="181422" y="1598097"/>
            <a:ext cx="11411506" cy="3967333"/>
          </a:xfrm>
          <a:prstGeom prst="rect">
            <a:avLst/>
          </a:prstGeom>
          <a:ln>
            <a:solidFill>
              <a:srgbClr val="FF0000"/>
            </a:solidFill>
          </a:ln>
        </p:spPr>
      </p:pic>
      <p:sp>
        <p:nvSpPr>
          <p:cNvPr id="3" name="Arrow: Right 2">
            <a:extLst>
              <a:ext uri="{FF2B5EF4-FFF2-40B4-BE49-F238E27FC236}">
                <a16:creationId xmlns:a16="http://schemas.microsoft.com/office/drawing/2014/main" id="{59193D76-19E1-4146-A7DF-C59130E628C1}"/>
              </a:ext>
            </a:extLst>
          </p:cNvPr>
          <p:cNvSpPr/>
          <p:nvPr/>
        </p:nvSpPr>
        <p:spPr>
          <a:xfrm>
            <a:off x="721895" y="2502568"/>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528D9BB-B143-4C2B-AD01-58D05EC0CCD0}"/>
              </a:ext>
            </a:extLst>
          </p:cNvPr>
          <p:cNvCxnSpPr>
            <a:cxnSpLocks/>
          </p:cNvCxnSpPr>
          <p:nvPr/>
        </p:nvCxnSpPr>
        <p:spPr>
          <a:xfrm flipH="1">
            <a:off x="1753458" y="3183258"/>
            <a:ext cx="725348" cy="0"/>
          </a:xfrm>
          <a:prstGeom prst="straightConnector1">
            <a:avLst/>
          </a:prstGeom>
          <a:ln w="127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AA4CCDDE-B156-4DEF-898D-6F480709EFD2}"/>
              </a:ext>
            </a:extLst>
          </p:cNvPr>
          <p:cNvCxnSpPr>
            <a:cxnSpLocks/>
          </p:cNvCxnSpPr>
          <p:nvPr/>
        </p:nvCxnSpPr>
        <p:spPr>
          <a:xfrm flipH="1">
            <a:off x="1724025" y="2039394"/>
            <a:ext cx="3796663"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2A37AC5-F29E-4B2D-B96C-D57D589A5306}"/>
              </a:ext>
            </a:extLst>
          </p:cNvPr>
          <p:cNvCxnSpPr>
            <a:cxnSpLocks/>
          </p:cNvCxnSpPr>
          <p:nvPr/>
        </p:nvCxnSpPr>
        <p:spPr>
          <a:xfrm>
            <a:off x="6116047" y="3888485"/>
            <a:ext cx="756448" cy="1540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B9CB91E-9285-4CAD-BD8C-BAD5C0252F65}"/>
              </a:ext>
            </a:extLst>
          </p:cNvPr>
          <p:cNvSpPr txBox="1"/>
          <p:nvPr/>
        </p:nvSpPr>
        <p:spPr>
          <a:xfrm>
            <a:off x="5520688" y="1913021"/>
            <a:ext cx="4090036" cy="646331"/>
          </a:xfrm>
          <a:prstGeom prst="rect">
            <a:avLst/>
          </a:prstGeom>
          <a:noFill/>
        </p:spPr>
        <p:txBody>
          <a:bodyPr wrap="square" rtlCol="0">
            <a:spAutoFit/>
          </a:bodyPr>
          <a:lstStyle/>
          <a:p>
            <a:r>
              <a:rPr lang="en-US" dirty="0">
                <a:solidFill>
                  <a:srgbClr val="FF0000"/>
                </a:solidFill>
              </a:rPr>
              <a:t>Enter position number and fiscal year</a:t>
            </a:r>
          </a:p>
          <a:p>
            <a:endParaRPr lang="en-US" dirty="0">
              <a:solidFill>
                <a:srgbClr val="FF0000"/>
              </a:solidFill>
            </a:endParaRPr>
          </a:p>
        </p:txBody>
      </p:sp>
      <p:sp>
        <p:nvSpPr>
          <p:cNvPr id="25" name="TextBox 24">
            <a:extLst>
              <a:ext uri="{FF2B5EF4-FFF2-40B4-BE49-F238E27FC236}">
                <a16:creationId xmlns:a16="http://schemas.microsoft.com/office/drawing/2014/main" id="{6060DFD7-8648-4D15-83C8-071E21052B96}"/>
              </a:ext>
            </a:extLst>
          </p:cNvPr>
          <p:cNvSpPr txBox="1"/>
          <p:nvPr/>
        </p:nvSpPr>
        <p:spPr>
          <a:xfrm>
            <a:off x="3007895" y="321243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50791421-38B9-4A4C-857D-1BEF842D205F}"/>
              </a:ext>
            </a:extLst>
          </p:cNvPr>
          <p:cNvSpPr txBox="1"/>
          <p:nvPr/>
        </p:nvSpPr>
        <p:spPr>
          <a:xfrm>
            <a:off x="2506133" y="3014133"/>
            <a:ext cx="1659467" cy="369332"/>
          </a:xfrm>
          <a:prstGeom prst="rect">
            <a:avLst/>
          </a:prstGeom>
          <a:noFill/>
        </p:spPr>
        <p:txBody>
          <a:bodyPr wrap="square" rtlCol="0">
            <a:spAutoFit/>
          </a:bodyPr>
          <a:lstStyle/>
          <a:p>
            <a:r>
              <a:rPr lang="en-US" dirty="0">
                <a:solidFill>
                  <a:srgbClr val="FF0000"/>
                </a:solidFill>
              </a:rPr>
              <a:t>Active position</a:t>
            </a:r>
          </a:p>
        </p:txBody>
      </p:sp>
      <p:sp>
        <p:nvSpPr>
          <p:cNvPr id="8" name="TextBox 7">
            <a:extLst>
              <a:ext uri="{FF2B5EF4-FFF2-40B4-BE49-F238E27FC236}">
                <a16:creationId xmlns:a16="http://schemas.microsoft.com/office/drawing/2014/main" id="{1D5FB375-B618-4527-B616-CE90D506FA78}"/>
              </a:ext>
            </a:extLst>
          </p:cNvPr>
          <p:cNvSpPr txBox="1"/>
          <p:nvPr/>
        </p:nvSpPr>
        <p:spPr>
          <a:xfrm>
            <a:off x="4481689" y="3653822"/>
            <a:ext cx="1774732" cy="646331"/>
          </a:xfrm>
          <a:prstGeom prst="rect">
            <a:avLst/>
          </a:prstGeom>
          <a:noFill/>
        </p:spPr>
        <p:txBody>
          <a:bodyPr wrap="square" rtlCol="0">
            <a:spAutoFit/>
          </a:bodyPr>
          <a:lstStyle/>
          <a:p>
            <a:r>
              <a:rPr lang="en-US" dirty="0">
                <a:solidFill>
                  <a:srgbClr val="FF0000"/>
                </a:solidFill>
              </a:rPr>
              <a:t>Grant positions have end dates</a:t>
            </a:r>
          </a:p>
        </p:txBody>
      </p:sp>
      <p:cxnSp>
        <p:nvCxnSpPr>
          <p:cNvPr id="14" name="Straight Arrow Connector 13">
            <a:extLst>
              <a:ext uri="{FF2B5EF4-FFF2-40B4-BE49-F238E27FC236}">
                <a16:creationId xmlns:a16="http://schemas.microsoft.com/office/drawing/2014/main" id="{A8995255-8E28-7D56-E0FC-0CEB1AE46DF0}"/>
              </a:ext>
            </a:extLst>
          </p:cNvPr>
          <p:cNvCxnSpPr>
            <a:cxnSpLocks/>
          </p:cNvCxnSpPr>
          <p:nvPr/>
        </p:nvCxnSpPr>
        <p:spPr>
          <a:xfrm flipH="1" flipV="1">
            <a:off x="1185474" y="3500001"/>
            <a:ext cx="2030322" cy="228338"/>
          </a:xfrm>
          <a:prstGeom prst="straightConnector1">
            <a:avLst/>
          </a:prstGeom>
          <a:ln w="127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73E00DAC-6CF0-AC15-A700-6D1DBD863CA1}"/>
              </a:ext>
            </a:extLst>
          </p:cNvPr>
          <p:cNvSpPr txBox="1"/>
          <p:nvPr/>
        </p:nvSpPr>
        <p:spPr>
          <a:xfrm>
            <a:off x="2265993" y="3565320"/>
            <a:ext cx="1899607" cy="646331"/>
          </a:xfrm>
          <a:prstGeom prst="rect">
            <a:avLst/>
          </a:prstGeom>
          <a:noFill/>
        </p:spPr>
        <p:txBody>
          <a:bodyPr wrap="square" rtlCol="0">
            <a:spAutoFit/>
          </a:bodyPr>
          <a:lstStyle/>
          <a:p>
            <a:r>
              <a:rPr lang="en-US" dirty="0">
                <a:solidFill>
                  <a:srgbClr val="FF0000"/>
                </a:solidFill>
              </a:rPr>
              <a:t>Indicates single or group position</a:t>
            </a:r>
          </a:p>
        </p:txBody>
      </p:sp>
      <p:cxnSp>
        <p:nvCxnSpPr>
          <p:cNvPr id="9" name="Straight Arrow Connector 8">
            <a:extLst>
              <a:ext uri="{FF2B5EF4-FFF2-40B4-BE49-F238E27FC236}">
                <a16:creationId xmlns:a16="http://schemas.microsoft.com/office/drawing/2014/main" id="{FE7C391F-9608-6CCE-9DDA-9FA149447E2B}"/>
              </a:ext>
            </a:extLst>
          </p:cNvPr>
          <p:cNvCxnSpPr/>
          <p:nvPr/>
        </p:nvCxnSpPr>
        <p:spPr>
          <a:xfrm>
            <a:off x="1914525" y="358176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AD8D9B4-17E3-C91C-4CB5-B0512E2ADF38}"/>
              </a:ext>
            </a:extLst>
          </p:cNvPr>
          <p:cNvCxnSpPr/>
          <p:nvPr/>
        </p:nvCxnSpPr>
        <p:spPr>
          <a:xfrm flipH="1">
            <a:off x="5124450" y="209550"/>
            <a:ext cx="95250" cy="80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82B58E1-0186-B371-C51E-28BF503F6E7E}"/>
              </a:ext>
            </a:extLst>
          </p:cNvPr>
          <p:cNvCxnSpPr>
            <a:cxnSpLocks/>
          </p:cNvCxnSpPr>
          <p:nvPr/>
        </p:nvCxnSpPr>
        <p:spPr>
          <a:xfrm flipH="1" flipV="1">
            <a:off x="1627190" y="3533796"/>
            <a:ext cx="747509" cy="489229"/>
          </a:xfrm>
          <a:prstGeom prst="straightConnector1">
            <a:avLst/>
          </a:prstGeom>
          <a:ln w="127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298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1648"/>
            <a:ext cx="12192000" cy="6858000"/>
          </a:xfrm>
        </p:spPr>
      </p:pic>
      <p:sp>
        <p:nvSpPr>
          <p:cNvPr id="2" name="Title 1"/>
          <p:cNvSpPr>
            <a:spLocks noGrp="1"/>
          </p:cNvSpPr>
          <p:nvPr>
            <p:ph type="title"/>
          </p:nvPr>
        </p:nvSpPr>
        <p:spPr>
          <a:xfrm>
            <a:off x="343347" y="-22152"/>
            <a:ext cx="10515600" cy="1325563"/>
          </a:xfrm>
        </p:spPr>
        <p:txBody>
          <a:bodyPr>
            <a:normAutofit/>
          </a:bodyPr>
          <a:lstStyle/>
          <a:p>
            <a:r>
              <a:rPr lang="en-US" sz="3200" b="1" dirty="0">
                <a:solidFill>
                  <a:srgbClr val="00275C"/>
                </a:solidFill>
                <a:latin typeface="Avenir Heavy" charset="0"/>
                <a:ea typeface="Avenir Heavy" charset="0"/>
                <a:cs typeface="Avenir Heavy" charset="0"/>
              </a:rPr>
              <a:t>Budget Office</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HR Forms NBAPBUD</a:t>
            </a:r>
          </a:p>
        </p:txBody>
      </p:sp>
      <p:sp>
        <p:nvSpPr>
          <p:cNvPr id="6" name="TextBox 5"/>
          <p:cNvSpPr txBox="1"/>
          <p:nvPr/>
        </p:nvSpPr>
        <p:spPr>
          <a:xfrm>
            <a:off x="5601147" y="1505179"/>
            <a:ext cx="5761893" cy="461665"/>
          </a:xfrm>
          <a:prstGeom prst="rect">
            <a:avLst/>
          </a:prstGeom>
          <a:noFill/>
        </p:spPr>
        <p:txBody>
          <a:bodyPr wrap="square" rtlCol="0">
            <a:spAutoFit/>
          </a:bodyPr>
          <a:lstStyle/>
          <a:p>
            <a:endParaRPr lang="en-US" sz="2400" dirty="0">
              <a:solidFill>
                <a:srgbClr val="00275C"/>
              </a:solidFill>
            </a:endParaRPr>
          </a:p>
        </p:txBody>
      </p:sp>
      <p:sp>
        <p:nvSpPr>
          <p:cNvPr id="7" name="TextBox 6"/>
          <p:cNvSpPr txBox="1"/>
          <p:nvPr/>
        </p:nvSpPr>
        <p:spPr>
          <a:xfrm>
            <a:off x="828960" y="2545644"/>
            <a:ext cx="3833351" cy="2307786"/>
          </a:xfrm>
          <a:prstGeom prst="rect">
            <a:avLst/>
          </a:prstGeom>
          <a:solidFill>
            <a:schemeClr val="tx1">
              <a:lumMod val="50000"/>
              <a:lumOff val="50000"/>
            </a:schemeClr>
          </a:solidFill>
        </p:spPr>
        <p:txBody>
          <a:bodyPr wrap="square" rtlCol="0">
            <a:spAutoFit/>
          </a:bodyPr>
          <a:lstStyle/>
          <a:p>
            <a:endParaRPr lang="en-US"/>
          </a:p>
        </p:txBody>
      </p:sp>
      <p:pic>
        <p:nvPicPr>
          <p:cNvPr id="4" name="Picture 3">
            <a:extLst>
              <a:ext uri="{FF2B5EF4-FFF2-40B4-BE49-F238E27FC236}">
                <a16:creationId xmlns:a16="http://schemas.microsoft.com/office/drawing/2014/main" id="{2C2ED5D4-70A1-4CCF-8034-E5B1CE476AE5}"/>
              </a:ext>
            </a:extLst>
          </p:cNvPr>
          <p:cNvPicPr>
            <a:picLocks noChangeAspect="1"/>
          </p:cNvPicPr>
          <p:nvPr/>
        </p:nvPicPr>
        <p:blipFill>
          <a:blip r:embed="rId3"/>
          <a:stretch>
            <a:fillRect/>
          </a:stretch>
        </p:blipFill>
        <p:spPr>
          <a:xfrm>
            <a:off x="504213" y="2033279"/>
            <a:ext cx="10984089" cy="3340783"/>
          </a:xfrm>
          <a:prstGeom prst="rect">
            <a:avLst/>
          </a:prstGeom>
          <a:solidFill>
            <a:srgbClr val="FF0000"/>
          </a:solidFill>
        </p:spPr>
      </p:pic>
      <p:cxnSp>
        <p:nvCxnSpPr>
          <p:cNvPr id="8" name="Straight Arrow Connector 7">
            <a:extLst>
              <a:ext uri="{FF2B5EF4-FFF2-40B4-BE49-F238E27FC236}">
                <a16:creationId xmlns:a16="http://schemas.microsoft.com/office/drawing/2014/main" id="{6225F9D5-B092-408A-90C7-AA2005E916B8}"/>
              </a:ext>
            </a:extLst>
          </p:cNvPr>
          <p:cNvCxnSpPr/>
          <p:nvPr/>
        </p:nvCxnSpPr>
        <p:spPr>
          <a:xfrm>
            <a:off x="-191911" y="-231648"/>
            <a:ext cx="0" cy="62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6FE1E4-EEBD-456A-84C4-896F2B5CD76C}"/>
              </a:ext>
            </a:extLst>
          </p:cNvPr>
          <p:cNvCxnSpPr>
            <a:cxnSpLocks/>
          </p:cNvCxnSpPr>
          <p:nvPr/>
        </p:nvCxnSpPr>
        <p:spPr>
          <a:xfrm flipV="1">
            <a:off x="869244" y="4797778"/>
            <a:ext cx="56445" cy="2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982FEC-0FB3-4BBC-8977-AA17BC472D04}"/>
              </a:ext>
            </a:extLst>
          </p:cNvPr>
          <p:cNvCxnSpPr/>
          <p:nvPr/>
        </p:nvCxnSpPr>
        <p:spPr>
          <a:xfrm flipV="1">
            <a:off x="1049867" y="4763911"/>
            <a:ext cx="0" cy="33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F8F5156-5DDE-4511-BCBB-F5122E323633}"/>
              </a:ext>
            </a:extLst>
          </p:cNvPr>
          <p:cNvCxnSpPr>
            <a:cxnSpLocks/>
          </p:cNvCxnSpPr>
          <p:nvPr/>
        </p:nvCxnSpPr>
        <p:spPr>
          <a:xfrm flipH="1">
            <a:off x="1754649" y="4623197"/>
            <a:ext cx="844429" cy="296668"/>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520AC2A4-8055-4E36-9C32-269BE55FDB86}"/>
              </a:ext>
            </a:extLst>
          </p:cNvPr>
          <p:cNvSpPr txBox="1"/>
          <p:nvPr/>
        </p:nvSpPr>
        <p:spPr>
          <a:xfrm>
            <a:off x="1032533" y="4312356"/>
            <a:ext cx="5571467" cy="369332"/>
          </a:xfrm>
          <a:prstGeom prst="rect">
            <a:avLst/>
          </a:prstGeom>
          <a:noFill/>
        </p:spPr>
        <p:txBody>
          <a:bodyPr wrap="square" rtlCol="0">
            <a:spAutoFit/>
          </a:bodyPr>
          <a:lstStyle/>
          <a:p>
            <a:r>
              <a:rPr lang="en-US" dirty="0">
                <a:solidFill>
                  <a:srgbClr val="FF0000"/>
                </a:solidFill>
              </a:rPr>
              <a:t>Index number where salary and benefits will be charged</a:t>
            </a:r>
          </a:p>
        </p:txBody>
      </p:sp>
    </p:spTree>
    <p:extLst>
      <p:ext uri="{BB962C8B-B14F-4D97-AF65-F5344CB8AC3E}">
        <p14:creationId xmlns:p14="http://schemas.microsoft.com/office/powerpoint/2010/main" val="140548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1648"/>
            <a:ext cx="12192000" cy="6858000"/>
          </a:xfrm>
        </p:spPr>
      </p:pic>
      <p:sp>
        <p:nvSpPr>
          <p:cNvPr id="2" name="Title 1"/>
          <p:cNvSpPr>
            <a:spLocks noGrp="1"/>
          </p:cNvSpPr>
          <p:nvPr>
            <p:ph type="title"/>
          </p:nvPr>
        </p:nvSpPr>
        <p:spPr>
          <a:xfrm>
            <a:off x="343347" y="-22152"/>
            <a:ext cx="10515600" cy="1325563"/>
          </a:xfrm>
        </p:spPr>
        <p:txBody>
          <a:bodyPr>
            <a:normAutofit/>
          </a:bodyPr>
          <a:lstStyle/>
          <a:p>
            <a:r>
              <a:rPr lang="en-US" sz="3200" b="1" dirty="0">
                <a:solidFill>
                  <a:srgbClr val="00275C"/>
                </a:solidFill>
                <a:latin typeface="Avenir Heavy" charset="0"/>
                <a:ea typeface="Avenir Heavy" charset="0"/>
                <a:cs typeface="Avenir Heavy" charset="0"/>
              </a:rPr>
              <a:t>Budget Office</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HR Forms  NBIPORG</a:t>
            </a:r>
          </a:p>
        </p:txBody>
      </p:sp>
      <p:sp>
        <p:nvSpPr>
          <p:cNvPr id="6" name="TextBox 5"/>
          <p:cNvSpPr txBox="1"/>
          <p:nvPr/>
        </p:nvSpPr>
        <p:spPr>
          <a:xfrm>
            <a:off x="5601147" y="1505179"/>
            <a:ext cx="57618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75C"/>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6225F9D5-B092-408A-90C7-AA2005E916B8}"/>
              </a:ext>
            </a:extLst>
          </p:cNvPr>
          <p:cNvCxnSpPr/>
          <p:nvPr/>
        </p:nvCxnSpPr>
        <p:spPr>
          <a:xfrm>
            <a:off x="-191911" y="-231648"/>
            <a:ext cx="0" cy="62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6FE1E4-EEBD-456A-84C4-896F2B5CD76C}"/>
              </a:ext>
            </a:extLst>
          </p:cNvPr>
          <p:cNvCxnSpPr>
            <a:cxnSpLocks/>
          </p:cNvCxnSpPr>
          <p:nvPr/>
        </p:nvCxnSpPr>
        <p:spPr>
          <a:xfrm flipV="1">
            <a:off x="869244" y="4797778"/>
            <a:ext cx="56445" cy="2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982FEC-0FB3-4BBC-8977-AA17BC472D04}"/>
              </a:ext>
            </a:extLst>
          </p:cNvPr>
          <p:cNvCxnSpPr/>
          <p:nvPr/>
        </p:nvCxnSpPr>
        <p:spPr>
          <a:xfrm flipV="1">
            <a:off x="1049867" y="4763911"/>
            <a:ext cx="0" cy="33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C05FBE-495D-D861-3DA6-82DF959C8AD5}"/>
              </a:ext>
            </a:extLst>
          </p:cNvPr>
          <p:cNvSpPr txBox="1"/>
          <p:nvPr/>
        </p:nvSpPr>
        <p:spPr>
          <a:xfrm>
            <a:off x="3848100" y="5972175"/>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6D1BDCCF-F4DF-D911-D8DC-A1B605FC348E}"/>
              </a:ext>
            </a:extLst>
          </p:cNvPr>
          <p:cNvPicPr>
            <a:picLocks noChangeAspect="1"/>
          </p:cNvPicPr>
          <p:nvPr/>
        </p:nvPicPr>
        <p:blipFill>
          <a:blip r:embed="rId3"/>
          <a:stretch>
            <a:fillRect/>
          </a:stretch>
        </p:blipFill>
        <p:spPr>
          <a:xfrm>
            <a:off x="248355" y="1821229"/>
            <a:ext cx="11464011" cy="2691704"/>
          </a:xfrm>
          <a:prstGeom prst="rect">
            <a:avLst/>
          </a:prstGeom>
        </p:spPr>
      </p:pic>
      <p:cxnSp>
        <p:nvCxnSpPr>
          <p:cNvPr id="14" name="Straight Arrow Connector 13">
            <a:extLst>
              <a:ext uri="{FF2B5EF4-FFF2-40B4-BE49-F238E27FC236}">
                <a16:creationId xmlns:a16="http://schemas.microsoft.com/office/drawing/2014/main" id="{B985EFEA-6712-99E7-BD46-99600D4A3B3B}"/>
              </a:ext>
            </a:extLst>
          </p:cNvPr>
          <p:cNvCxnSpPr>
            <a:cxnSpLocks/>
          </p:cNvCxnSpPr>
          <p:nvPr/>
        </p:nvCxnSpPr>
        <p:spPr>
          <a:xfrm>
            <a:off x="5601147" y="2957915"/>
            <a:ext cx="494853" cy="0"/>
          </a:xfrm>
          <a:prstGeom prst="straightConnector1">
            <a:avLst/>
          </a:prstGeom>
          <a:ln w="127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34B6C83A-D486-AD28-AAF9-4B27D34E51E7}"/>
              </a:ext>
            </a:extLst>
          </p:cNvPr>
          <p:cNvCxnSpPr>
            <a:cxnSpLocks/>
          </p:cNvCxnSpPr>
          <p:nvPr/>
        </p:nvCxnSpPr>
        <p:spPr>
          <a:xfrm>
            <a:off x="5506120" y="3336092"/>
            <a:ext cx="494853" cy="0"/>
          </a:xfrm>
          <a:prstGeom prst="straightConnector1">
            <a:avLst/>
          </a:prstGeom>
          <a:ln w="127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837A5D01-78BD-E4F3-945A-2BFF7550C554}"/>
              </a:ext>
            </a:extLst>
          </p:cNvPr>
          <p:cNvSpPr txBox="1"/>
          <p:nvPr/>
        </p:nvSpPr>
        <p:spPr>
          <a:xfrm flipH="1">
            <a:off x="4534772" y="2844031"/>
            <a:ext cx="1173481" cy="246221"/>
          </a:xfrm>
          <a:prstGeom prst="rect">
            <a:avLst/>
          </a:prstGeom>
          <a:noFill/>
        </p:spPr>
        <p:txBody>
          <a:bodyPr wrap="square" rtlCol="0">
            <a:spAutoFit/>
          </a:bodyPr>
          <a:lstStyle/>
          <a:p>
            <a:r>
              <a:rPr lang="en-US" sz="1000" b="1" dirty="0">
                <a:solidFill>
                  <a:srgbClr val="FF0000"/>
                </a:solidFill>
              </a:rPr>
              <a:t>Single position</a:t>
            </a:r>
          </a:p>
        </p:txBody>
      </p:sp>
      <p:sp>
        <p:nvSpPr>
          <p:cNvPr id="19" name="TextBox 18">
            <a:extLst>
              <a:ext uri="{FF2B5EF4-FFF2-40B4-BE49-F238E27FC236}">
                <a16:creationId xmlns:a16="http://schemas.microsoft.com/office/drawing/2014/main" id="{3CFEFD3E-42D4-8F44-13EC-6A7107AF71B1}"/>
              </a:ext>
            </a:extLst>
          </p:cNvPr>
          <p:cNvSpPr txBox="1"/>
          <p:nvPr/>
        </p:nvSpPr>
        <p:spPr>
          <a:xfrm>
            <a:off x="4202397" y="3283191"/>
            <a:ext cx="1648178" cy="246221"/>
          </a:xfrm>
          <a:prstGeom prst="rect">
            <a:avLst/>
          </a:prstGeom>
          <a:noFill/>
        </p:spPr>
        <p:txBody>
          <a:bodyPr wrap="square" rtlCol="0">
            <a:spAutoFit/>
          </a:bodyPr>
          <a:lstStyle/>
          <a:p>
            <a:r>
              <a:rPr lang="en-US" sz="1000" b="1" dirty="0">
                <a:solidFill>
                  <a:srgbClr val="FF0000"/>
                </a:solidFill>
              </a:rPr>
              <a:t>Group/pooled position</a:t>
            </a:r>
          </a:p>
        </p:txBody>
      </p:sp>
    </p:spTree>
    <p:extLst>
      <p:ext uri="{BB962C8B-B14F-4D97-AF65-F5344CB8AC3E}">
        <p14:creationId xmlns:p14="http://schemas.microsoft.com/office/powerpoint/2010/main" val="93191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1648"/>
            <a:ext cx="12192000" cy="6858000"/>
          </a:xfrm>
        </p:spPr>
      </p:pic>
      <p:sp>
        <p:nvSpPr>
          <p:cNvPr id="2" name="Title 1"/>
          <p:cNvSpPr>
            <a:spLocks noGrp="1"/>
          </p:cNvSpPr>
          <p:nvPr>
            <p:ph type="title"/>
          </p:nvPr>
        </p:nvSpPr>
        <p:spPr>
          <a:xfrm>
            <a:off x="343347" y="-22152"/>
            <a:ext cx="10515600" cy="1325563"/>
          </a:xfrm>
        </p:spPr>
        <p:txBody>
          <a:bodyPr>
            <a:normAutofit/>
          </a:bodyPr>
          <a:lstStyle/>
          <a:p>
            <a:r>
              <a:rPr lang="en-US" sz="3200" b="1" dirty="0">
                <a:solidFill>
                  <a:srgbClr val="00275C"/>
                </a:solidFill>
                <a:latin typeface="Avenir Heavy" charset="0"/>
                <a:ea typeface="Avenir Heavy" charset="0"/>
                <a:cs typeface="Avenir Heavy" charset="0"/>
              </a:rPr>
              <a:t>Budget Office</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HR Forms NBIPINC</a:t>
            </a:r>
          </a:p>
        </p:txBody>
      </p:sp>
      <p:sp>
        <p:nvSpPr>
          <p:cNvPr id="6" name="TextBox 5"/>
          <p:cNvSpPr txBox="1"/>
          <p:nvPr/>
        </p:nvSpPr>
        <p:spPr>
          <a:xfrm>
            <a:off x="5601147" y="1505179"/>
            <a:ext cx="57618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75C"/>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6225F9D5-B092-408A-90C7-AA2005E916B8}"/>
              </a:ext>
            </a:extLst>
          </p:cNvPr>
          <p:cNvCxnSpPr/>
          <p:nvPr/>
        </p:nvCxnSpPr>
        <p:spPr>
          <a:xfrm>
            <a:off x="-191911" y="-231648"/>
            <a:ext cx="0" cy="62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6FE1E4-EEBD-456A-84C4-896F2B5CD76C}"/>
              </a:ext>
            </a:extLst>
          </p:cNvPr>
          <p:cNvCxnSpPr>
            <a:cxnSpLocks/>
          </p:cNvCxnSpPr>
          <p:nvPr/>
        </p:nvCxnSpPr>
        <p:spPr>
          <a:xfrm flipV="1">
            <a:off x="869244" y="4797778"/>
            <a:ext cx="56445" cy="2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982FEC-0FB3-4BBC-8977-AA17BC472D04}"/>
              </a:ext>
            </a:extLst>
          </p:cNvPr>
          <p:cNvCxnSpPr/>
          <p:nvPr/>
        </p:nvCxnSpPr>
        <p:spPr>
          <a:xfrm flipV="1">
            <a:off x="1049867" y="4763911"/>
            <a:ext cx="0" cy="33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55FE2E6-D422-0FBC-B1E5-3C507B227939}"/>
              </a:ext>
            </a:extLst>
          </p:cNvPr>
          <p:cNvPicPr>
            <a:picLocks noChangeAspect="1"/>
          </p:cNvPicPr>
          <p:nvPr/>
        </p:nvPicPr>
        <p:blipFill>
          <a:blip r:embed="rId3"/>
          <a:stretch>
            <a:fillRect/>
          </a:stretch>
        </p:blipFill>
        <p:spPr>
          <a:xfrm>
            <a:off x="695040" y="1568045"/>
            <a:ext cx="10182225" cy="3870730"/>
          </a:xfrm>
          <a:prstGeom prst="rect">
            <a:avLst/>
          </a:prstGeom>
        </p:spPr>
      </p:pic>
      <p:cxnSp>
        <p:nvCxnSpPr>
          <p:cNvPr id="13" name="Straight Arrow Connector 12">
            <a:extLst>
              <a:ext uri="{FF2B5EF4-FFF2-40B4-BE49-F238E27FC236}">
                <a16:creationId xmlns:a16="http://schemas.microsoft.com/office/drawing/2014/main" id="{9F988EF7-ED00-3476-AE2C-403AB835CF45}"/>
              </a:ext>
            </a:extLst>
          </p:cNvPr>
          <p:cNvCxnSpPr/>
          <p:nvPr/>
        </p:nvCxnSpPr>
        <p:spPr>
          <a:xfrm>
            <a:off x="774212" y="1660339"/>
            <a:ext cx="533115" cy="15134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TextBox 13">
            <a:extLst>
              <a:ext uri="{FF2B5EF4-FFF2-40B4-BE49-F238E27FC236}">
                <a16:creationId xmlns:a16="http://schemas.microsoft.com/office/drawing/2014/main" id="{CDD13415-7491-8CB3-3AC5-481D8E16FF2E}"/>
              </a:ext>
            </a:extLst>
          </p:cNvPr>
          <p:cNvSpPr txBox="1"/>
          <p:nvPr/>
        </p:nvSpPr>
        <p:spPr>
          <a:xfrm>
            <a:off x="3333750" y="5200650"/>
            <a:ext cx="6057900" cy="923330"/>
          </a:xfrm>
          <a:prstGeom prst="rect">
            <a:avLst/>
          </a:prstGeom>
          <a:noFill/>
        </p:spPr>
        <p:txBody>
          <a:bodyPr wrap="square" rtlCol="0">
            <a:spAutoFit/>
          </a:bodyPr>
          <a:lstStyle/>
          <a:p>
            <a:r>
              <a:rPr lang="en-US" dirty="0">
                <a:solidFill>
                  <a:srgbClr val="FF0000"/>
                </a:solidFill>
              </a:rPr>
              <a:t> NBIPINC lists the individuals that have been in position as of the query date. Reports the begin date and the end date for the position if an end date has been established</a:t>
            </a:r>
          </a:p>
        </p:txBody>
      </p:sp>
      <p:cxnSp>
        <p:nvCxnSpPr>
          <p:cNvPr id="4" name="Straight Arrow Connector 3">
            <a:extLst>
              <a:ext uri="{FF2B5EF4-FFF2-40B4-BE49-F238E27FC236}">
                <a16:creationId xmlns:a16="http://schemas.microsoft.com/office/drawing/2014/main" id="{BC824618-2FD9-2A30-CDBC-4B6BFBFDB182}"/>
              </a:ext>
            </a:extLst>
          </p:cNvPr>
          <p:cNvCxnSpPr>
            <a:cxnSpLocks/>
          </p:cNvCxnSpPr>
          <p:nvPr/>
        </p:nvCxnSpPr>
        <p:spPr>
          <a:xfrm>
            <a:off x="5520267" y="2190044"/>
            <a:ext cx="553155" cy="0"/>
          </a:xfrm>
          <a:prstGeom prst="straightConnector1">
            <a:avLst/>
          </a:prstGeom>
          <a:ln w="127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87EA8ECF-9D81-1F69-8F49-A2372110E0AC}"/>
              </a:ext>
            </a:extLst>
          </p:cNvPr>
          <p:cNvSpPr txBox="1"/>
          <p:nvPr/>
        </p:nvSpPr>
        <p:spPr>
          <a:xfrm>
            <a:off x="4810924" y="1941808"/>
            <a:ext cx="790223" cy="369332"/>
          </a:xfrm>
          <a:prstGeom prst="rect">
            <a:avLst/>
          </a:prstGeom>
          <a:noFill/>
        </p:spPr>
        <p:txBody>
          <a:bodyPr wrap="square" rtlCol="0">
            <a:spAutoFit/>
          </a:bodyPr>
          <a:lstStyle/>
          <a:p>
            <a:r>
              <a:rPr lang="en-US" sz="1000" b="1" dirty="0">
                <a:solidFill>
                  <a:srgbClr val="FF0000"/>
                </a:solidFill>
              </a:rPr>
              <a:t>Active</a:t>
            </a:r>
            <a:r>
              <a:rPr lang="en-US" b="1" dirty="0">
                <a:solidFill>
                  <a:srgbClr val="FF0000"/>
                </a:solidFill>
              </a:rPr>
              <a:t> </a:t>
            </a:r>
          </a:p>
        </p:txBody>
      </p:sp>
      <p:cxnSp>
        <p:nvCxnSpPr>
          <p:cNvPr id="16" name="Straight Arrow Connector 15">
            <a:extLst>
              <a:ext uri="{FF2B5EF4-FFF2-40B4-BE49-F238E27FC236}">
                <a16:creationId xmlns:a16="http://schemas.microsoft.com/office/drawing/2014/main" id="{ABBB8016-AFB4-3CF7-F064-B91682368112}"/>
              </a:ext>
            </a:extLst>
          </p:cNvPr>
          <p:cNvCxnSpPr>
            <a:cxnSpLocks/>
          </p:cNvCxnSpPr>
          <p:nvPr/>
        </p:nvCxnSpPr>
        <p:spPr>
          <a:xfrm>
            <a:off x="5672667" y="2628710"/>
            <a:ext cx="553155" cy="0"/>
          </a:xfrm>
          <a:prstGeom prst="straightConnector1">
            <a:avLst/>
          </a:prstGeom>
          <a:ln w="127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DD5AFB1E-87FA-AE77-3F68-4FA9E30244BB}"/>
              </a:ext>
            </a:extLst>
          </p:cNvPr>
          <p:cNvSpPr txBox="1"/>
          <p:nvPr/>
        </p:nvSpPr>
        <p:spPr>
          <a:xfrm>
            <a:off x="4588370" y="2505599"/>
            <a:ext cx="835942" cy="246221"/>
          </a:xfrm>
          <a:prstGeom prst="rect">
            <a:avLst/>
          </a:prstGeom>
          <a:noFill/>
        </p:spPr>
        <p:txBody>
          <a:bodyPr wrap="square" rtlCol="0">
            <a:spAutoFit/>
          </a:bodyPr>
          <a:lstStyle/>
          <a:p>
            <a:r>
              <a:rPr lang="en-US" sz="1000" b="1" dirty="0">
                <a:solidFill>
                  <a:srgbClr val="FF0000"/>
                </a:solidFill>
              </a:rPr>
              <a:t>Terminated</a:t>
            </a:r>
          </a:p>
        </p:txBody>
      </p:sp>
    </p:spTree>
    <p:extLst>
      <p:ext uri="{BB962C8B-B14F-4D97-AF65-F5344CB8AC3E}">
        <p14:creationId xmlns:p14="http://schemas.microsoft.com/office/powerpoint/2010/main" val="255262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1648"/>
            <a:ext cx="12192000" cy="6858000"/>
          </a:xfrm>
        </p:spPr>
      </p:pic>
      <p:sp>
        <p:nvSpPr>
          <p:cNvPr id="2" name="Title 1"/>
          <p:cNvSpPr>
            <a:spLocks noGrp="1"/>
          </p:cNvSpPr>
          <p:nvPr>
            <p:ph type="title"/>
          </p:nvPr>
        </p:nvSpPr>
        <p:spPr>
          <a:xfrm>
            <a:off x="343347" y="-22152"/>
            <a:ext cx="10515600" cy="1325563"/>
          </a:xfrm>
        </p:spPr>
        <p:txBody>
          <a:bodyPr>
            <a:normAutofit/>
          </a:bodyPr>
          <a:lstStyle/>
          <a:p>
            <a:r>
              <a:rPr lang="en-US" sz="3200" b="1" dirty="0">
                <a:solidFill>
                  <a:srgbClr val="00275C"/>
                </a:solidFill>
                <a:latin typeface="Avenir Heavy" charset="0"/>
                <a:ea typeface="Avenir Heavy" charset="0"/>
                <a:cs typeface="Avenir Heavy" charset="0"/>
              </a:rPr>
              <a:t>Budget Office</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HR Forms  NHIDIST</a:t>
            </a:r>
          </a:p>
        </p:txBody>
      </p:sp>
      <p:sp>
        <p:nvSpPr>
          <p:cNvPr id="6" name="TextBox 5"/>
          <p:cNvSpPr txBox="1"/>
          <p:nvPr/>
        </p:nvSpPr>
        <p:spPr>
          <a:xfrm>
            <a:off x="5601147" y="1505179"/>
            <a:ext cx="57618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75C"/>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6225F9D5-B092-408A-90C7-AA2005E916B8}"/>
              </a:ext>
            </a:extLst>
          </p:cNvPr>
          <p:cNvCxnSpPr/>
          <p:nvPr/>
        </p:nvCxnSpPr>
        <p:spPr>
          <a:xfrm>
            <a:off x="-191911" y="-231648"/>
            <a:ext cx="0" cy="62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6FE1E4-EEBD-456A-84C4-896F2B5CD76C}"/>
              </a:ext>
            </a:extLst>
          </p:cNvPr>
          <p:cNvCxnSpPr>
            <a:cxnSpLocks/>
          </p:cNvCxnSpPr>
          <p:nvPr/>
        </p:nvCxnSpPr>
        <p:spPr>
          <a:xfrm flipV="1">
            <a:off x="869244" y="4797778"/>
            <a:ext cx="56445" cy="2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982FEC-0FB3-4BBC-8977-AA17BC472D04}"/>
              </a:ext>
            </a:extLst>
          </p:cNvPr>
          <p:cNvCxnSpPr/>
          <p:nvPr/>
        </p:nvCxnSpPr>
        <p:spPr>
          <a:xfrm flipV="1">
            <a:off x="1049867" y="4763911"/>
            <a:ext cx="0" cy="33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C05FBE-495D-D861-3DA6-82DF959C8AD5}"/>
              </a:ext>
            </a:extLst>
          </p:cNvPr>
          <p:cNvSpPr txBox="1"/>
          <p:nvPr/>
        </p:nvSpPr>
        <p:spPr>
          <a:xfrm>
            <a:off x="3848100" y="5972175"/>
            <a:ext cx="184731" cy="369332"/>
          </a:xfrm>
          <a:prstGeom prst="rect">
            <a:avLst/>
          </a:prstGeom>
          <a:noFill/>
        </p:spPr>
        <p:txBody>
          <a:bodyPr wrap="none" rtlCol="0">
            <a:spAutoFit/>
          </a:bodyPr>
          <a:lstStyle/>
          <a:p>
            <a:endParaRPr lang="en-US" dirty="0"/>
          </a:p>
        </p:txBody>
      </p:sp>
      <p:pic>
        <p:nvPicPr>
          <p:cNvPr id="14" name="Picture 13">
            <a:extLst>
              <a:ext uri="{FF2B5EF4-FFF2-40B4-BE49-F238E27FC236}">
                <a16:creationId xmlns:a16="http://schemas.microsoft.com/office/drawing/2014/main" id="{9C8C3FC7-7005-30F5-CB2B-1BBF7B154E79}"/>
              </a:ext>
            </a:extLst>
          </p:cNvPr>
          <p:cNvPicPr>
            <a:picLocks noChangeAspect="1"/>
          </p:cNvPicPr>
          <p:nvPr/>
        </p:nvPicPr>
        <p:blipFill>
          <a:blip r:embed="rId3"/>
          <a:stretch>
            <a:fillRect/>
          </a:stretch>
        </p:blipFill>
        <p:spPr>
          <a:xfrm>
            <a:off x="424075" y="1505179"/>
            <a:ext cx="10515601" cy="1990849"/>
          </a:xfrm>
          <a:prstGeom prst="rect">
            <a:avLst/>
          </a:prstGeom>
        </p:spPr>
      </p:pic>
      <p:cxnSp>
        <p:nvCxnSpPr>
          <p:cNvPr id="19" name="Straight Arrow Connector 18">
            <a:extLst>
              <a:ext uri="{FF2B5EF4-FFF2-40B4-BE49-F238E27FC236}">
                <a16:creationId xmlns:a16="http://schemas.microsoft.com/office/drawing/2014/main" id="{3867C9BA-6656-2C83-6498-7C294A63003C}"/>
              </a:ext>
            </a:extLst>
          </p:cNvPr>
          <p:cNvCxnSpPr>
            <a:cxnSpLocks/>
          </p:cNvCxnSpPr>
          <p:nvPr/>
        </p:nvCxnSpPr>
        <p:spPr>
          <a:xfrm flipH="1" flipV="1">
            <a:off x="1989985" y="2355119"/>
            <a:ext cx="1017414" cy="1131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48B3616-D430-B571-9F2D-3542A591C781}"/>
              </a:ext>
            </a:extLst>
          </p:cNvPr>
          <p:cNvCxnSpPr>
            <a:cxnSpLocks/>
          </p:cNvCxnSpPr>
          <p:nvPr/>
        </p:nvCxnSpPr>
        <p:spPr>
          <a:xfrm flipH="1">
            <a:off x="2047894" y="2729663"/>
            <a:ext cx="397146" cy="135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AB83FE6-6FE5-EC67-D767-107A7DED2403}"/>
              </a:ext>
            </a:extLst>
          </p:cNvPr>
          <p:cNvSpPr txBox="1"/>
          <p:nvPr/>
        </p:nvSpPr>
        <p:spPr>
          <a:xfrm>
            <a:off x="2352675" y="460057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6DFCF9B-B862-9682-854D-13D251032D42}"/>
              </a:ext>
            </a:extLst>
          </p:cNvPr>
          <p:cNvSpPr txBox="1"/>
          <p:nvPr/>
        </p:nvSpPr>
        <p:spPr>
          <a:xfrm>
            <a:off x="2705100" y="2325982"/>
            <a:ext cx="184731" cy="369332"/>
          </a:xfrm>
          <a:prstGeom prst="rect">
            <a:avLst/>
          </a:prstGeom>
          <a:noFill/>
        </p:spPr>
        <p:txBody>
          <a:bodyPr wrap="none" rtlCol="0">
            <a:spAutoFit/>
          </a:bodyPr>
          <a:lstStyle/>
          <a:p>
            <a:endParaRPr lang="en-US" dirty="0"/>
          </a:p>
        </p:txBody>
      </p:sp>
      <p:sp>
        <p:nvSpPr>
          <p:cNvPr id="22" name="TextBox 21">
            <a:extLst>
              <a:ext uri="{FF2B5EF4-FFF2-40B4-BE49-F238E27FC236}">
                <a16:creationId xmlns:a16="http://schemas.microsoft.com/office/drawing/2014/main" id="{77FB5366-60C3-4C95-9584-0462ECFB2263}"/>
              </a:ext>
            </a:extLst>
          </p:cNvPr>
          <p:cNvSpPr txBox="1"/>
          <p:nvPr/>
        </p:nvSpPr>
        <p:spPr>
          <a:xfrm>
            <a:off x="2491687" y="2257425"/>
            <a:ext cx="45719"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D5683C1D-FB20-498A-2AC1-91137236C121}"/>
              </a:ext>
            </a:extLst>
          </p:cNvPr>
          <p:cNvSpPr txBox="1"/>
          <p:nvPr/>
        </p:nvSpPr>
        <p:spPr>
          <a:xfrm>
            <a:off x="3081741" y="2135941"/>
            <a:ext cx="2233209" cy="369332"/>
          </a:xfrm>
          <a:prstGeom prst="rect">
            <a:avLst/>
          </a:prstGeom>
          <a:noFill/>
        </p:spPr>
        <p:txBody>
          <a:bodyPr wrap="square" rtlCol="0">
            <a:spAutoFit/>
          </a:bodyPr>
          <a:lstStyle/>
          <a:p>
            <a:r>
              <a:rPr lang="en-US" dirty="0">
                <a:solidFill>
                  <a:srgbClr val="FF0000"/>
                </a:solidFill>
              </a:rPr>
              <a:t>Enter index number</a:t>
            </a:r>
          </a:p>
        </p:txBody>
      </p:sp>
      <p:sp>
        <p:nvSpPr>
          <p:cNvPr id="3" name="TextBox 2">
            <a:extLst>
              <a:ext uri="{FF2B5EF4-FFF2-40B4-BE49-F238E27FC236}">
                <a16:creationId xmlns:a16="http://schemas.microsoft.com/office/drawing/2014/main" id="{09929AC1-5223-050D-0DFE-D523EA4B42CF}"/>
              </a:ext>
            </a:extLst>
          </p:cNvPr>
          <p:cNvSpPr txBox="1"/>
          <p:nvPr/>
        </p:nvSpPr>
        <p:spPr>
          <a:xfrm>
            <a:off x="2584052" y="2575598"/>
            <a:ext cx="3264298" cy="276999"/>
          </a:xfrm>
          <a:prstGeom prst="rect">
            <a:avLst/>
          </a:prstGeom>
          <a:noFill/>
        </p:spPr>
        <p:txBody>
          <a:bodyPr wrap="square" rtlCol="0">
            <a:spAutoFit/>
          </a:bodyPr>
          <a:lstStyle/>
          <a:p>
            <a:r>
              <a:rPr lang="en-US" sz="1200" b="1" dirty="0">
                <a:solidFill>
                  <a:srgbClr val="FF0000"/>
                </a:solidFill>
              </a:rPr>
              <a:t>Enter beginning date MM/DD/YYYY</a:t>
            </a:r>
          </a:p>
        </p:txBody>
      </p:sp>
      <p:cxnSp>
        <p:nvCxnSpPr>
          <p:cNvPr id="5" name="Straight Arrow Connector 4">
            <a:extLst>
              <a:ext uri="{FF2B5EF4-FFF2-40B4-BE49-F238E27FC236}">
                <a16:creationId xmlns:a16="http://schemas.microsoft.com/office/drawing/2014/main" id="{74528F54-09DD-6953-5947-EB6C13C1913C}"/>
              </a:ext>
            </a:extLst>
          </p:cNvPr>
          <p:cNvCxnSpPr>
            <a:cxnSpLocks/>
          </p:cNvCxnSpPr>
          <p:nvPr/>
        </p:nvCxnSpPr>
        <p:spPr>
          <a:xfrm flipH="1">
            <a:off x="2797465" y="3119655"/>
            <a:ext cx="419868" cy="161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0C75B96-9A18-0454-63A4-F09D41C24164}"/>
              </a:ext>
            </a:extLst>
          </p:cNvPr>
          <p:cNvSpPr txBox="1"/>
          <p:nvPr/>
        </p:nvSpPr>
        <p:spPr>
          <a:xfrm>
            <a:off x="3217333" y="2945107"/>
            <a:ext cx="2373390" cy="276999"/>
          </a:xfrm>
          <a:prstGeom prst="rect">
            <a:avLst/>
          </a:prstGeom>
          <a:noFill/>
        </p:spPr>
        <p:txBody>
          <a:bodyPr wrap="square" rtlCol="0">
            <a:spAutoFit/>
          </a:bodyPr>
          <a:lstStyle/>
          <a:p>
            <a:r>
              <a:rPr lang="en-US" sz="1200" b="1" dirty="0">
                <a:solidFill>
                  <a:srgbClr val="FF0000"/>
                </a:solidFill>
              </a:rPr>
              <a:t>Drop down box select “Expenses”</a:t>
            </a:r>
          </a:p>
        </p:txBody>
      </p:sp>
      <p:cxnSp>
        <p:nvCxnSpPr>
          <p:cNvPr id="24" name="Straight Arrow Connector 23">
            <a:extLst>
              <a:ext uri="{FF2B5EF4-FFF2-40B4-BE49-F238E27FC236}">
                <a16:creationId xmlns:a16="http://schemas.microsoft.com/office/drawing/2014/main" id="{682836CD-1E74-2D8E-47A0-E3B2F9F3A21B}"/>
              </a:ext>
            </a:extLst>
          </p:cNvPr>
          <p:cNvCxnSpPr>
            <a:cxnSpLocks/>
          </p:cNvCxnSpPr>
          <p:nvPr/>
        </p:nvCxnSpPr>
        <p:spPr>
          <a:xfrm flipH="1" flipV="1">
            <a:off x="6694311" y="2518473"/>
            <a:ext cx="643467" cy="1641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7A5EF1-A390-639F-2D68-94E08330D064}"/>
              </a:ext>
            </a:extLst>
          </p:cNvPr>
          <p:cNvSpPr txBox="1"/>
          <p:nvPr/>
        </p:nvSpPr>
        <p:spPr>
          <a:xfrm>
            <a:off x="7299461" y="2298776"/>
            <a:ext cx="2095073" cy="646331"/>
          </a:xfrm>
          <a:prstGeom prst="rect">
            <a:avLst/>
          </a:prstGeom>
          <a:noFill/>
        </p:spPr>
        <p:txBody>
          <a:bodyPr wrap="square" rtlCol="0">
            <a:spAutoFit/>
          </a:bodyPr>
          <a:lstStyle/>
          <a:p>
            <a:r>
              <a:rPr lang="en-US" sz="1200" dirty="0">
                <a:solidFill>
                  <a:srgbClr val="FF0000"/>
                </a:solidFill>
              </a:rPr>
              <a:t>To narrow search enter a specific account code ex. 61210, 61610, 61310, </a:t>
            </a:r>
            <a:r>
              <a:rPr lang="en-US" sz="1200" dirty="0" err="1">
                <a:solidFill>
                  <a:srgbClr val="FF0000"/>
                </a:solidFill>
              </a:rPr>
              <a:t>etc</a:t>
            </a:r>
            <a:endParaRPr lang="en-US" sz="1200" dirty="0">
              <a:solidFill>
                <a:srgbClr val="FF0000"/>
              </a:solidFill>
            </a:endParaRPr>
          </a:p>
        </p:txBody>
      </p:sp>
      <p:sp>
        <p:nvSpPr>
          <p:cNvPr id="4" name="TextBox 3">
            <a:extLst>
              <a:ext uri="{FF2B5EF4-FFF2-40B4-BE49-F238E27FC236}">
                <a16:creationId xmlns:a16="http://schemas.microsoft.com/office/drawing/2014/main" id="{A408226E-EEA8-3149-35D9-926298EF417E}"/>
              </a:ext>
            </a:extLst>
          </p:cNvPr>
          <p:cNvSpPr txBox="1"/>
          <p:nvPr/>
        </p:nvSpPr>
        <p:spPr>
          <a:xfrm>
            <a:off x="925690" y="4000500"/>
            <a:ext cx="10742916" cy="923330"/>
          </a:xfrm>
          <a:prstGeom prst="rect">
            <a:avLst/>
          </a:prstGeom>
          <a:noFill/>
        </p:spPr>
        <p:txBody>
          <a:bodyPr wrap="square" rtlCol="0">
            <a:spAutoFit/>
          </a:bodyPr>
          <a:lstStyle/>
          <a:p>
            <a:r>
              <a:rPr lang="en-US" dirty="0"/>
              <a:t>If you don’t enter a beginning date or ending date you may receive a large amount of data. In order to see the payroll for a month, example June, be sure to enter 06/01/2022 “From Date” field  and 06/30/2022 in the “To Date” field to see June’s payroll expenditures</a:t>
            </a:r>
          </a:p>
        </p:txBody>
      </p:sp>
    </p:spTree>
    <p:extLst>
      <p:ext uri="{BB962C8B-B14F-4D97-AF65-F5344CB8AC3E}">
        <p14:creationId xmlns:p14="http://schemas.microsoft.com/office/powerpoint/2010/main" val="183047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8323"/>
            <a:ext cx="12192000" cy="6858000"/>
          </a:xfrm>
        </p:spPr>
      </p:pic>
      <p:sp>
        <p:nvSpPr>
          <p:cNvPr id="2" name="Title 1"/>
          <p:cNvSpPr>
            <a:spLocks noGrp="1"/>
          </p:cNvSpPr>
          <p:nvPr>
            <p:ph type="title"/>
          </p:nvPr>
        </p:nvSpPr>
        <p:spPr>
          <a:xfrm>
            <a:off x="343347" y="-22152"/>
            <a:ext cx="10515600" cy="1325563"/>
          </a:xfrm>
        </p:spPr>
        <p:txBody>
          <a:bodyPr>
            <a:normAutofit/>
          </a:bodyPr>
          <a:lstStyle/>
          <a:p>
            <a:r>
              <a:rPr lang="en-US" sz="3200" b="1" dirty="0">
                <a:solidFill>
                  <a:srgbClr val="00275C"/>
                </a:solidFill>
                <a:latin typeface="Avenir Heavy" charset="0"/>
                <a:ea typeface="Avenir Heavy" charset="0"/>
                <a:cs typeface="Avenir Heavy" charset="0"/>
              </a:rPr>
              <a:t>Budget Office</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HR Forms  NHIEDST</a:t>
            </a:r>
          </a:p>
        </p:txBody>
      </p:sp>
      <p:sp>
        <p:nvSpPr>
          <p:cNvPr id="6" name="TextBox 5"/>
          <p:cNvSpPr txBox="1"/>
          <p:nvPr/>
        </p:nvSpPr>
        <p:spPr>
          <a:xfrm>
            <a:off x="5601147" y="1505179"/>
            <a:ext cx="57618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75C"/>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6225F9D5-B092-408A-90C7-AA2005E916B8}"/>
              </a:ext>
            </a:extLst>
          </p:cNvPr>
          <p:cNvCxnSpPr/>
          <p:nvPr/>
        </p:nvCxnSpPr>
        <p:spPr>
          <a:xfrm>
            <a:off x="-191911" y="-231648"/>
            <a:ext cx="0" cy="62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6FE1E4-EEBD-456A-84C4-896F2B5CD76C}"/>
              </a:ext>
            </a:extLst>
          </p:cNvPr>
          <p:cNvCxnSpPr>
            <a:cxnSpLocks/>
          </p:cNvCxnSpPr>
          <p:nvPr/>
        </p:nvCxnSpPr>
        <p:spPr>
          <a:xfrm flipV="1">
            <a:off x="869244" y="4797778"/>
            <a:ext cx="56445" cy="2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982FEC-0FB3-4BBC-8977-AA17BC472D04}"/>
              </a:ext>
            </a:extLst>
          </p:cNvPr>
          <p:cNvCxnSpPr/>
          <p:nvPr/>
        </p:nvCxnSpPr>
        <p:spPr>
          <a:xfrm flipV="1">
            <a:off x="1049867" y="4763911"/>
            <a:ext cx="0" cy="33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C05FBE-495D-D861-3DA6-82DF959C8AD5}"/>
              </a:ext>
            </a:extLst>
          </p:cNvPr>
          <p:cNvSpPr txBox="1"/>
          <p:nvPr/>
        </p:nvSpPr>
        <p:spPr>
          <a:xfrm>
            <a:off x="3848100" y="5972175"/>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F74F93AA-3189-39A5-2BF5-73FD2B995B11}"/>
              </a:ext>
            </a:extLst>
          </p:cNvPr>
          <p:cNvPicPr>
            <a:picLocks noChangeAspect="1"/>
          </p:cNvPicPr>
          <p:nvPr/>
        </p:nvPicPr>
        <p:blipFill>
          <a:blip r:embed="rId3"/>
          <a:stretch>
            <a:fillRect/>
          </a:stretch>
        </p:blipFill>
        <p:spPr>
          <a:xfrm>
            <a:off x="622493" y="1363075"/>
            <a:ext cx="11309861" cy="1572262"/>
          </a:xfrm>
          <a:prstGeom prst="rect">
            <a:avLst/>
          </a:prstGeom>
        </p:spPr>
      </p:pic>
      <p:cxnSp>
        <p:nvCxnSpPr>
          <p:cNvPr id="13" name="Straight Arrow Connector 12">
            <a:extLst>
              <a:ext uri="{FF2B5EF4-FFF2-40B4-BE49-F238E27FC236}">
                <a16:creationId xmlns:a16="http://schemas.microsoft.com/office/drawing/2014/main" id="{3EEF6167-B84E-6BA0-6753-C2B1F2F7932C}"/>
              </a:ext>
            </a:extLst>
          </p:cNvPr>
          <p:cNvCxnSpPr>
            <a:cxnSpLocks/>
          </p:cNvCxnSpPr>
          <p:nvPr/>
        </p:nvCxnSpPr>
        <p:spPr>
          <a:xfrm flipH="1" flipV="1">
            <a:off x="2479322" y="2548667"/>
            <a:ext cx="787753" cy="41614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7E7726-C7B6-3F2F-1118-AEB3355B0152}"/>
              </a:ext>
            </a:extLst>
          </p:cNvPr>
          <p:cNvSpPr txBox="1"/>
          <p:nvPr/>
        </p:nvSpPr>
        <p:spPr>
          <a:xfrm flipH="1">
            <a:off x="1809750" y="2892844"/>
            <a:ext cx="6334124" cy="923330"/>
          </a:xfrm>
          <a:prstGeom prst="rect">
            <a:avLst/>
          </a:prstGeom>
          <a:noFill/>
        </p:spPr>
        <p:txBody>
          <a:bodyPr wrap="square" rtlCol="0">
            <a:spAutoFit/>
          </a:bodyPr>
          <a:lstStyle/>
          <a:p>
            <a:r>
              <a:rPr lang="en-US" dirty="0">
                <a:solidFill>
                  <a:srgbClr val="FF0000"/>
                </a:solidFill>
              </a:rPr>
              <a:t>Must enter From Date and To Date before going down into the form.  The form will show all salary and benefits for the time period selected</a:t>
            </a:r>
          </a:p>
        </p:txBody>
      </p:sp>
      <p:cxnSp>
        <p:nvCxnSpPr>
          <p:cNvPr id="19" name="Straight Arrow Connector 18">
            <a:extLst>
              <a:ext uri="{FF2B5EF4-FFF2-40B4-BE49-F238E27FC236}">
                <a16:creationId xmlns:a16="http://schemas.microsoft.com/office/drawing/2014/main" id="{E922DB1E-098C-64CC-C6C0-6507F78FB02F}"/>
              </a:ext>
            </a:extLst>
          </p:cNvPr>
          <p:cNvCxnSpPr>
            <a:cxnSpLocks/>
          </p:cNvCxnSpPr>
          <p:nvPr/>
        </p:nvCxnSpPr>
        <p:spPr>
          <a:xfrm flipV="1">
            <a:off x="4991805" y="2548667"/>
            <a:ext cx="1818570" cy="471267"/>
          </a:xfrm>
          <a:prstGeom prst="straightConnector1">
            <a:avLst/>
          </a:prstGeom>
          <a:ln w="127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043CDAC4-C679-77EB-A289-85A45D3A9D36}"/>
              </a:ext>
            </a:extLst>
          </p:cNvPr>
          <p:cNvSpPr txBox="1"/>
          <p:nvPr/>
        </p:nvSpPr>
        <p:spPr>
          <a:xfrm>
            <a:off x="1485900" y="4120929"/>
            <a:ext cx="6877050" cy="646331"/>
          </a:xfrm>
          <a:prstGeom prst="rect">
            <a:avLst/>
          </a:prstGeom>
          <a:noFill/>
        </p:spPr>
        <p:txBody>
          <a:bodyPr wrap="square" rtlCol="0">
            <a:spAutoFit/>
          </a:bodyPr>
          <a:lstStyle/>
          <a:p>
            <a:r>
              <a:rPr lang="en-US" dirty="0"/>
              <a:t>This form will show all earnings for the employee, summer school, extra comp, overtime etc. during the time period entered</a:t>
            </a:r>
          </a:p>
        </p:txBody>
      </p:sp>
    </p:spTree>
    <p:extLst>
      <p:ext uri="{BB962C8B-B14F-4D97-AF65-F5344CB8AC3E}">
        <p14:creationId xmlns:p14="http://schemas.microsoft.com/office/powerpoint/2010/main" val="4036064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4072</TotalTime>
  <Words>446</Words>
  <Application>Microsoft Office PowerPoint</Application>
  <PresentationFormat>Widescreen</PresentationFormat>
  <Paragraphs>51</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Black</vt:lpstr>
      <vt:lpstr>Avenir Heavy</vt:lpstr>
      <vt:lpstr>Avenir Medium</vt:lpstr>
      <vt:lpstr>Calibri</vt:lpstr>
      <vt:lpstr>Calibri Light</vt:lpstr>
      <vt:lpstr>Office Theme</vt:lpstr>
      <vt:lpstr>HR Budget Training</vt:lpstr>
      <vt:lpstr>Budget Office HR Forms List </vt:lpstr>
      <vt:lpstr>Budget Office HR Forms  NBAPOSN</vt:lpstr>
      <vt:lpstr>Budget Office HR Forms- NBAPBUD</vt:lpstr>
      <vt:lpstr>Budget Office HR Forms NBAPBUD</vt:lpstr>
      <vt:lpstr>Budget Office HR Forms  NBIPORG</vt:lpstr>
      <vt:lpstr>Budget Office HR Forms NBIPINC</vt:lpstr>
      <vt:lpstr>Budget Office HR Forms  NHIDIST</vt:lpstr>
      <vt:lpstr>Budget Office HR Forms  NHIEDST</vt:lpstr>
      <vt:lpstr>Budget Office HR Forms  NBIEDST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Microsoft Office User</dc:creator>
  <cp:lastModifiedBy>Jennifer Coppinger</cp:lastModifiedBy>
  <cp:revision>63</cp:revision>
  <dcterms:created xsi:type="dcterms:W3CDTF">2020-09-10T13:30:40Z</dcterms:created>
  <dcterms:modified xsi:type="dcterms:W3CDTF">2022-07-11T19:44:03Z</dcterms:modified>
</cp:coreProperties>
</file>