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4"/>
  </p:sldMasterIdLst>
  <p:notesMasterIdLst>
    <p:notesMasterId r:id="rId37"/>
  </p:notesMasterIdLst>
  <p:handoutMasterIdLst>
    <p:handoutMasterId r:id="rId38"/>
  </p:handoutMasterIdLst>
  <p:sldIdLst>
    <p:sldId id="316" r:id="rId5"/>
    <p:sldId id="400" r:id="rId6"/>
    <p:sldId id="2179" r:id="rId7"/>
    <p:sldId id="2181" r:id="rId8"/>
    <p:sldId id="1837" r:id="rId9"/>
    <p:sldId id="256" r:id="rId10"/>
    <p:sldId id="362" r:id="rId11"/>
    <p:sldId id="317" r:id="rId12"/>
    <p:sldId id="320" r:id="rId13"/>
    <p:sldId id="321" r:id="rId14"/>
    <p:sldId id="322" r:id="rId15"/>
    <p:sldId id="323" r:id="rId16"/>
    <p:sldId id="393" r:id="rId17"/>
    <p:sldId id="2182" r:id="rId18"/>
    <p:sldId id="273" r:id="rId19"/>
    <p:sldId id="2164" r:id="rId20"/>
    <p:sldId id="2175" r:id="rId21"/>
    <p:sldId id="2166" r:id="rId22"/>
    <p:sldId id="2176" r:id="rId23"/>
    <p:sldId id="2165" r:id="rId24"/>
    <p:sldId id="2177" r:id="rId25"/>
    <p:sldId id="2167" r:id="rId26"/>
    <p:sldId id="2169" r:id="rId27"/>
    <p:sldId id="2172" r:id="rId28"/>
    <p:sldId id="2180" r:id="rId29"/>
    <p:sldId id="2170" r:id="rId30"/>
    <p:sldId id="2178" r:id="rId31"/>
    <p:sldId id="2171" r:id="rId32"/>
    <p:sldId id="2173" r:id="rId33"/>
    <p:sldId id="2183" r:id="rId34"/>
    <p:sldId id="2174" r:id="rId35"/>
    <p:sldId id="2185" r:id="rId3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8A888C-0497-4DC5-823F-7FA55879389D}">
          <p14:sldIdLst>
            <p14:sldId id="316"/>
            <p14:sldId id="400"/>
            <p14:sldId id="2179"/>
            <p14:sldId id="2181"/>
            <p14:sldId id="1837"/>
            <p14:sldId id="256"/>
            <p14:sldId id="362"/>
            <p14:sldId id="317"/>
            <p14:sldId id="320"/>
            <p14:sldId id="321"/>
            <p14:sldId id="322"/>
            <p14:sldId id="323"/>
            <p14:sldId id="393"/>
            <p14:sldId id="2182"/>
            <p14:sldId id="273"/>
            <p14:sldId id="2164"/>
            <p14:sldId id="2175"/>
            <p14:sldId id="2166"/>
            <p14:sldId id="2176"/>
            <p14:sldId id="2165"/>
            <p14:sldId id="2177"/>
            <p14:sldId id="2167"/>
            <p14:sldId id="2169"/>
            <p14:sldId id="2172"/>
            <p14:sldId id="2180"/>
            <p14:sldId id="2170"/>
            <p14:sldId id="2178"/>
            <p14:sldId id="2171"/>
            <p14:sldId id="2173"/>
            <p14:sldId id="2183"/>
            <p14:sldId id="2174"/>
            <p14:sldId id="2185"/>
          </p14:sldIdLst>
        </p14:section>
        <p14:section name="Untitled Section" id="{5DA779A5-96ED-4160-A44D-CDD86087B4F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 Christopher" initials="FC" lastIdx="9" clrIdx="0">
    <p:extLst>
      <p:ext uri="{19B8F6BF-5375-455C-9EA6-DF929625EA0E}">
        <p15:presenceInfo xmlns:p15="http://schemas.microsoft.com/office/powerpoint/2012/main" userId="S::cflor@mnps.org::f021b797-a295-48a0-9db0-ee639523bdbf" providerId="AD"/>
      </p:ext>
    </p:extLst>
  </p:cmAuthor>
  <p:cmAuthor id="2" name="Gardner-Claybon, Tiffany" initials="GT" lastIdx="2" clrIdx="1">
    <p:extLst>
      <p:ext uri="{19B8F6BF-5375-455C-9EA6-DF929625EA0E}">
        <p15:presenceInfo xmlns:p15="http://schemas.microsoft.com/office/powerpoint/2012/main" userId="S::tgardner-claybon@mnps.org::c2c1b8ac-bf61-498f-b3d4-8cf69c95d503" providerId="AD"/>
      </p:ext>
    </p:extLst>
  </p:cmAuthor>
  <p:cmAuthor id="3" name="Cawthon, Laronda M" initials="CLM" lastIdx="1" clrIdx="2">
    <p:extLst>
      <p:ext uri="{19B8F6BF-5375-455C-9EA6-DF929625EA0E}">
        <p15:presenceInfo xmlns:p15="http://schemas.microsoft.com/office/powerpoint/2012/main" userId="S::LCawthon@mnps.org::f6c42cc6-ee13-4226-9e9a-ea89988eed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973"/>
    <a:srgbClr val="007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8EA28-8248-43AE-A407-973CADC1BF6A}" v="169" dt="2022-11-09T20:50:25.019"/>
    <p1510:client id="{D91E0CDE-439F-40F2-EB27-F4D614B8DC77}" v="699" dt="2022-11-09T20:41:01.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fld id="{B728E2CC-D4C6-49A6-A69E-871997F7E213}" type="datetimeFigureOut">
              <a:rPr lang="en-US" smtClean="0"/>
              <a:t>11/10/2022</a:t>
            </a:fld>
            <a:endParaRPr lang="en-US"/>
          </a:p>
        </p:txBody>
      </p:sp>
      <p:sp>
        <p:nvSpPr>
          <p:cNvPr id="4" name="Footer Placeholder 3"/>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6550BD31-A006-42D2-A53C-4DE48C513ABF}" type="slidenum">
              <a:rPr lang="en-US" smtClean="0"/>
              <a:t>‹#›</a:t>
            </a:fld>
            <a:endParaRPr lang="en-US"/>
          </a:p>
        </p:txBody>
      </p:sp>
    </p:spTree>
    <p:extLst>
      <p:ext uri="{BB962C8B-B14F-4D97-AF65-F5344CB8AC3E}">
        <p14:creationId xmlns:p14="http://schemas.microsoft.com/office/powerpoint/2010/main" val="307524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245B6504-DA0F-49EF-8241-ECA7693E96C8}" type="datetimeFigureOut">
              <a:rPr lang="en-US" smtClean="0"/>
              <a:t>11/10/2022</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A124C298-A270-4A1F-AB35-14958A4D827D}" type="slidenum">
              <a:rPr lang="en-US" smtClean="0"/>
              <a:t>‹#›</a:t>
            </a:fld>
            <a:endParaRPr lang="en-US"/>
          </a:p>
        </p:txBody>
      </p:sp>
    </p:spTree>
    <p:extLst>
      <p:ext uri="{BB962C8B-B14F-4D97-AF65-F5344CB8AC3E}">
        <p14:creationId xmlns:p14="http://schemas.microsoft.com/office/powerpoint/2010/main" val="238873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Good morning/afternoon and welcome to The Implementation of Accommodations and Modifications in the Classroom setting.  This training has been adapted to consider both virtual and face-to-face instruction.   </a:t>
            </a:r>
          </a:p>
          <a:p>
            <a:endParaRPr lang="en-US">
              <a:cs typeface="Calibri"/>
            </a:endParaRPr>
          </a:p>
          <a:p>
            <a:r>
              <a:rPr lang="en-US" b="1">
                <a:cs typeface="Calibri"/>
              </a:rPr>
              <a:t>Determine which of the following welcoming rituals you will use: There is one for in-person and one for virtual (make sure to hide the one you are not using)</a:t>
            </a:r>
            <a:endParaRPr lang="en-US" b="1"/>
          </a:p>
        </p:txBody>
      </p:sp>
      <p:sp>
        <p:nvSpPr>
          <p:cNvPr id="4" name="Slide Number Placeholder 3"/>
          <p:cNvSpPr>
            <a:spLocks noGrp="1"/>
          </p:cNvSpPr>
          <p:nvPr>
            <p:ph type="sldNum" sz="quarter" idx="10"/>
          </p:nvPr>
        </p:nvSpPr>
        <p:spPr/>
        <p:txBody>
          <a:bodyPr/>
          <a:lstStyle/>
          <a:p>
            <a:fld id="{A124C298-A270-4A1F-AB35-14958A4D827D}" type="slidenum">
              <a:rPr lang="en-US" smtClean="0"/>
              <a:t>1</a:t>
            </a:fld>
            <a:endParaRPr lang="en-US"/>
          </a:p>
        </p:txBody>
      </p:sp>
    </p:spTree>
    <p:extLst>
      <p:ext uri="{BB962C8B-B14F-4D97-AF65-F5344CB8AC3E}">
        <p14:creationId xmlns:p14="http://schemas.microsoft.com/office/powerpoint/2010/main" val="343989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 Placement will be different for each child.</a:t>
            </a:r>
          </a:p>
          <a:p>
            <a:r>
              <a:rPr lang="en-US" altLang="en-US"/>
              <a:t>- Placement should be in most “natural” environment in which the child can succeed.</a:t>
            </a:r>
          </a:p>
          <a:p>
            <a:r>
              <a:rPr lang="en-US" altLang="en-US"/>
              <a:t>- Placement should not be based on a label.  </a:t>
            </a:r>
          </a:p>
          <a:p>
            <a:endParaRPr lang="en-US"/>
          </a:p>
          <a:p>
            <a:r>
              <a:rPr lang="en-US"/>
              <a:t>Remind participants of the continuum shown earlier (image on screen)</a:t>
            </a:r>
          </a:p>
        </p:txBody>
      </p:sp>
    </p:spTree>
    <p:extLst>
      <p:ext uri="{BB962C8B-B14F-4D97-AF65-F5344CB8AC3E}">
        <p14:creationId xmlns:p14="http://schemas.microsoft.com/office/powerpoint/2010/main" val="134025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have discussed what Federal laws say but what does Tennessee say in regard to LRE? According to the TN Sped Framework we keep the Least Dangerous Assumption in mind when thinking about LRE.  </a:t>
            </a:r>
            <a:r>
              <a:rPr lang="en-US" b="1">
                <a:cs typeface="Calibri"/>
              </a:rPr>
              <a:t>READ SLIDE.</a:t>
            </a:r>
          </a:p>
          <a:p>
            <a:endParaRPr lang="en-US">
              <a:cs typeface="Calibri"/>
            </a:endParaRPr>
          </a:p>
          <a:p>
            <a:r>
              <a:rPr lang="en-US">
                <a:cs typeface="Calibri"/>
              </a:rPr>
              <a:t>Emphasize general education first and data collection (data-based decision making)</a:t>
            </a:r>
          </a:p>
        </p:txBody>
      </p:sp>
      <p:sp>
        <p:nvSpPr>
          <p:cNvPr id="4" name="Slide Number Placeholder 3"/>
          <p:cNvSpPr>
            <a:spLocks noGrp="1"/>
          </p:cNvSpPr>
          <p:nvPr>
            <p:ph type="sldNum" sz="quarter" idx="5"/>
          </p:nvPr>
        </p:nvSpPr>
        <p:spPr/>
        <p:txBody>
          <a:bodyPr/>
          <a:lstStyle/>
          <a:p>
            <a:fld id="{A124C298-A270-4A1F-AB35-14958A4D827D}" type="slidenum">
              <a:rPr lang="en-US" smtClean="0"/>
              <a:t>13</a:t>
            </a:fld>
            <a:endParaRPr lang="en-US"/>
          </a:p>
        </p:txBody>
      </p:sp>
    </p:spTree>
    <p:extLst>
      <p:ext uri="{BB962C8B-B14F-4D97-AF65-F5344CB8AC3E}">
        <p14:creationId xmlns:p14="http://schemas.microsoft.com/office/powerpoint/2010/main" val="3669591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think deeply about this, let’s juxtapose the concept onto coordinate plane.  What does bravery look like juxtaposed against injustice?  The ideal is probably for bravery to produce justice.  But what about if we are brave and yet injustice prevails anyway?  How about success?    Lastly, let’s think about a classroom that perpetuates or disrupts inequity.    I want my bravery to disrupt the patterns of inequity that disadvantage my students.  What is happening in a classroom where the teacher just gets by?  Continued inequity is harmful.  SO let’s acknowledge when our lack of action perpetuates inequity.  </a:t>
            </a:r>
          </a:p>
        </p:txBody>
      </p:sp>
      <p:sp>
        <p:nvSpPr>
          <p:cNvPr id="4" name="Slide Number Placeholder 3"/>
          <p:cNvSpPr>
            <a:spLocks noGrp="1"/>
          </p:cNvSpPr>
          <p:nvPr>
            <p:ph type="sldNum" sz="quarter" idx="5"/>
          </p:nvPr>
        </p:nvSpPr>
        <p:spPr/>
        <p:txBody>
          <a:bodyPr/>
          <a:lstStyle/>
          <a:p>
            <a:fld id="{7FFB0464-F52C-4F62-B2A8-C42021021BFD}" type="slidenum">
              <a:rPr lang="en-US" smtClean="0"/>
              <a:t>15</a:t>
            </a:fld>
            <a:endParaRPr lang="en-US" dirty="0"/>
          </a:p>
        </p:txBody>
      </p:sp>
    </p:spTree>
    <p:extLst>
      <p:ext uri="{BB962C8B-B14F-4D97-AF65-F5344CB8AC3E}">
        <p14:creationId xmlns:p14="http://schemas.microsoft.com/office/powerpoint/2010/main" val="36223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Virtual: </a:t>
            </a:r>
            <a:r>
              <a:rPr lang="en-US">
                <a:cs typeface="Calibri"/>
              </a:rPr>
              <a:t>Let's take a minute to reflect on our year so far.  </a:t>
            </a:r>
            <a:r>
              <a:rPr lang="en-US"/>
              <a:t>Put a GIF in the chat that captures your school year at its best moment and at its most challenging.  Be prepared to explain your selection!  </a:t>
            </a:r>
          </a:p>
          <a:p>
            <a:endParaRPr lang="en-US">
              <a:cs typeface="Calibri"/>
            </a:endParaRPr>
          </a:p>
          <a:p>
            <a:r>
              <a:rPr lang="en-US">
                <a:cs typeface="Calibri"/>
              </a:rPr>
              <a:t>Moderator narrates gifs appearing in the chat using names to identify participants.  Cold call on one participant to share some backstory about their responses.  </a:t>
            </a:r>
          </a:p>
        </p:txBody>
      </p:sp>
      <p:sp>
        <p:nvSpPr>
          <p:cNvPr id="4" name="Slide Number Placeholder 3"/>
          <p:cNvSpPr>
            <a:spLocks noGrp="1"/>
          </p:cNvSpPr>
          <p:nvPr>
            <p:ph type="sldNum" sz="quarter" idx="5"/>
          </p:nvPr>
        </p:nvSpPr>
        <p:spPr/>
        <p:txBody>
          <a:bodyPr/>
          <a:lstStyle/>
          <a:p>
            <a:fld id="{A124C298-A270-4A1F-AB35-14958A4D827D}" type="slidenum">
              <a:rPr lang="en-US" smtClean="0"/>
              <a:t>2</a:t>
            </a:fld>
            <a:endParaRPr lang="en-US"/>
          </a:p>
        </p:txBody>
      </p:sp>
    </p:spTree>
    <p:extLst>
      <p:ext uri="{BB962C8B-B14F-4D97-AF65-F5344CB8AC3E}">
        <p14:creationId xmlns:p14="http://schemas.microsoft.com/office/powerpoint/2010/main" val="390429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cs typeface="Calibri"/>
              </a:rPr>
              <a:t>This is the updated MNPS Department of Exceptional Education services continuum model. Remember when making decisions we always start with the least restrictive service and move to the most restrictive based on student needs. The goal is always to move towards the least restrictive service as the student’s needs are met.</a:t>
            </a:r>
          </a:p>
        </p:txBody>
      </p:sp>
      <p:sp>
        <p:nvSpPr>
          <p:cNvPr id="4" name="Slide Number Placeholder 3"/>
          <p:cNvSpPr>
            <a:spLocks noGrp="1"/>
          </p:cNvSpPr>
          <p:nvPr>
            <p:ph type="sldNum" sz="quarter" idx="5"/>
          </p:nvPr>
        </p:nvSpPr>
        <p:spPr/>
        <p:txBody>
          <a:bodyPr/>
          <a:lstStyle/>
          <a:p>
            <a:pPr defTabSz="907633">
              <a:defRPr/>
            </a:pPr>
            <a:fld id="{4890A96C-FADD-479C-B7B1-E488507445CA}" type="slidenum">
              <a:rPr lang="en-US">
                <a:solidFill>
                  <a:prstClr val="black"/>
                </a:solidFill>
                <a:latin typeface="Calibri" panose="020F0502020204030204"/>
              </a:rPr>
              <a:pPr defTabSz="90763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18101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71475" y="681038"/>
            <a:ext cx="6056313" cy="3406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79899" y="4315215"/>
            <a:ext cx="5439189" cy="4088099"/>
          </a:xfrm>
          <a:prstGeom prst="rect">
            <a:avLst/>
          </a:prstGeom>
        </p:spPr>
        <p:txBody>
          <a:bodyPr spcFirstLastPara="1" wrap="square" lIns="90748" tIns="90748" rIns="90748" bIns="90748" anchor="t" anchorCtr="0">
            <a:noAutofit/>
          </a:bodyPr>
          <a:lstStyle/>
          <a:p>
            <a:pPr marL="138666"/>
            <a:r>
              <a:rPr lang="en-US"/>
              <a:t>This is a reminder of our district’s vision, mission and values</a:t>
            </a:r>
          </a:p>
          <a:p>
            <a:pPr marL="138666"/>
            <a:endParaRPr lang="en-US"/>
          </a:p>
          <a:p>
            <a:pPr marL="138666"/>
            <a:r>
              <a:rPr lang="en-US"/>
              <a:t>Our vision is thus:  That Metro Nashville Public Schools will be the fastest improving urban school system in America, ensuring that every student becomes a life-long learner prepared for success in college, career, and life.  Our mission is that we deliver a great public education to every student, every day.  Through this, we value the whole learner, literacy, excellence, relevance, innovation, talent, collaboration, equity, and diversity.</a:t>
            </a:r>
          </a:p>
          <a:p>
            <a:pPr marL="138666"/>
            <a:endParaRPr lang="en-US"/>
          </a:p>
          <a:p>
            <a:pPr marL="138666"/>
            <a:r>
              <a:rPr lang="en-US"/>
              <a:t>The purpose of the IEP process is to ensure that SWD have meaningful access to core instruction and Transition no matter the grade-level or ability of the child. Core instruction and a focus on transition should prepare students for life after high school—whether that is post-secondary education and training or career. </a:t>
            </a:r>
          </a:p>
          <a:p>
            <a:pPr marL="138666"/>
            <a:endParaRPr lang="en-US"/>
          </a:p>
          <a:p>
            <a:pPr marL="138666"/>
            <a:endParaRPr lang="en-US"/>
          </a:p>
          <a:p>
            <a:pPr marL="138666"/>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a:t>This is the district’s definition of inclusive education. Take a minute to see if you can figure out what the missing words are.  </a:t>
            </a:r>
            <a:r>
              <a:rPr lang="en-US" altLang="en-US" b="1"/>
              <a:t>Click to bring in words one at a time. </a:t>
            </a:r>
          </a:p>
          <a:p>
            <a:pPr>
              <a:spcBef>
                <a:spcPct val="0"/>
              </a:spcBef>
            </a:pPr>
            <a:r>
              <a:rPr lang="en-US" altLang="en-US"/>
              <a:t>Discuss necessary supports +  the importance of </a:t>
            </a:r>
            <a:r>
              <a:rPr lang="en-US" altLang="en-US" err="1"/>
              <a:t>accom</a:t>
            </a:r>
            <a:r>
              <a:rPr lang="en-US" altLang="en-US"/>
              <a:t>/</a:t>
            </a:r>
            <a:r>
              <a:rPr lang="en-US" altLang="en-US" err="1"/>
              <a:t>modif</a:t>
            </a:r>
            <a:endParaRPr lang="en-US" altLang="en-US"/>
          </a:p>
          <a:p>
            <a:endParaRPr lang="en-US"/>
          </a:p>
        </p:txBody>
      </p:sp>
    </p:spTree>
    <p:extLst>
      <p:ext uri="{BB962C8B-B14F-4D97-AF65-F5344CB8AC3E}">
        <p14:creationId xmlns:p14="http://schemas.microsoft.com/office/powerpoint/2010/main" val="337714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Before we can talk about accommodations and modifications, we have to understand the laws that govern students with disabilities.  Read bold statement first “Federal and State…) </a:t>
            </a:r>
          </a:p>
          <a:p>
            <a:r>
              <a:rPr lang="en-US" altLang="en-US" i="1"/>
              <a:t>Click prior to reading each bullet to highlight the bullet you are on:</a:t>
            </a:r>
          </a:p>
          <a:p>
            <a:r>
              <a:rPr lang="en-US" altLang="en-US" b="1"/>
              <a:t>(Click) </a:t>
            </a:r>
            <a:r>
              <a:rPr lang="en-US" altLang="en-US"/>
              <a:t>“The Individuals…”</a:t>
            </a:r>
          </a:p>
          <a:p>
            <a:r>
              <a:rPr lang="en-US" altLang="en-US" b="1"/>
              <a:t>(Click) </a:t>
            </a:r>
            <a:r>
              <a:rPr lang="en-US" altLang="en-US"/>
              <a:t>“Section 504”</a:t>
            </a:r>
          </a:p>
          <a:p>
            <a:r>
              <a:rPr lang="en-US" altLang="en-US" b="1"/>
              <a:t>(Click) </a:t>
            </a:r>
            <a:r>
              <a:rPr lang="en-US" altLang="en-US"/>
              <a:t>“The Americans…” </a:t>
            </a:r>
          </a:p>
          <a:p>
            <a:endParaRPr lang="en-US" altLang="en-US"/>
          </a:p>
          <a:p>
            <a:r>
              <a:rPr lang="en-US" altLang="en-US"/>
              <a:t>ADA prohibits discrimination on the basis of disability, so schools need to accommodate for student’s disability within the general curriculum. </a:t>
            </a:r>
          </a:p>
          <a:p>
            <a:endParaRPr lang="en-US"/>
          </a:p>
        </p:txBody>
      </p:sp>
    </p:spTree>
    <p:extLst>
      <p:ext uri="{BB962C8B-B14F-4D97-AF65-F5344CB8AC3E}">
        <p14:creationId xmlns:p14="http://schemas.microsoft.com/office/powerpoint/2010/main" val="297874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a:t>Least Restrictive Environment is defined in federal law as the following.... READ LAW</a:t>
            </a:r>
          </a:p>
          <a:p>
            <a:endParaRPr lang="en-US"/>
          </a:p>
        </p:txBody>
      </p:sp>
    </p:spTree>
    <p:extLst>
      <p:ext uri="{BB962C8B-B14F-4D97-AF65-F5344CB8AC3E}">
        <p14:creationId xmlns:p14="http://schemas.microsoft.com/office/powerpoint/2010/main" val="341112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a:t>READ THIS</a:t>
            </a:r>
          </a:p>
          <a:p>
            <a:endParaRPr lang="en-US"/>
          </a:p>
        </p:txBody>
      </p:sp>
    </p:spTree>
    <p:extLst>
      <p:ext uri="{BB962C8B-B14F-4D97-AF65-F5344CB8AC3E}">
        <p14:creationId xmlns:p14="http://schemas.microsoft.com/office/powerpoint/2010/main" val="420758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altLang="en-US"/>
              <a:t>READ THIS AND DISCUSS….what do you think about this wording in the law?  Do you agree?  </a:t>
            </a:r>
          </a:p>
          <a:p>
            <a:endParaRPr lang="en-US"/>
          </a:p>
        </p:txBody>
      </p:sp>
    </p:spTree>
    <p:extLst>
      <p:ext uri="{BB962C8B-B14F-4D97-AF65-F5344CB8AC3E}">
        <p14:creationId xmlns:p14="http://schemas.microsoft.com/office/powerpoint/2010/main" val="579059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D91B805F-FF0F-4BAA-A3A3-E4F945D687F8}"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4650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0B5C51-60B3-48EF-AA78-DB950F30DBA2}"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8030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35D676B-6E73-4E3B-A9B3-4966DB9B52A5}"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3072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Layout">
    <p:bg>
      <p:bgPr>
        <a:solidFill>
          <a:schemeClr val="bg1"/>
        </a:solidFill>
        <a:effectLst/>
      </p:bgPr>
    </p:bg>
    <p:spTree>
      <p:nvGrpSpPr>
        <p:cNvPr id="1" name=""/>
        <p:cNvGrpSpPr/>
        <p:nvPr/>
      </p:nvGrpSpPr>
      <p:grpSpPr>
        <a:xfrm>
          <a:off x="0" y="0"/>
          <a:ext cx="0" cy="0"/>
          <a:chOff x="0" y="0"/>
          <a:chExt cx="0" cy="0"/>
        </a:xfrm>
      </p:grpSpPr>
      <p:pic>
        <p:nvPicPr>
          <p:cNvPr id="4" name="Picture Placeholder 25" descr="A close up of a coral&#10;&#10;Description automatically generated">
            <a:extLst>
              <a:ext uri="{FF2B5EF4-FFF2-40B4-BE49-F238E27FC236}">
                <a16:creationId xmlns:a16="http://schemas.microsoft.com/office/drawing/2014/main" id="{1E127685-9474-47AE-BB6F-86969AAB7448}"/>
              </a:ext>
            </a:extLst>
          </p:cNvPr>
          <p:cNvPicPr>
            <a:picLocks noChangeAspect="1"/>
          </p:cNvPicPr>
          <p:nvPr userDrawn="1"/>
        </p:nvPicPr>
        <p:blipFill rotWithShape="1">
          <a:blip r:embed="rId2">
            <a:duotone>
              <a:schemeClr val="accent1">
                <a:shade val="45000"/>
                <a:satMod val="135000"/>
              </a:schemeClr>
              <a:prstClr val="white"/>
            </a:duotone>
            <a:alphaModFix amt="30000"/>
          </a:blip>
          <a:srcRect t="42935" b="81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8C633AD-DA0D-4222-BB4C-CEE9D3EFC731}"/>
              </a:ext>
            </a:extLst>
          </p:cNvPr>
          <p:cNvSpPr/>
          <p:nvPr userDrawn="1"/>
        </p:nvSpPr>
        <p:spPr>
          <a:xfrm>
            <a:off x="285565" y="285566"/>
            <a:ext cx="11620870" cy="628686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5">
            <a:extLst>
              <a:ext uri="{FF2B5EF4-FFF2-40B4-BE49-F238E27FC236}">
                <a16:creationId xmlns:a16="http://schemas.microsoft.com/office/drawing/2014/main" id="{64FFD8EC-D8C2-4E71-8D7E-9FFE38487582}"/>
              </a:ext>
            </a:extLst>
          </p:cNvPr>
          <p:cNvSpPr>
            <a:spLocks noGrp="1"/>
          </p:cNvSpPr>
          <p:nvPr>
            <p:ph type="body" sz="quarter" idx="11" hasCustomPrompt="1"/>
          </p:nvPr>
        </p:nvSpPr>
        <p:spPr>
          <a:xfrm>
            <a:off x="4487949" y="3077822"/>
            <a:ext cx="1039006" cy="368878"/>
          </a:xfrm>
        </p:spPr>
        <p:txBody>
          <a:bodyPr/>
          <a:lstStyle>
            <a:lvl1pPr algn="r">
              <a:buFontTx/>
              <a:buNone/>
              <a:defRPr sz="2400" i="1">
                <a:solidFill>
                  <a:srgbClr val="446777"/>
                </a:solidFill>
                <a:latin typeface="+mn-lt"/>
              </a:defRPr>
            </a:lvl1pPr>
          </a:lstStyle>
          <a:p>
            <a:pPr lvl="0"/>
            <a:r>
              <a:rPr lang="en-US" dirty="0"/>
              <a:t>subtitle</a:t>
            </a:r>
          </a:p>
        </p:txBody>
      </p:sp>
      <p:sp>
        <p:nvSpPr>
          <p:cNvPr id="2" name="Graphic 9">
            <a:extLst>
              <a:ext uri="{FF2B5EF4-FFF2-40B4-BE49-F238E27FC236}">
                <a16:creationId xmlns:a16="http://schemas.microsoft.com/office/drawing/2014/main" id="{52C2E414-18BC-4204-A2E8-DAAD333C3B60}"/>
              </a:ext>
            </a:extLst>
          </p:cNvPr>
          <p:cNvSpPr/>
          <p:nvPr/>
        </p:nvSpPr>
        <p:spPr>
          <a:xfrm rot="1563853">
            <a:off x="5413643" y="3506849"/>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tx2"/>
          </a:solidFill>
          <a:ln w="11257" cap="flat">
            <a:noFill/>
            <a:prstDash val="solid"/>
            <a:miter/>
          </a:ln>
        </p:spPr>
        <p:txBody>
          <a:bodyPr rtlCol="0" anchor="ctr"/>
          <a:lstStyle/>
          <a:p>
            <a:endParaRPr lang="en-US" dirty="0"/>
          </a:p>
        </p:txBody>
      </p:sp>
      <p:sp>
        <p:nvSpPr>
          <p:cNvPr id="3" name="Title 2">
            <a:extLst>
              <a:ext uri="{FF2B5EF4-FFF2-40B4-BE49-F238E27FC236}">
                <a16:creationId xmlns:a16="http://schemas.microsoft.com/office/drawing/2014/main" id="{CA5687A6-EA6B-4C7B-A341-693882F29DE7}"/>
              </a:ext>
            </a:extLst>
          </p:cNvPr>
          <p:cNvSpPr>
            <a:spLocks noGrp="1"/>
          </p:cNvSpPr>
          <p:nvPr>
            <p:ph type="title" hasCustomPrompt="1"/>
          </p:nvPr>
        </p:nvSpPr>
        <p:spPr>
          <a:xfrm>
            <a:off x="5669737" y="2956704"/>
            <a:ext cx="2448103" cy="601121"/>
          </a:xfrm>
        </p:spPr>
        <p:txBody>
          <a:bodyPr vert="horz" lIns="0" tIns="0" rIns="0" bIns="0" rtlCol="0">
            <a:noAutofit/>
          </a:bodyPr>
          <a:lstStyle>
            <a:lvl1pPr>
              <a:defRPr lang="en-US" sz="4000" cap="all" baseline="0">
                <a:solidFill>
                  <a:srgbClr val="446777"/>
                </a:solidFill>
                <a:latin typeface="+mj-lt"/>
                <a:ea typeface="+mn-ea"/>
                <a:cs typeface="+mn-cs"/>
              </a:defRPr>
            </a:lvl1pPr>
          </a:lstStyle>
          <a:p>
            <a:pPr marL="228600" lvl="0" indent="-228600">
              <a:spcBef>
                <a:spcPts val="1000"/>
              </a:spcBef>
              <a:buFontTx/>
            </a:pPr>
            <a:r>
              <a:rPr lang="en-US" dirty="0"/>
              <a:t>title</a:t>
            </a:r>
          </a:p>
        </p:txBody>
      </p:sp>
    </p:spTree>
    <p:extLst>
      <p:ext uri="{BB962C8B-B14F-4D97-AF65-F5344CB8AC3E}">
        <p14:creationId xmlns:p14="http://schemas.microsoft.com/office/powerpoint/2010/main" val="58979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61F3A6-CC5D-4649-8527-DB0C21FDDFD9}"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7558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11/10/2022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70111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5B1FFFF-984A-4EE5-9BF2-EC9310C878F1}"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8734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03271C1-B42E-4A60-A25F-0185B888604B}" type="datetimeFigureOut">
              <a:rPr lang="en-US" dirty="0"/>
              <a:t>11/10/2022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4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0416292-3725-4763-8973-4C59F0403D99}" type="datetimeFigureOut">
              <a:rPr lang="en-US" dirty="0"/>
              <a:t>11/10/2022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0373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11/10/2022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2770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080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11/10/2022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877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11/10/2022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2">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6603983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sldNum="0" hdr="0" ftr="0" dt="0"/>
  <p:txStyles>
    <p:titleStyle>
      <a:lvl1pPr algn="l" defTabSz="914400" rtl="0" eaLnBrk="1" latinLnBrk="0" hangingPunct="1">
        <a:lnSpc>
          <a:spcPct val="90000"/>
        </a:lnSpc>
        <a:spcBef>
          <a:spcPct val="0"/>
        </a:spcBef>
        <a:buNone/>
        <a:defRPr sz="4800" b="1"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pixabay.com/en/tennessee-map-usa-state-flag-89061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teacherspayteachers.com/Product/Blank-Coordinate-Grid-99220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hyperlink" Target="mailto:Adrienne.Cook@MNPS.org" TargetMode="External"/><Relationship Id="rId2" Type="http://schemas.openxmlformats.org/officeDocument/2006/relationships/hyperlink" Target="mailto:Christopher.Flor@MNPS.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961376" y="1432223"/>
            <a:ext cx="6057144" cy="3357976"/>
          </a:xfrm>
        </p:spPr>
        <p:txBody>
          <a:bodyPr>
            <a:normAutofit/>
          </a:bodyPr>
          <a:lstStyle/>
          <a:p>
            <a:r>
              <a:rPr lang="en-US" sz="8000"/>
              <a:t>Building Inclusive Mindsets </a:t>
            </a:r>
          </a:p>
        </p:txBody>
      </p:sp>
      <p:pic>
        <p:nvPicPr>
          <p:cNvPr id="19" name="Graphic 18" descr="Group">
            <a:extLst>
              <a:ext uri="{FF2B5EF4-FFF2-40B4-BE49-F238E27FC236}">
                <a16:creationId xmlns:a16="http://schemas.microsoft.com/office/drawing/2014/main" id="{5DD37809-283B-FBBA-9F29-1A9A2B0A46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915" y="1686320"/>
            <a:ext cx="3416725" cy="3416725"/>
          </a:xfrm>
          <a:prstGeom prst="rect">
            <a:avLst/>
          </a:prstGeom>
        </p:spPr>
      </p:pic>
      <p:sp>
        <p:nvSpPr>
          <p:cNvPr id="2" name="TextBox 1">
            <a:extLst>
              <a:ext uri="{FF2B5EF4-FFF2-40B4-BE49-F238E27FC236}">
                <a16:creationId xmlns:a16="http://schemas.microsoft.com/office/drawing/2014/main" id="{173F03E8-39E7-654B-7C81-3566E689DB8E}"/>
              </a:ext>
            </a:extLst>
          </p:cNvPr>
          <p:cNvSpPr txBox="1"/>
          <p:nvPr/>
        </p:nvSpPr>
        <p:spPr>
          <a:xfrm>
            <a:off x="831464" y="4790199"/>
            <a:ext cx="889825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entury Gothic"/>
              </a:rPr>
              <a:t>Presenters: </a:t>
            </a:r>
            <a:endParaRPr lang="en-US" sz="2800" b="1">
              <a:latin typeface="Century Gothic"/>
            </a:endParaRPr>
          </a:p>
          <a:p>
            <a:r>
              <a:rPr lang="en-US" sz="2800" b="1" dirty="0">
                <a:latin typeface="Century Gothic"/>
              </a:rPr>
              <a:t>Dr. Adrienne Cook</a:t>
            </a:r>
            <a:r>
              <a:rPr lang="en-US" sz="2800" b="1">
                <a:latin typeface="Century Gothic"/>
              </a:rPr>
              <a:t>, Exceptional Education Coach</a:t>
            </a:r>
          </a:p>
          <a:p>
            <a:r>
              <a:rPr lang="en-US" sz="2800" b="1" dirty="0">
                <a:latin typeface="Century Gothic"/>
                <a:ea typeface="+mn-lt"/>
                <a:cs typeface="+mn-lt"/>
              </a:rPr>
              <a:t>Christopher Flor</a:t>
            </a:r>
            <a:r>
              <a:rPr lang="en-US" sz="2800" b="1">
                <a:latin typeface="Century Gothic"/>
                <a:ea typeface="+mn-lt"/>
                <a:cs typeface="+mn-lt"/>
              </a:rPr>
              <a:t>, Transition Coordinator</a:t>
            </a:r>
            <a:endParaRPr lang="en-US" sz="2800" b="1" dirty="0">
              <a:latin typeface="Century Gothic"/>
            </a:endParaRPr>
          </a:p>
        </p:txBody>
      </p:sp>
    </p:spTree>
    <p:extLst>
      <p:ext uri="{BB962C8B-B14F-4D97-AF65-F5344CB8AC3E}">
        <p14:creationId xmlns:p14="http://schemas.microsoft.com/office/powerpoint/2010/main" val="1698680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521"/>
            <a:ext cx="10515600" cy="1325563"/>
          </a:xfrm>
        </p:spPr>
        <p:txBody>
          <a:bodyPr>
            <a:normAutofit/>
          </a:bodyPr>
          <a:lstStyle/>
          <a:p>
            <a:pPr algn="ctr"/>
            <a:r>
              <a:rPr lang="en-US" altLang="en-US"/>
              <a:t>Federal LRE Requirements</a:t>
            </a:r>
            <a:br>
              <a:rPr lang="en-US" altLang="en-US"/>
            </a:br>
            <a:r>
              <a:rPr lang="en-US" altLang="en-US" sz="2400"/>
              <a:t>34 C.F.R. Section 300.114</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a:p>
          <a:p>
            <a:endParaRPr lang="en-US"/>
          </a:p>
        </p:txBody>
      </p:sp>
      <p:sp>
        <p:nvSpPr>
          <p:cNvPr id="5" name="Content Placeholder 2"/>
          <p:cNvSpPr txBox="1">
            <a:spLocks/>
          </p:cNvSpPr>
          <p:nvPr/>
        </p:nvSpPr>
        <p:spPr>
          <a:xfrm>
            <a:off x="2650068" y="1589822"/>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altLang="en-US" sz="3200" b="0" i="0" u="none" strike="noStrike" kern="1200" cap="none" spc="0" normalizeH="0" baseline="0" noProof="0">
                <a:ln>
                  <a:noFill/>
                </a:ln>
                <a:solidFill>
                  <a:srgbClr val="000000"/>
                </a:solidFill>
                <a:effectLst/>
                <a:uLnTx/>
                <a:uFillTx/>
                <a:latin typeface="Corbel" panose="020B0503020204020204"/>
                <a:ea typeface="+mn-ea"/>
                <a:cs typeface="+mn-cs"/>
              </a:rPr>
              <a:t>(ii) That special classes, separate schooling or other removal of children with disabilities from the general educational environment occurs only if the nature or severity of the disability </a:t>
            </a:r>
            <a:r>
              <a:rPr kumimoji="0" lang="en-US" altLang="en-US" sz="3200" b="0" i="1" u="none" strike="noStrike" kern="1200" cap="none" spc="0" normalizeH="0" baseline="0" noProof="0">
                <a:ln>
                  <a:noFill/>
                </a:ln>
                <a:solidFill>
                  <a:srgbClr val="000000"/>
                </a:solidFill>
                <a:effectLst/>
                <a:uLnTx/>
                <a:uFillTx/>
                <a:latin typeface="Corbel" panose="020B0503020204020204"/>
                <a:ea typeface="+mn-ea"/>
                <a:cs typeface="+mn-cs"/>
              </a:rPr>
              <a:t>is such that education in general  classes with the use of supplementary aids and services cannot be achieved satisfactorily.</a:t>
            </a:r>
          </a:p>
          <a:p>
            <a:pPr marL="182880" marR="0" lvl="0" indent="-182880" algn="ctr"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endParaRPr kumimoji="0" lang="en-US" sz="32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31963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521"/>
            <a:ext cx="10515600" cy="1325563"/>
          </a:xfrm>
        </p:spPr>
        <p:txBody>
          <a:bodyPr>
            <a:normAutofit/>
          </a:bodyPr>
          <a:lstStyle/>
          <a:p>
            <a:pPr algn="ctr"/>
            <a:r>
              <a:rPr lang="en-US" altLang="en-US"/>
              <a:t>Federal LRE Requirements</a:t>
            </a:r>
            <a:br>
              <a:rPr lang="en-US" altLang="en-US"/>
            </a:br>
            <a:r>
              <a:rPr lang="en-US" altLang="en-US" sz="2400"/>
              <a:t>34 C.F.R. 300.116</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a:p>
          <a:p>
            <a:endParaRPr lang="en-US"/>
          </a:p>
        </p:txBody>
      </p:sp>
      <p:sp>
        <p:nvSpPr>
          <p:cNvPr id="6" name="Content Placeholder 2"/>
          <p:cNvSpPr txBox="1">
            <a:spLocks/>
          </p:cNvSpPr>
          <p:nvPr/>
        </p:nvSpPr>
        <p:spPr>
          <a:xfrm>
            <a:off x="2838754" y="1502737"/>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110000"/>
              </a:lnSpc>
              <a:spcBef>
                <a:spcPts val="1200"/>
              </a:spcBef>
              <a:spcAft>
                <a:spcPts val="0"/>
              </a:spcAft>
              <a:buClr>
                <a:srgbClr val="40BAD2"/>
              </a:buClr>
              <a:buSzTx/>
              <a:buFontTx/>
              <a:buNone/>
              <a:tabLst/>
              <a:defRPr/>
            </a:pPr>
            <a:r>
              <a:rPr kumimoji="0" lang="en-US" altLang="en-US" sz="3200" b="0" i="0" u="none" strike="noStrike" kern="1200" cap="none" spc="0" normalizeH="0" baseline="0" noProof="0">
                <a:ln>
                  <a:noFill/>
                </a:ln>
                <a:solidFill>
                  <a:srgbClr val="000000"/>
                </a:solidFill>
                <a:effectLst/>
                <a:uLnTx/>
                <a:uFillTx/>
                <a:latin typeface="Corbel" panose="020B0503020204020204"/>
                <a:ea typeface="+mn-ea"/>
                <a:cs typeface="+mn-cs"/>
              </a:rPr>
              <a:t>(e)  	A child with a disability is not removed from education in age-appropriate general classrooms solely because of needed modifications in the general curriculum.</a:t>
            </a:r>
          </a:p>
          <a:p>
            <a:pPr marL="182880" marR="0" lvl="0" indent="-182880" algn="r" defTabSz="914400" rtl="0" eaLnBrk="1" fontAlgn="auto" latinLnBrk="0" hangingPunct="1">
              <a:lnSpc>
                <a:spcPct val="110000"/>
              </a:lnSpc>
              <a:spcBef>
                <a:spcPts val="1200"/>
              </a:spcBef>
              <a:spcAft>
                <a:spcPts val="0"/>
              </a:spcAft>
              <a:buClr>
                <a:srgbClr val="40BAD2"/>
              </a:buClr>
              <a:buSzTx/>
              <a:buFontTx/>
              <a:buNone/>
              <a:tabLst/>
              <a:defRPr/>
            </a:pPr>
            <a:r>
              <a:rPr kumimoji="0" lang="en-US" altLang="en-US" sz="3200" b="0" i="0" u="none" strike="noStrike" kern="1200" cap="none" spc="0" normalizeH="0" baseline="0" noProof="0">
                <a:ln>
                  <a:noFill/>
                </a:ln>
                <a:solidFill>
                  <a:srgbClr val="000000"/>
                </a:solidFill>
                <a:effectLst/>
                <a:uLnTx/>
                <a:uFillTx/>
                <a:latin typeface="Corbel" panose="020B0503020204020204"/>
                <a:ea typeface="+mn-ea"/>
                <a:cs typeface="+mn-cs"/>
              </a:rPr>
              <a:t>(Authority: 20 U.S.C. 1412 (a)(5))</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endParaRPr kumimoji="0" lang="en-US" sz="32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41881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521"/>
            <a:ext cx="10515600" cy="1325563"/>
          </a:xfrm>
        </p:spPr>
        <p:txBody>
          <a:bodyPr>
            <a:normAutofit/>
          </a:bodyPr>
          <a:lstStyle/>
          <a:p>
            <a:pPr algn="ctr"/>
            <a:r>
              <a:rPr lang="en-US" altLang="en-US"/>
              <a:t>Continuum of LRE Options</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a:p>
          <a:p>
            <a:endParaRPr lang="en-US"/>
          </a:p>
        </p:txBody>
      </p:sp>
      <p:sp>
        <p:nvSpPr>
          <p:cNvPr id="6" name="Content Placeholder 2"/>
          <p:cNvSpPr txBox="1">
            <a:spLocks/>
          </p:cNvSpPr>
          <p:nvPr/>
        </p:nvSpPr>
        <p:spPr>
          <a:xfrm>
            <a:off x="2693611" y="1367433"/>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altLang="en-US" sz="3200" b="0" i="0" u="none" strike="noStrike" kern="1200" cap="none" spc="0" normalizeH="0" baseline="0" noProof="0">
                <a:ln>
                  <a:noFill/>
                </a:ln>
                <a:solidFill>
                  <a:srgbClr val="000000"/>
                </a:solidFill>
                <a:effectLst/>
                <a:uLnTx/>
                <a:uFillTx/>
                <a:latin typeface="Corbel" panose="020B0503020204020204"/>
                <a:ea typeface="+mn-ea"/>
                <a:cs typeface="+mn-cs"/>
              </a:rPr>
              <a:t>“...a continuum of alternative placements is available to meet the needs of children with disabilities... including instruction in general classes, special classes, special schools, home instruction, and instruction in hospitals.” (Federal Register, 1977).</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endParaRPr kumimoji="0" lang="en-US" sz="32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4" name="Picture 3">
            <a:extLst>
              <a:ext uri="{FF2B5EF4-FFF2-40B4-BE49-F238E27FC236}">
                <a16:creationId xmlns:a16="http://schemas.microsoft.com/office/drawing/2014/main" id="{3EC3BFB3-C877-4F5B-AACA-CF97F5C66E5B}"/>
              </a:ext>
            </a:extLst>
          </p:cNvPr>
          <p:cNvPicPr>
            <a:picLocks noChangeAspect="1"/>
          </p:cNvPicPr>
          <p:nvPr/>
        </p:nvPicPr>
        <p:blipFill>
          <a:blip r:embed="rId3"/>
          <a:stretch>
            <a:fillRect/>
          </a:stretch>
        </p:blipFill>
        <p:spPr>
          <a:xfrm>
            <a:off x="9378235" y="4606956"/>
            <a:ext cx="2485987" cy="1824523"/>
          </a:xfrm>
          <a:prstGeom prst="rect">
            <a:avLst/>
          </a:prstGeom>
        </p:spPr>
      </p:pic>
    </p:spTree>
    <p:extLst>
      <p:ext uri="{BB962C8B-B14F-4D97-AF65-F5344CB8AC3E}">
        <p14:creationId xmlns:p14="http://schemas.microsoft.com/office/powerpoint/2010/main" val="3856760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050A5-39D8-48FE-A187-6389AE2D77DD}"/>
              </a:ext>
            </a:extLst>
          </p:cNvPr>
          <p:cNvSpPr/>
          <p:nvPr/>
        </p:nvSpPr>
        <p:spPr>
          <a:xfrm>
            <a:off x="463030" y="301293"/>
            <a:ext cx="10588487" cy="4801314"/>
          </a:xfrm>
          <a:prstGeom prst="rect">
            <a:avLst/>
          </a:prstGeom>
        </p:spPr>
        <p:txBody>
          <a:bodyPr wrap="square">
            <a:spAutoFit/>
          </a:bodyPr>
          <a:lstStyle/>
          <a:p>
            <a:r>
              <a:rPr lang="en-US" sz="3200" b="1"/>
              <a:t>The “least dangerous assumption” states that in the absence of absolute evidence, it is essential to make the assumption that, if proven to be false, would be least dangerous to the individual. </a:t>
            </a:r>
            <a:r>
              <a:rPr lang="en-US" sz="3200" b="1" i="1"/>
              <a:t>Considering general education first for all students, regardless of disability, is a critical component of the least dangerous assumption. </a:t>
            </a:r>
            <a:r>
              <a:rPr lang="en-US" sz="3200" b="1"/>
              <a:t>Evidence and </a:t>
            </a:r>
            <a:r>
              <a:rPr lang="en-US" sz="3200" b="1" u="sng"/>
              <a:t>data collected </a:t>
            </a:r>
            <a:r>
              <a:rPr lang="en-US" sz="3200" b="1"/>
              <a:t>should be discussed at each IEP meeting before making the determination that a student requires a more restrictive setting.”</a:t>
            </a:r>
          </a:p>
          <a:p>
            <a:r>
              <a:rPr lang="en-US"/>
              <a:t>											                         </a:t>
            </a:r>
            <a:r>
              <a:rPr lang="en-US" i="1"/>
              <a:t>TDOE Special Education Framework 2018</a:t>
            </a:r>
            <a:endParaRPr lang="en-US"/>
          </a:p>
        </p:txBody>
      </p:sp>
      <p:pic>
        <p:nvPicPr>
          <p:cNvPr id="4" name="Picture 3" descr="Logo&#10;&#10;Description automatically generated with low confidence">
            <a:extLst>
              <a:ext uri="{FF2B5EF4-FFF2-40B4-BE49-F238E27FC236}">
                <a16:creationId xmlns:a16="http://schemas.microsoft.com/office/drawing/2014/main" id="{7400621E-1A16-4249-AEF9-1DFC1720FC7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23195">
            <a:off x="7459018" y="5792384"/>
            <a:ext cx="2348142" cy="990487"/>
          </a:xfrm>
          <a:prstGeom prst="rect">
            <a:avLst/>
          </a:prstGeom>
        </p:spPr>
      </p:pic>
    </p:spTree>
    <p:extLst>
      <p:ext uri="{BB962C8B-B14F-4D97-AF65-F5344CB8AC3E}">
        <p14:creationId xmlns:p14="http://schemas.microsoft.com/office/powerpoint/2010/main" val="3722528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BB2179-35E3-4208-BCD6-69AA4CDAE6C8}"/>
              </a:ext>
            </a:extLst>
          </p:cNvPr>
          <p:cNvSpPr/>
          <p:nvPr/>
        </p:nvSpPr>
        <p:spPr>
          <a:xfrm>
            <a:off x="1517736" y="746005"/>
            <a:ext cx="9156527" cy="4247317"/>
          </a:xfrm>
          <a:prstGeom prst="rect">
            <a:avLst/>
          </a:prstGeom>
          <a:noFill/>
        </p:spPr>
        <p:txBody>
          <a:bodyPr wrap="square" lIns="91440" tIns="45720" rIns="91440" bIns="45720">
            <a:spAutoFit/>
          </a:bodyPr>
          <a:lstStyle/>
          <a:p>
            <a:pPr algn="ctr"/>
            <a:r>
              <a:rPr lang="en-US" sz="5400" b="1">
                <a:ln w="9525">
                  <a:solidFill>
                    <a:schemeClr val="bg1"/>
                  </a:solidFill>
                  <a:prstDash val="solid"/>
                </a:ln>
                <a:effectLst>
                  <a:outerShdw blurRad="12700" dist="38100" dir="2700000" algn="tl" rotWithShape="0">
                    <a:schemeClr val="bg1">
                      <a:lumMod val="50000"/>
                    </a:schemeClr>
                  </a:outerShdw>
                </a:effectLst>
              </a:rPr>
              <a:t>Now you know </a:t>
            </a:r>
            <a:r>
              <a:rPr lang="en-US" sz="5400" b="1" dirty="0">
                <a:ln w="9525">
                  <a:solidFill>
                    <a:schemeClr val="bg1"/>
                  </a:solidFill>
                  <a:prstDash val="solid"/>
                </a:ln>
                <a:effectLst>
                  <a:outerShdw blurRad="12700" dist="38100" dir="2700000" algn="tl" rotWithShape="0">
                    <a:schemeClr val="bg1">
                      <a:lumMod val="50000"/>
                    </a:schemeClr>
                  </a:outerShdw>
                </a:effectLst>
              </a:rPr>
              <a:t>the legal basis for inclusion.  </a:t>
            </a:r>
            <a:endParaRPr lang="en-US" sz="5400" b="1">
              <a:ln w="9525">
                <a:solidFill>
                  <a:schemeClr val="bg1"/>
                </a:solidFill>
                <a:prstDash val="solid"/>
              </a:ln>
              <a:effectLst>
                <a:outerShdw blurRad="12700" dist="38100" dir="2700000" algn="tl" rotWithShape="0">
                  <a:schemeClr val="bg1">
                    <a:lumMod val="50000"/>
                  </a:schemeClr>
                </a:outerShdw>
              </a:effectLst>
            </a:endParaRPr>
          </a:p>
          <a:p>
            <a:pPr algn="ctr"/>
            <a:endParaRPr lang="en-US" sz="5400" b="1">
              <a:ln w="9525">
                <a:solidFill>
                  <a:schemeClr val="bg1"/>
                </a:solidFill>
                <a:prstDash val="solid"/>
              </a:ln>
              <a:effectLst>
                <a:outerShdw blurRad="12700" dist="38100" dir="2700000" algn="tl" rotWithShape="0">
                  <a:schemeClr val="bg1">
                    <a:lumMod val="50000"/>
                  </a:schemeClr>
                </a:outerShdw>
              </a:effectLst>
            </a:endParaRPr>
          </a:p>
          <a:p>
            <a:pPr algn="ctr"/>
            <a:r>
              <a:rPr lang="en-US" sz="5400" b="1">
                <a:ln w="9525">
                  <a:solidFill>
                    <a:schemeClr val="bg1"/>
                  </a:solidFill>
                  <a:prstDash val="solid"/>
                </a:ln>
                <a:effectLst>
                  <a:outerShdw blurRad="12700" dist="38100" dir="2700000" algn="tl" rotWithShape="0">
                    <a:schemeClr val="bg1">
                      <a:lumMod val="50000"/>
                    </a:schemeClr>
                  </a:outerShdw>
                </a:effectLst>
              </a:rPr>
              <a:t>Let’s</a:t>
            </a:r>
            <a:r>
              <a:rPr lang="en-US" sz="5400" b="1" dirty="0">
                <a:ln w="9525">
                  <a:solidFill>
                    <a:schemeClr val="bg1"/>
                  </a:solidFill>
                  <a:prstDash val="solid"/>
                </a:ln>
                <a:effectLst>
                  <a:outerShdw blurRad="12700" dist="38100" dir="2700000" algn="tl" rotWithShape="0">
                    <a:schemeClr val="bg1">
                      <a:lumMod val="50000"/>
                    </a:schemeClr>
                  </a:outerShdw>
                </a:effectLst>
              </a:rPr>
              <a:t> talk about the m</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indset of inclusion.</a:t>
            </a:r>
          </a:p>
        </p:txBody>
      </p:sp>
    </p:spTree>
    <p:extLst>
      <p:ext uri="{BB962C8B-B14F-4D97-AF65-F5344CB8AC3E}">
        <p14:creationId xmlns:p14="http://schemas.microsoft.com/office/powerpoint/2010/main" val="595789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73A61-9943-455F-9C79-106631D29321}"/>
              </a:ext>
            </a:extLst>
          </p:cNvPr>
          <p:cNvSpPr>
            <a:spLocks noGrp="1"/>
          </p:cNvSpPr>
          <p:nvPr>
            <p:ph type="body" sz="quarter" idx="11"/>
          </p:nvPr>
        </p:nvSpPr>
        <p:spPr/>
        <p:txBody>
          <a:bodyPr>
            <a:normAutofit fontScale="92500" lnSpcReduction="10000"/>
          </a:bodyPr>
          <a:lstStyle/>
          <a:p>
            <a:endParaRPr lang="en-US"/>
          </a:p>
        </p:txBody>
      </p:sp>
      <p:sp>
        <p:nvSpPr>
          <p:cNvPr id="3" name="Title 2">
            <a:extLst>
              <a:ext uri="{FF2B5EF4-FFF2-40B4-BE49-F238E27FC236}">
                <a16:creationId xmlns:a16="http://schemas.microsoft.com/office/drawing/2014/main" id="{F44C26EB-2392-4995-8DED-385CFC93C485}"/>
              </a:ext>
            </a:extLst>
          </p:cNvPr>
          <p:cNvSpPr>
            <a:spLocks noGrp="1"/>
          </p:cNvSpPr>
          <p:nvPr>
            <p:ph type="title"/>
          </p:nvPr>
        </p:nvSpPr>
        <p:spPr/>
        <p:txBody>
          <a:bodyPr/>
          <a:lstStyle/>
          <a:p>
            <a:endParaRPr lang="en-US"/>
          </a:p>
        </p:txBody>
      </p:sp>
      <p:pic>
        <p:nvPicPr>
          <p:cNvPr id="5" name="Picture 4" descr="Chart, line chart&#10;&#10;Description automatically generated">
            <a:extLst>
              <a:ext uri="{FF2B5EF4-FFF2-40B4-BE49-F238E27FC236}">
                <a16:creationId xmlns:a16="http://schemas.microsoft.com/office/drawing/2014/main" id="{3D44C8DB-7CEA-4C97-9E97-B97DA632B11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8438" t="2864" r="12027" b="7544"/>
          <a:stretch/>
        </p:blipFill>
        <p:spPr>
          <a:xfrm>
            <a:off x="1407560" y="954474"/>
            <a:ext cx="9199245" cy="4655216"/>
          </a:xfrm>
          <a:prstGeom prst="rect">
            <a:avLst/>
          </a:prstGeom>
        </p:spPr>
      </p:pic>
      <p:sp>
        <p:nvSpPr>
          <p:cNvPr id="6" name="TextBox 5">
            <a:extLst>
              <a:ext uri="{FF2B5EF4-FFF2-40B4-BE49-F238E27FC236}">
                <a16:creationId xmlns:a16="http://schemas.microsoft.com/office/drawing/2014/main" id="{4B159BB5-84DA-4D4A-AFC1-5F2CC411400F}"/>
              </a:ext>
            </a:extLst>
          </p:cNvPr>
          <p:cNvSpPr txBox="1"/>
          <p:nvPr/>
        </p:nvSpPr>
        <p:spPr>
          <a:xfrm>
            <a:off x="10403605" y="2995547"/>
            <a:ext cx="1571870" cy="410270"/>
          </a:xfrm>
          <a:prstGeom prst="rect">
            <a:avLst/>
          </a:prstGeom>
          <a:noFill/>
        </p:spPr>
        <p:txBody>
          <a:bodyPr wrap="square" rtlCol="0">
            <a:spAutoFit/>
          </a:bodyPr>
          <a:lstStyle/>
          <a:p>
            <a:r>
              <a:rPr lang="en-US" sz="2000" b="1" dirty="0"/>
              <a:t>Inclusive</a:t>
            </a:r>
          </a:p>
        </p:txBody>
      </p:sp>
      <p:sp>
        <p:nvSpPr>
          <p:cNvPr id="7" name="TextBox 6">
            <a:extLst>
              <a:ext uri="{FF2B5EF4-FFF2-40B4-BE49-F238E27FC236}">
                <a16:creationId xmlns:a16="http://schemas.microsoft.com/office/drawing/2014/main" id="{F8E61872-CBF3-4CF3-BAEE-8F632C357AA0}"/>
              </a:ext>
            </a:extLst>
          </p:cNvPr>
          <p:cNvSpPr txBox="1"/>
          <p:nvPr/>
        </p:nvSpPr>
        <p:spPr>
          <a:xfrm>
            <a:off x="-149235" y="2991283"/>
            <a:ext cx="2056909" cy="400110"/>
          </a:xfrm>
          <a:prstGeom prst="rect">
            <a:avLst/>
          </a:prstGeom>
          <a:noFill/>
        </p:spPr>
        <p:txBody>
          <a:bodyPr wrap="square" rtlCol="0">
            <a:spAutoFit/>
          </a:bodyPr>
          <a:lstStyle/>
          <a:p>
            <a:r>
              <a:rPr lang="en-US" sz="2000" b="1" dirty="0"/>
              <a:t> Exclusionary</a:t>
            </a:r>
          </a:p>
        </p:txBody>
      </p:sp>
      <p:sp>
        <p:nvSpPr>
          <p:cNvPr id="8" name="TextBox 7">
            <a:extLst>
              <a:ext uri="{FF2B5EF4-FFF2-40B4-BE49-F238E27FC236}">
                <a16:creationId xmlns:a16="http://schemas.microsoft.com/office/drawing/2014/main" id="{88D22A25-D0D1-4B98-821C-F05C68B65BFC}"/>
              </a:ext>
            </a:extLst>
          </p:cNvPr>
          <p:cNvSpPr txBox="1"/>
          <p:nvPr/>
        </p:nvSpPr>
        <p:spPr>
          <a:xfrm>
            <a:off x="4893250" y="591876"/>
            <a:ext cx="2406747" cy="400110"/>
          </a:xfrm>
          <a:prstGeom prst="rect">
            <a:avLst/>
          </a:prstGeom>
          <a:noFill/>
        </p:spPr>
        <p:txBody>
          <a:bodyPr wrap="square" rtlCol="0">
            <a:spAutoFit/>
          </a:bodyPr>
          <a:lstStyle/>
          <a:p>
            <a:r>
              <a:rPr lang="en-US" sz="2000" b="1" dirty="0"/>
              <a:t>Growth-Mindset</a:t>
            </a:r>
          </a:p>
        </p:txBody>
      </p:sp>
      <p:sp>
        <p:nvSpPr>
          <p:cNvPr id="9" name="TextBox 8">
            <a:extLst>
              <a:ext uri="{FF2B5EF4-FFF2-40B4-BE49-F238E27FC236}">
                <a16:creationId xmlns:a16="http://schemas.microsoft.com/office/drawing/2014/main" id="{6BDBF154-E9D8-43BE-A69C-4A55FDF92703}"/>
              </a:ext>
            </a:extLst>
          </p:cNvPr>
          <p:cNvSpPr txBox="1"/>
          <p:nvPr/>
        </p:nvSpPr>
        <p:spPr>
          <a:xfrm>
            <a:off x="4896889" y="5690655"/>
            <a:ext cx="2443748" cy="461665"/>
          </a:xfrm>
          <a:prstGeom prst="rect">
            <a:avLst/>
          </a:prstGeom>
          <a:noFill/>
        </p:spPr>
        <p:txBody>
          <a:bodyPr wrap="square" rtlCol="0">
            <a:spAutoFit/>
          </a:bodyPr>
          <a:lstStyle/>
          <a:p>
            <a:r>
              <a:rPr lang="en-US" sz="2400" b="1" dirty="0"/>
              <a:t>Fixed-Mindset</a:t>
            </a:r>
          </a:p>
        </p:txBody>
      </p:sp>
      <p:sp>
        <p:nvSpPr>
          <p:cNvPr id="16" name="TextBox 15">
            <a:extLst>
              <a:ext uri="{FF2B5EF4-FFF2-40B4-BE49-F238E27FC236}">
                <a16:creationId xmlns:a16="http://schemas.microsoft.com/office/drawing/2014/main" id="{E94F5430-007C-416F-8D80-3EB41790F112}"/>
              </a:ext>
            </a:extLst>
          </p:cNvPr>
          <p:cNvSpPr txBox="1"/>
          <p:nvPr/>
        </p:nvSpPr>
        <p:spPr>
          <a:xfrm>
            <a:off x="6818874" y="1435087"/>
            <a:ext cx="1869525" cy="923330"/>
          </a:xfrm>
          <a:prstGeom prst="rect">
            <a:avLst/>
          </a:prstGeom>
          <a:solidFill>
            <a:srgbClr val="ADC5D0"/>
          </a:solidFill>
        </p:spPr>
        <p:txBody>
          <a:bodyPr wrap="square" lIns="91440" tIns="45720" rIns="91440" bIns="45720" rtlCol="0" anchor="t">
            <a:spAutoFit/>
          </a:bodyPr>
          <a:lstStyle/>
          <a:p>
            <a:r>
              <a:rPr lang="en-US" dirty="0"/>
              <a:t>Q1</a:t>
            </a:r>
          </a:p>
          <a:p>
            <a:r>
              <a:rPr lang="en-US" dirty="0"/>
              <a:t>1.</a:t>
            </a:r>
          </a:p>
          <a:p>
            <a:r>
              <a:rPr lang="en-US" dirty="0"/>
              <a:t>2.</a:t>
            </a:r>
          </a:p>
        </p:txBody>
      </p:sp>
      <p:sp>
        <p:nvSpPr>
          <p:cNvPr id="13" name="TextBox 12">
            <a:extLst>
              <a:ext uri="{FF2B5EF4-FFF2-40B4-BE49-F238E27FC236}">
                <a16:creationId xmlns:a16="http://schemas.microsoft.com/office/drawing/2014/main" id="{CF9AEC4C-5855-4EED-914D-783F1FDAE3B3}"/>
              </a:ext>
            </a:extLst>
          </p:cNvPr>
          <p:cNvSpPr txBox="1"/>
          <p:nvPr/>
        </p:nvSpPr>
        <p:spPr>
          <a:xfrm>
            <a:off x="3553186" y="1451615"/>
            <a:ext cx="1869525" cy="923330"/>
          </a:xfrm>
          <a:prstGeom prst="rect">
            <a:avLst/>
          </a:prstGeom>
          <a:solidFill>
            <a:srgbClr val="ADC5D0"/>
          </a:solidFill>
        </p:spPr>
        <p:txBody>
          <a:bodyPr wrap="square" lIns="91440" tIns="45720" rIns="91440" bIns="45720" rtlCol="0" anchor="t">
            <a:spAutoFit/>
          </a:bodyPr>
          <a:lstStyle/>
          <a:p>
            <a:r>
              <a:rPr lang="en-US" dirty="0"/>
              <a:t>Q2</a:t>
            </a:r>
          </a:p>
          <a:p>
            <a:r>
              <a:rPr lang="en-US" dirty="0"/>
              <a:t>1.</a:t>
            </a:r>
          </a:p>
          <a:p>
            <a:r>
              <a:rPr lang="en-US" dirty="0"/>
              <a:t>2.</a:t>
            </a:r>
          </a:p>
        </p:txBody>
      </p:sp>
      <p:sp>
        <p:nvSpPr>
          <p:cNvPr id="14" name="TextBox 13">
            <a:extLst>
              <a:ext uri="{FF2B5EF4-FFF2-40B4-BE49-F238E27FC236}">
                <a16:creationId xmlns:a16="http://schemas.microsoft.com/office/drawing/2014/main" id="{BFD19603-51C0-4109-976D-5841E56DD705}"/>
              </a:ext>
            </a:extLst>
          </p:cNvPr>
          <p:cNvSpPr txBox="1"/>
          <p:nvPr/>
        </p:nvSpPr>
        <p:spPr>
          <a:xfrm>
            <a:off x="3581589" y="4176869"/>
            <a:ext cx="1869525" cy="923330"/>
          </a:xfrm>
          <a:prstGeom prst="rect">
            <a:avLst/>
          </a:prstGeom>
          <a:solidFill>
            <a:srgbClr val="ADC5D0"/>
          </a:solidFill>
        </p:spPr>
        <p:txBody>
          <a:bodyPr wrap="square" lIns="91440" tIns="45720" rIns="91440" bIns="45720" rtlCol="0" anchor="t">
            <a:spAutoFit/>
          </a:bodyPr>
          <a:lstStyle/>
          <a:p>
            <a:r>
              <a:rPr lang="en-US" dirty="0"/>
              <a:t>Q3</a:t>
            </a:r>
          </a:p>
          <a:p>
            <a:r>
              <a:rPr lang="en-US" dirty="0"/>
              <a:t>1.</a:t>
            </a:r>
          </a:p>
          <a:p>
            <a:r>
              <a:rPr lang="en-US" dirty="0"/>
              <a:t>2.</a:t>
            </a:r>
          </a:p>
        </p:txBody>
      </p:sp>
      <p:sp>
        <p:nvSpPr>
          <p:cNvPr id="15" name="TextBox 14">
            <a:extLst>
              <a:ext uri="{FF2B5EF4-FFF2-40B4-BE49-F238E27FC236}">
                <a16:creationId xmlns:a16="http://schemas.microsoft.com/office/drawing/2014/main" id="{28024B49-0976-4B7C-88E4-F00FA2584975}"/>
              </a:ext>
            </a:extLst>
          </p:cNvPr>
          <p:cNvSpPr txBox="1"/>
          <p:nvPr/>
        </p:nvSpPr>
        <p:spPr>
          <a:xfrm>
            <a:off x="6791989" y="4176869"/>
            <a:ext cx="1869525" cy="923330"/>
          </a:xfrm>
          <a:prstGeom prst="rect">
            <a:avLst/>
          </a:prstGeom>
          <a:solidFill>
            <a:srgbClr val="ADC5D0"/>
          </a:solidFill>
        </p:spPr>
        <p:txBody>
          <a:bodyPr wrap="square" lIns="91440" tIns="45720" rIns="91440" bIns="45720" rtlCol="0" anchor="t">
            <a:spAutoFit/>
          </a:bodyPr>
          <a:lstStyle/>
          <a:p>
            <a:r>
              <a:rPr lang="en-US" dirty="0"/>
              <a:t>Q4</a:t>
            </a:r>
          </a:p>
          <a:p>
            <a:r>
              <a:rPr lang="en-US" dirty="0"/>
              <a:t>1.</a:t>
            </a:r>
          </a:p>
          <a:p>
            <a:r>
              <a:rPr lang="en-US" dirty="0"/>
              <a:t>2.</a:t>
            </a:r>
          </a:p>
        </p:txBody>
      </p:sp>
      <p:graphicFrame>
        <p:nvGraphicFramePr>
          <p:cNvPr id="19" name="Table 9">
            <a:extLst>
              <a:ext uri="{FF2B5EF4-FFF2-40B4-BE49-F238E27FC236}">
                <a16:creationId xmlns:a16="http://schemas.microsoft.com/office/drawing/2014/main" id="{5C0E5B07-F860-4BA6-B5E1-1150B0DE1275}"/>
              </a:ext>
            </a:extLst>
          </p:cNvPr>
          <p:cNvGraphicFramePr>
            <a:graphicFrameLocks noGrp="1"/>
          </p:cNvGraphicFramePr>
          <p:nvPr>
            <p:extLst>
              <p:ext uri="{D42A27DB-BD31-4B8C-83A1-F6EECF244321}">
                <p14:modId xmlns:p14="http://schemas.microsoft.com/office/powerpoint/2010/main" val="2872386681"/>
              </p:ext>
            </p:extLst>
          </p:nvPr>
        </p:nvGraphicFramePr>
        <p:xfrm>
          <a:off x="0" y="0"/>
          <a:ext cx="3885915" cy="1381760"/>
        </p:xfrm>
        <a:graphic>
          <a:graphicData uri="http://schemas.openxmlformats.org/drawingml/2006/table">
            <a:tbl>
              <a:tblPr firstRow="1" bandRow="1">
                <a:tableStyleId>{5C22544A-7EE6-4342-B048-85BDC9FD1C3A}</a:tableStyleId>
              </a:tblPr>
              <a:tblGrid>
                <a:gridCol w="1295305">
                  <a:extLst>
                    <a:ext uri="{9D8B030D-6E8A-4147-A177-3AD203B41FA5}">
                      <a16:colId xmlns:a16="http://schemas.microsoft.com/office/drawing/2014/main" val="1933615313"/>
                    </a:ext>
                  </a:extLst>
                </a:gridCol>
                <a:gridCol w="1295305">
                  <a:extLst>
                    <a:ext uri="{9D8B030D-6E8A-4147-A177-3AD203B41FA5}">
                      <a16:colId xmlns:a16="http://schemas.microsoft.com/office/drawing/2014/main" val="3791214346"/>
                    </a:ext>
                  </a:extLst>
                </a:gridCol>
                <a:gridCol w="1295305">
                  <a:extLst>
                    <a:ext uri="{9D8B030D-6E8A-4147-A177-3AD203B41FA5}">
                      <a16:colId xmlns:a16="http://schemas.microsoft.com/office/drawing/2014/main" val="3010832987"/>
                    </a:ext>
                  </a:extLst>
                </a:gridCol>
              </a:tblGrid>
              <a:tr h="370840">
                <a:tc>
                  <a:txBody>
                    <a:bodyPr/>
                    <a:lstStyle/>
                    <a:p>
                      <a:r>
                        <a:rPr lang="en-US" dirty="0"/>
                        <a:t>Looks Like</a:t>
                      </a:r>
                    </a:p>
                  </a:txBody>
                  <a:tcPr/>
                </a:tc>
                <a:tc>
                  <a:txBody>
                    <a:bodyPr/>
                    <a:lstStyle/>
                    <a:p>
                      <a:r>
                        <a:rPr lang="en-US" dirty="0"/>
                        <a:t>Sounds Like</a:t>
                      </a:r>
                    </a:p>
                  </a:txBody>
                  <a:tcPr/>
                </a:tc>
                <a:tc>
                  <a:txBody>
                    <a:bodyPr/>
                    <a:lstStyle/>
                    <a:p>
                      <a:r>
                        <a:rPr lang="en-US" dirty="0"/>
                        <a:t>Feels Like</a:t>
                      </a:r>
                    </a:p>
                  </a:txBody>
                  <a:tcPr/>
                </a:tc>
                <a:extLst>
                  <a:ext uri="{0D108BD9-81ED-4DB2-BD59-A6C34878D82A}">
                    <a16:rowId xmlns:a16="http://schemas.microsoft.com/office/drawing/2014/main" val="924219559"/>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20563398"/>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02330760"/>
                  </a:ext>
                </a:extLst>
              </a:tr>
            </a:tbl>
          </a:graphicData>
        </a:graphic>
      </p:graphicFrame>
      <p:graphicFrame>
        <p:nvGraphicFramePr>
          <p:cNvPr id="23" name="Table 9">
            <a:extLst>
              <a:ext uri="{FF2B5EF4-FFF2-40B4-BE49-F238E27FC236}">
                <a16:creationId xmlns:a16="http://schemas.microsoft.com/office/drawing/2014/main" id="{4FAC4A1F-B7A5-4ECF-86FD-8E83B3FCD3A9}"/>
              </a:ext>
            </a:extLst>
          </p:cNvPr>
          <p:cNvGraphicFramePr>
            <a:graphicFrameLocks noGrp="1"/>
          </p:cNvGraphicFramePr>
          <p:nvPr>
            <p:extLst>
              <p:ext uri="{D42A27DB-BD31-4B8C-83A1-F6EECF244321}">
                <p14:modId xmlns:p14="http://schemas.microsoft.com/office/powerpoint/2010/main" val="246750761"/>
              </p:ext>
            </p:extLst>
          </p:nvPr>
        </p:nvGraphicFramePr>
        <p:xfrm>
          <a:off x="0" y="5755658"/>
          <a:ext cx="3885915" cy="1381760"/>
        </p:xfrm>
        <a:graphic>
          <a:graphicData uri="http://schemas.openxmlformats.org/drawingml/2006/table">
            <a:tbl>
              <a:tblPr firstRow="1" bandRow="1">
                <a:tableStyleId>{5C22544A-7EE6-4342-B048-85BDC9FD1C3A}</a:tableStyleId>
              </a:tblPr>
              <a:tblGrid>
                <a:gridCol w="1295305">
                  <a:extLst>
                    <a:ext uri="{9D8B030D-6E8A-4147-A177-3AD203B41FA5}">
                      <a16:colId xmlns:a16="http://schemas.microsoft.com/office/drawing/2014/main" val="1933615313"/>
                    </a:ext>
                  </a:extLst>
                </a:gridCol>
                <a:gridCol w="1295305">
                  <a:extLst>
                    <a:ext uri="{9D8B030D-6E8A-4147-A177-3AD203B41FA5}">
                      <a16:colId xmlns:a16="http://schemas.microsoft.com/office/drawing/2014/main" val="3791214346"/>
                    </a:ext>
                  </a:extLst>
                </a:gridCol>
                <a:gridCol w="1295305">
                  <a:extLst>
                    <a:ext uri="{9D8B030D-6E8A-4147-A177-3AD203B41FA5}">
                      <a16:colId xmlns:a16="http://schemas.microsoft.com/office/drawing/2014/main" val="3010832987"/>
                    </a:ext>
                  </a:extLst>
                </a:gridCol>
              </a:tblGrid>
              <a:tr h="370840">
                <a:tc>
                  <a:txBody>
                    <a:bodyPr/>
                    <a:lstStyle/>
                    <a:p>
                      <a:r>
                        <a:rPr lang="en-US" dirty="0"/>
                        <a:t>Looks Like</a:t>
                      </a:r>
                    </a:p>
                  </a:txBody>
                  <a:tcPr/>
                </a:tc>
                <a:tc>
                  <a:txBody>
                    <a:bodyPr/>
                    <a:lstStyle/>
                    <a:p>
                      <a:r>
                        <a:rPr lang="en-US" dirty="0"/>
                        <a:t>Sounds Like</a:t>
                      </a:r>
                    </a:p>
                  </a:txBody>
                  <a:tcPr/>
                </a:tc>
                <a:tc>
                  <a:txBody>
                    <a:bodyPr/>
                    <a:lstStyle/>
                    <a:p>
                      <a:r>
                        <a:rPr lang="en-US" dirty="0"/>
                        <a:t>Feels Like</a:t>
                      </a:r>
                    </a:p>
                  </a:txBody>
                  <a:tcPr/>
                </a:tc>
                <a:extLst>
                  <a:ext uri="{0D108BD9-81ED-4DB2-BD59-A6C34878D82A}">
                    <a16:rowId xmlns:a16="http://schemas.microsoft.com/office/drawing/2014/main" val="924219559"/>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20563398"/>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02330760"/>
                  </a:ext>
                </a:extLst>
              </a:tr>
            </a:tbl>
          </a:graphicData>
        </a:graphic>
      </p:graphicFrame>
      <p:graphicFrame>
        <p:nvGraphicFramePr>
          <p:cNvPr id="24" name="Table 9">
            <a:extLst>
              <a:ext uri="{FF2B5EF4-FFF2-40B4-BE49-F238E27FC236}">
                <a16:creationId xmlns:a16="http://schemas.microsoft.com/office/drawing/2014/main" id="{5F793C67-F17B-4CFA-A2B7-2A1BC3327155}"/>
              </a:ext>
            </a:extLst>
          </p:cNvPr>
          <p:cNvGraphicFramePr>
            <a:graphicFrameLocks noGrp="1"/>
          </p:cNvGraphicFramePr>
          <p:nvPr>
            <p:extLst>
              <p:ext uri="{D42A27DB-BD31-4B8C-83A1-F6EECF244321}">
                <p14:modId xmlns:p14="http://schemas.microsoft.com/office/powerpoint/2010/main" val="3661111481"/>
              </p:ext>
            </p:extLst>
          </p:nvPr>
        </p:nvGraphicFramePr>
        <p:xfrm>
          <a:off x="8306085" y="5806131"/>
          <a:ext cx="3885915" cy="1381760"/>
        </p:xfrm>
        <a:graphic>
          <a:graphicData uri="http://schemas.openxmlformats.org/drawingml/2006/table">
            <a:tbl>
              <a:tblPr firstRow="1" bandRow="1">
                <a:tableStyleId>{5C22544A-7EE6-4342-B048-85BDC9FD1C3A}</a:tableStyleId>
              </a:tblPr>
              <a:tblGrid>
                <a:gridCol w="1295305">
                  <a:extLst>
                    <a:ext uri="{9D8B030D-6E8A-4147-A177-3AD203B41FA5}">
                      <a16:colId xmlns:a16="http://schemas.microsoft.com/office/drawing/2014/main" val="1933615313"/>
                    </a:ext>
                  </a:extLst>
                </a:gridCol>
                <a:gridCol w="1295305">
                  <a:extLst>
                    <a:ext uri="{9D8B030D-6E8A-4147-A177-3AD203B41FA5}">
                      <a16:colId xmlns:a16="http://schemas.microsoft.com/office/drawing/2014/main" val="3791214346"/>
                    </a:ext>
                  </a:extLst>
                </a:gridCol>
                <a:gridCol w="1295305">
                  <a:extLst>
                    <a:ext uri="{9D8B030D-6E8A-4147-A177-3AD203B41FA5}">
                      <a16:colId xmlns:a16="http://schemas.microsoft.com/office/drawing/2014/main" val="3010832987"/>
                    </a:ext>
                  </a:extLst>
                </a:gridCol>
              </a:tblGrid>
              <a:tr h="370840">
                <a:tc>
                  <a:txBody>
                    <a:bodyPr/>
                    <a:lstStyle/>
                    <a:p>
                      <a:r>
                        <a:rPr lang="en-US" dirty="0"/>
                        <a:t>Looks Like</a:t>
                      </a:r>
                    </a:p>
                  </a:txBody>
                  <a:tcPr/>
                </a:tc>
                <a:tc>
                  <a:txBody>
                    <a:bodyPr/>
                    <a:lstStyle/>
                    <a:p>
                      <a:r>
                        <a:rPr lang="en-US" dirty="0"/>
                        <a:t>Sounds Like</a:t>
                      </a:r>
                    </a:p>
                  </a:txBody>
                  <a:tcPr/>
                </a:tc>
                <a:tc>
                  <a:txBody>
                    <a:bodyPr/>
                    <a:lstStyle/>
                    <a:p>
                      <a:r>
                        <a:rPr lang="en-US" dirty="0"/>
                        <a:t>Feels Like</a:t>
                      </a:r>
                    </a:p>
                  </a:txBody>
                  <a:tcPr/>
                </a:tc>
                <a:extLst>
                  <a:ext uri="{0D108BD9-81ED-4DB2-BD59-A6C34878D82A}">
                    <a16:rowId xmlns:a16="http://schemas.microsoft.com/office/drawing/2014/main" val="924219559"/>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20563398"/>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02330760"/>
                  </a:ext>
                </a:extLst>
              </a:tr>
            </a:tbl>
          </a:graphicData>
        </a:graphic>
      </p:graphicFrame>
      <p:graphicFrame>
        <p:nvGraphicFramePr>
          <p:cNvPr id="25" name="Table 9">
            <a:extLst>
              <a:ext uri="{FF2B5EF4-FFF2-40B4-BE49-F238E27FC236}">
                <a16:creationId xmlns:a16="http://schemas.microsoft.com/office/drawing/2014/main" id="{1BE0FE3B-1191-47EB-81C3-6A5076CCD42F}"/>
              </a:ext>
            </a:extLst>
          </p:cNvPr>
          <p:cNvGraphicFramePr>
            <a:graphicFrameLocks noGrp="1"/>
          </p:cNvGraphicFramePr>
          <p:nvPr>
            <p:extLst>
              <p:ext uri="{D42A27DB-BD31-4B8C-83A1-F6EECF244321}">
                <p14:modId xmlns:p14="http://schemas.microsoft.com/office/powerpoint/2010/main" val="4217211081"/>
              </p:ext>
            </p:extLst>
          </p:nvPr>
        </p:nvGraphicFramePr>
        <p:xfrm>
          <a:off x="8306085" y="-47303"/>
          <a:ext cx="3885915" cy="1381760"/>
        </p:xfrm>
        <a:graphic>
          <a:graphicData uri="http://schemas.openxmlformats.org/drawingml/2006/table">
            <a:tbl>
              <a:tblPr firstRow="1" bandRow="1">
                <a:tableStyleId>{5C22544A-7EE6-4342-B048-85BDC9FD1C3A}</a:tableStyleId>
              </a:tblPr>
              <a:tblGrid>
                <a:gridCol w="1295305">
                  <a:extLst>
                    <a:ext uri="{9D8B030D-6E8A-4147-A177-3AD203B41FA5}">
                      <a16:colId xmlns:a16="http://schemas.microsoft.com/office/drawing/2014/main" val="1933615313"/>
                    </a:ext>
                  </a:extLst>
                </a:gridCol>
                <a:gridCol w="1295305">
                  <a:extLst>
                    <a:ext uri="{9D8B030D-6E8A-4147-A177-3AD203B41FA5}">
                      <a16:colId xmlns:a16="http://schemas.microsoft.com/office/drawing/2014/main" val="3791214346"/>
                    </a:ext>
                  </a:extLst>
                </a:gridCol>
                <a:gridCol w="1295305">
                  <a:extLst>
                    <a:ext uri="{9D8B030D-6E8A-4147-A177-3AD203B41FA5}">
                      <a16:colId xmlns:a16="http://schemas.microsoft.com/office/drawing/2014/main" val="3010832987"/>
                    </a:ext>
                  </a:extLst>
                </a:gridCol>
              </a:tblGrid>
              <a:tr h="370840">
                <a:tc>
                  <a:txBody>
                    <a:bodyPr/>
                    <a:lstStyle/>
                    <a:p>
                      <a:r>
                        <a:rPr lang="en-US" dirty="0"/>
                        <a:t>Looks Like</a:t>
                      </a:r>
                    </a:p>
                  </a:txBody>
                  <a:tcPr/>
                </a:tc>
                <a:tc>
                  <a:txBody>
                    <a:bodyPr/>
                    <a:lstStyle/>
                    <a:p>
                      <a:r>
                        <a:rPr lang="en-US" dirty="0"/>
                        <a:t>Sounds Like</a:t>
                      </a:r>
                    </a:p>
                  </a:txBody>
                  <a:tcPr/>
                </a:tc>
                <a:tc>
                  <a:txBody>
                    <a:bodyPr/>
                    <a:lstStyle/>
                    <a:p>
                      <a:r>
                        <a:rPr lang="en-US" dirty="0"/>
                        <a:t>Feels Like</a:t>
                      </a:r>
                    </a:p>
                  </a:txBody>
                  <a:tcPr/>
                </a:tc>
                <a:extLst>
                  <a:ext uri="{0D108BD9-81ED-4DB2-BD59-A6C34878D82A}">
                    <a16:rowId xmlns:a16="http://schemas.microsoft.com/office/drawing/2014/main" val="924219559"/>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20563398"/>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02330760"/>
                  </a:ext>
                </a:extLst>
              </a:tr>
            </a:tbl>
          </a:graphicData>
        </a:graphic>
      </p:graphicFrame>
    </p:spTree>
    <p:extLst>
      <p:ext uri="{BB962C8B-B14F-4D97-AF65-F5344CB8AC3E}">
        <p14:creationId xmlns:p14="http://schemas.microsoft.com/office/powerpoint/2010/main" val="27473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9EA964-CA56-4533-96CD-1C5BCE689200}"/>
              </a:ext>
            </a:extLst>
          </p:cNvPr>
          <p:cNvPicPr>
            <a:picLocks noChangeAspect="1"/>
          </p:cNvPicPr>
          <p:nvPr/>
        </p:nvPicPr>
        <p:blipFill rotWithShape="1">
          <a:blip r:embed="rId2"/>
          <a:srcRect l="2035" t="17904" r="22215" b="8763"/>
          <a:stretch/>
        </p:blipFill>
        <p:spPr>
          <a:xfrm>
            <a:off x="402347" y="328495"/>
            <a:ext cx="11387306" cy="6201009"/>
          </a:xfrm>
          <a:prstGeom prst="rect">
            <a:avLst/>
          </a:prstGeom>
        </p:spPr>
      </p:pic>
    </p:spTree>
    <p:extLst>
      <p:ext uri="{BB962C8B-B14F-4D97-AF65-F5344CB8AC3E}">
        <p14:creationId xmlns:p14="http://schemas.microsoft.com/office/powerpoint/2010/main" val="1106759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4E3CE-49F2-42B6-83EC-BF2D9773503E}"/>
              </a:ext>
            </a:extLst>
          </p:cNvPr>
          <p:cNvSpPr/>
          <p:nvPr/>
        </p:nvSpPr>
        <p:spPr>
          <a:xfrm>
            <a:off x="2347497" y="1287967"/>
            <a:ext cx="7501197" cy="3416320"/>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Turn and Talk:</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Fundamental Attribution Error can lead to fixed mindsets by…</a:t>
            </a:r>
          </a:p>
        </p:txBody>
      </p:sp>
    </p:spTree>
    <p:extLst>
      <p:ext uri="{BB962C8B-B14F-4D97-AF65-F5344CB8AC3E}">
        <p14:creationId xmlns:p14="http://schemas.microsoft.com/office/powerpoint/2010/main" val="108252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30E43-526F-4F81-A4B3-F4D99E6AF850}"/>
              </a:ext>
            </a:extLst>
          </p:cNvPr>
          <p:cNvPicPr>
            <a:picLocks noChangeAspect="1"/>
          </p:cNvPicPr>
          <p:nvPr/>
        </p:nvPicPr>
        <p:blipFill rotWithShape="1">
          <a:blip r:embed="rId2"/>
          <a:srcRect l="1822" t="17334" r="21464" b="5714"/>
          <a:stretch/>
        </p:blipFill>
        <p:spPr>
          <a:xfrm>
            <a:off x="223708" y="115584"/>
            <a:ext cx="11744583" cy="6626831"/>
          </a:xfrm>
          <a:prstGeom prst="rect">
            <a:avLst/>
          </a:prstGeom>
        </p:spPr>
      </p:pic>
    </p:spTree>
    <p:extLst>
      <p:ext uri="{BB962C8B-B14F-4D97-AF65-F5344CB8AC3E}">
        <p14:creationId xmlns:p14="http://schemas.microsoft.com/office/powerpoint/2010/main" val="2794298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4E3CE-49F2-42B6-83EC-BF2D9773503E}"/>
              </a:ext>
            </a:extLst>
          </p:cNvPr>
          <p:cNvSpPr/>
          <p:nvPr/>
        </p:nvSpPr>
        <p:spPr>
          <a:xfrm>
            <a:off x="1842497" y="1455122"/>
            <a:ext cx="8507003" cy="4247317"/>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Stop and Jot</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One-way implicit bias can manifest toward individuals with disabilities in our classrooms.  </a:t>
            </a:r>
          </a:p>
        </p:txBody>
      </p:sp>
      <p:sp>
        <p:nvSpPr>
          <p:cNvPr id="3" name="Rectangle 2">
            <a:extLst>
              <a:ext uri="{FF2B5EF4-FFF2-40B4-BE49-F238E27FC236}">
                <a16:creationId xmlns:a16="http://schemas.microsoft.com/office/drawing/2014/main" id="{80492EAE-4347-476D-AF2C-0F2B5DCCD801}"/>
              </a:ext>
            </a:extLst>
          </p:cNvPr>
          <p:cNvSpPr/>
          <p:nvPr/>
        </p:nvSpPr>
        <p:spPr>
          <a:xfrm>
            <a:off x="3645501" y="350940"/>
            <a:ext cx="4900994" cy="523220"/>
          </a:xfrm>
          <a:prstGeom prst="rect">
            <a:avLst/>
          </a:prstGeom>
          <a:noFill/>
        </p:spPr>
        <p:txBody>
          <a:bodyPr wrap="square" lIns="91440" tIns="45720" rIns="91440" bIns="45720">
            <a:spAutoFit/>
          </a:bodyPr>
          <a:lstStyle/>
          <a:p>
            <a:pPr algn="ctr"/>
            <a:r>
              <a:rPr lang="en-US" sz="2800" b="1" cap="none" spc="0" dirty="0">
                <a:ln w="12700" cmpd="sng">
                  <a:solidFill>
                    <a:schemeClr val="accent4"/>
                  </a:solidFill>
                  <a:prstDash val="solid"/>
                </a:ln>
                <a:solidFill>
                  <a:schemeClr val="accent2">
                    <a:lumMod val="50000"/>
                  </a:schemeClr>
                </a:solidFill>
                <a:effectLst/>
              </a:rPr>
              <a:t>An Invitation to Discomfort</a:t>
            </a:r>
          </a:p>
        </p:txBody>
      </p:sp>
    </p:spTree>
    <p:extLst>
      <p:ext uri="{BB962C8B-B14F-4D97-AF65-F5344CB8AC3E}">
        <p14:creationId xmlns:p14="http://schemas.microsoft.com/office/powerpoint/2010/main" val="121966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Icon&#10;&#10;Description automatically generated">
            <a:extLst>
              <a:ext uri="{FF2B5EF4-FFF2-40B4-BE49-F238E27FC236}">
                <a16:creationId xmlns:a16="http://schemas.microsoft.com/office/drawing/2014/main" id="{B681B9E7-85B7-458A-9EA3-D01DF8201FD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7006202" y="1061965"/>
            <a:ext cx="4172712" cy="5401568"/>
          </a:xfrm>
          <a:prstGeom prst="rect">
            <a:avLst/>
          </a:prstGeom>
        </p:spPr>
      </p:pic>
      <p:pic>
        <p:nvPicPr>
          <p:cNvPr id="8" name="Picture 8" descr="A picture containing logo&#10;&#10;Description automatically generated">
            <a:extLst>
              <a:ext uri="{FF2B5EF4-FFF2-40B4-BE49-F238E27FC236}">
                <a16:creationId xmlns:a16="http://schemas.microsoft.com/office/drawing/2014/main" id="{9506E0C2-E4DC-4CF8-A850-E64528A7906D}"/>
              </a:ext>
            </a:extLst>
          </p:cNvPr>
          <p:cNvPicPr>
            <a:picLocks noChangeAspect="1"/>
          </p:cNvPicPr>
          <p:nvPr/>
        </p:nvPicPr>
        <p:blipFill>
          <a:blip r:embed="rId5">
            <a:duotone>
              <a:schemeClr val="accent5">
                <a:shade val="45000"/>
                <a:satMod val="135000"/>
              </a:schemeClr>
              <a:prstClr val="white"/>
            </a:duotone>
          </a:blip>
          <a:stretch>
            <a:fillRect/>
          </a:stretch>
        </p:blipFill>
        <p:spPr>
          <a:xfrm>
            <a:off x="300374" y="440596"/>
            <a:ext cx="4885426" cy="1936835"/>
          </a:xfrm>
          <a:prstGeom prst="rect">
            <a:avLst/>
          </a:prstGeom>
        </p:spPr>
      </p:pic>
      <p:sp>
        <p:nvSpPr>
          <p:cNvPr id="9" name="TextBox 8">
            <a:extLst>
              <a:ext uri="{FF2B5EF4-FFF2-40B4-BE49-F238E27FC236}">
                <a16:creationId xmlns:a16="http://schemas.microsoft.com/office/drawing/2014/main" id="{096037AB-47FA-4DB5-BFA7-1302BB1F0C32}"/>
              </a:ext>
            </a:extLst>
          </p:cNvPr>
          <p:cNvSpPr txBox="1"/>
          <p:nvPr/>
        </p:nvSpPr>
        <p:spPr>
          <a:xfrm>
            <a:off x="573720" y="2305615"/>
            <a:ext cx="587845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entury Gothic"/>
              </a:rPr>
              <a:t>Answer these items to yourself.  </a:t>
            </a:r>
          </a:p>
          <a:p>
            <a:endParaRPr lang="en-US" sz="2800" dirty="0">
              <a:latin typeface="Century Gothic"/>
              <a:cs typeface="Calibri"/>
            </a:endParaRPr>
          </a:p>
          <a:p>
            <a:r>
              <a:rPr lang="en-US" sz="2800" dirty="0">
                <a:latin typeface="Century Gothic"/>
                <a:cs typeface="Calibri"/>
              </a:rPr>
              <a:t>What is inclusion?</a:t>
            </a:r>
          </a:p>
          <a:p>
            <a:endParaRPr lang="en-US" sz="2800" dirty="0">
              <a:latin typeface="Century Gothic"/>
              <a:cs typeface="Calibri"/>
            </a:endParaRPr>
          </a:p>
          <a:p>
            <a:r>
              <a:rPr lang="en-US" sz="2800" dirty="0">
                <a:latin typeface="Century Gothic"/>
                <a:cs typeface="Calibri"/>
              </a:rPr>
              <a:t>What makes it meaningful?</a:t>
            </a:r>
          </a:p>
        </p:txBody>
      </p:sp>
    </p:spTree>
    <p:extLst>
      <p:ext uri="{BB962C8B-B14F-4D97-AF65-F5344CB8AC3E}">
        <p14:creationId xmlns:p14="http://schemas.microsoft.com/office/powerpoint/2010/main" val="1216349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7C9A31-93E2-45E1-B8DC-0128A2697C8B}"/>
              </a:ext>
            </a:extLst>
          </p:cNvPr>
          <p:cNvPicPr>
            <a:picLocks noChangeAspect="1"/>
          </p:cNvPicPr>
          <p:nvPr/>
        </p:nvPicPr>
        <p:blipFill rotWithShape="1">
          <a:blip r:embed="rId2"/>
          <a:srcRect l="2143" t="18094" r="21464" b="6667"/>
          <a:stretch/>
        </p:blipFill>
        <p:spPr>
          <a:xfrm>
            <a:off x="58980" y="0"/>
            <a:ext cx="12074039" cy="6688985"/>
          </a:xfrm>
          <a:prstGeom prst="rect">
            <a:avLst/>
          </a:prstGeom>
        </p:spPr>
      </p:pic>
    </p:spTree>
    <p:extLst>
      <p:ext uri="{BB962C8B-B14F-4D97-AF65-F5344CB8AC3E}">
        <p14:creationId xmlns:p14="http://schemas.microsoft.com/office/powerpoint/2010/main" val="1123825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E6CBC5-B19A-4438-8199-BD8747247BC6}"/>
              </a:ext>
            </a:extLst>
          </p:cNvPr>
          <p:cNvSpPr txBox="1"/>
          <p:nvPr/>
        </p:nvSpPr>
        <p:spPr>
          <a:xfrm>
            <a:off x="2586947" y="298219"/>
            <a:ext cx="7018105" cy="584775"/>
          </a:xfrm>
          <a:prstGeom prst="rect">
            <a:avLst/>
          </a:prstGeom>
          <a:noFill/>
        </p:spPr>
        <p:txBody>
          <a:bodyPr wrap="square">
            <a:spAutoFit/>
          </a:bodyPr>
          <a:lstStyle/>
          <a:p>
            <a:pPr algn="ctr"/>
            <a:r>
              <a:rPr lang="en-US" sz="3200" b="1" cap="none" spc="0" dirty="0">
                <a:ln w="12700" cmpd="sng">
                  <a:solidFill>
                    <a:schemeClr val="accent4"/>
                  </a:solidFill>
                  <a:prstDash val="solid"/>
                </a:ln>
                <a:solidFill>
                  <a:schemeClr val="accent2">
                    <a:lumMod val="50000"/>
                  </a:schemeClr>
                </a:solidFill>
                <a:effectLst/>
              </a:rPr>
              <a:t>Can microaggressions have a function?</a:t>
            </a:r>
          </a:p>
        </p:txBody>
      </p:sp>
      <p:graphicFrame>
        <p:nvGraphicFramePr>
          <p:cNvPr id="4" name="Table 4">
            <a:extLst>
              <a:ext uri="{FF2B5EF4-FFF2-40B4-BE49-F238E27FC236}">
                <a16:creationId xmlns:a16="http://schemas.microsoft.com/office/drawing/2014/main" id="{3A9FFFAE-C257-4665-BD58-EBE096A757A2}"/>
              </a:ext>
            </a:extLst>
          </p:cNvPr>
          <p:cNvGraphicFramePr>
            <a:graphicFrameLocks noGrp="1"/>
          </p:cNvGraphicFramePr>
          <p:nvPr>
            <p:extLst>
              <p:ext uri="{D42A27DB-BD31-4B8C-83A1-F6EECF244321}">
                <p14:modId xmlns:p14="http://schemas.microsoft.com/office/powerpoint/2010/main" val="50400639"/>
              </p:ext>
            </p:extLst>
          </p:nvPr>
        </p:nvGraphicFramePr>
        <p:xfrm>
          <a:off x="2145010" y="1587685"/>
          <a:ext cx="8127999" cy="238252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2672640681"/>
                    </a:ext>
                  </a:extLst>
                </a:gridCol>
                <a:gridCol w="2709333">
                  <a:extLst>
                    <a:ext uri="{9D8B030D-6E8A-4147-A177-3AD203B41FA5}">
                      <a16:colId xmlns:a16="http://schemas.microsoft.com/office/drawing/2014/main" val="1264330507"/>
                    </a:ext>
                  </a:extLst>
                </a:gridCol>
                <a:gridCol w="2709333">
                  <a:extLst>
                    <a:ext uri="{9D8B030D-6E8A-4147-A177-3AD203B41FA5}">
                      <a16:colId xmlns:a16="http://schemas.microsoft.com/office/drawing/2014/main" val="3342638540"/>
                    </a:ext>
                  </a:extLst>
                </a:gridCol>
              </a:tblGrid>
              <a:tr h="370840">
                <a:tc>
                  <a:txBody>
                    <a:bodyPr/>
                    <a:lstStyle/>
                    <a:p>
                      <a:r>
                        <a:rPr lang="en-US" dirty="0"/>
                        <a:t>Antecedent</a:t>
                      </a:r>
                    </a:p>
                  </a:txBody>
                  <a:tcPr/>
                </a:tc>
                <a:tc>
                  <a:txBody>
                    <a:bodyPr/>
                    <a:lstStyle/>
                    <a:p>
                      <a:r>
                        <a:rPr lang="en-US" dirty="0"/>
                        <a:t>Behavior</a:t>
                      </a:r>
                    </a:p>
                  </a:txBody>
                  <a:tcPr/>
                </a:tc>
                <a:tc>
                  <a:txBody>
                    <a:bodyPr/>
                    <a:lstStyle/>
                    <a:p>
                      <a:r>
                        <a:rPr lang="en-US" dirty="0"/>
                        <a:t>Consequence</a:t>
                      </a:r>
                    </a:p>
                  </a:txBody>
                  <a:tcPr/>
                </a:tc>
                <a:extLst>
                  <a:ext uri="{0D108BD9-81ED-4DB2-BD59-A6C34878D82A}">
                    <a16:rowId xmlns:a16="http://schemas.microsoft.com/office/drawing/2014/main" val="3466293151"/>
                  </a:ext>
                </a:extLst>
              </a:tr>
              <a:tr h="370840">
                <a:tc>
                  <a:txBody>
                    <a:bodyPr/>
                    <a:lstStyle/>
                    <a:p>
                      <a:r>
                        <a:rPr lang="en-US" dirty="0"/>
                        <a:t>Student is misbehaving</a:t>
                      </a:r>
                    </a:p>
                  </a:txBody>
                  <a:tcPr/>
                </a:tc>
                <a:tc>
                  <a:txBody>
                    <a:bodyPr/>
                    <a:lstStyle/>
                    <a:p>
                      <a:r>
                        <a:rPr lang="en-US" dirty="0"/>
                        <a:t>Microaggression associating behavior with identity: She is just BAD.  </a:t>
                      </a:r>
                    </a:p>
                  </a:txBody>
                  <a:tcPr/>
                </a:tc>
                <a:tc>
                  <a:txBody>
                    <a:bodyPr/>
                    <a:lstStyle/>
                    <a:p>
                      <a:r>
                        <a:rPr lang="en-US" dirty="0"/>
                        <a:t>Escape having to meaningfully support the student.  </a:t>
                      </a:r>
                    </a:p>
                    <a:p>
                      <a:endParaRPr lang="en-US" dirty="0"/>
                    </a:p>
                    <a:p>
                      <a:r>
                        <a:rPr lang="en-US" dirty="0"/>
                        <a:t>Justification of exclusionary practices. </a:t>
                      </a:r>
                    </a:p>
                  </a:txBody>
                  <a:tcPr/>
                </a:tc>
                <a:extLst>
                  <a:ext uri="{0D108BD9-81ED-4DB2-BD59-A6C34878D82A}">
                    <a16:rowId xmlns:a16="http://schemas.microsoft.com/office/drawing/2014/main" val="2490897319"/>
                  </a:ext>
                </a:extLst>
              </a:tr>
            </a:tbl>
          </a:graphicData>
        </a:graphic>
      </p:graphicFrame>
      <p:graphicFrame>
        <p:nvGraphicFramePr>
          <p:cNvPr id="5" name="Table 4">
            <a:extLst>
              <a:ext uri="{FF2B5EF4-FFF2-40B4-BE49-F238E27FC236}">
                <a16:creationId xmlns:a16="http://schemas.microsoft.com/office/drawing/2014/main" id="{9985F3AF-9F04-43D3-B031-845B992F70BB}"/>
              </a:ext>
            </a:extLst>
          </p:cNvPr>
          <p:cNvGraphicFramePr>
            <a:graphicFrameLocks noGrp="1"/>
          </p:cNvGraphicFramePr>
          <p:nvPr>
            <p:extLst>
              <p:ext uri="{D42A27DB-BD31-4B8C-83A1-F6EECF244321}">
                <p14:modId xmlns:p14="http://schemas.microsoft.com/office/powerpoint/2010/main" val="573094492"/>
              </p:ext>
            </p:extLst>
          </p:nvPr>
        </p:nvGraphicFramePr>
        <p:xfrm>
          <a:off x="2145009" y="3175003"/>
          <a:ext cx="8127999" cy="210820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2672640681"/>
                    </a:ext>
                  </a:extLst>
                </a:gridCol>
                <a:gridCol w="2709333">
                  <a:extLst>
                    <a:ext uri="{9D8B030D-6E8A-4147-A177-3AD203B41FA5}">
                      <a16:colId xmlns:a16="http://schemas.microsoft.com/office/drawing/2014/main" val="1264330507"/>
                    </a:ext>
                  </a:extLst>
                </a:gridCol>
                <a:gridCol w="2709333">
                  <a:extLst>
                    <a:ext uri="{9D8B030D-6E8A-4147-A177-3AD203B41FA5}">
                      <a16:colId xmlns:a16="http://schemas.microsoft.com/office/drawing/2014/main" val="3342638540"/>
                    </a:ext>
                  </a:extLst>
                </a:gridCol>
              </a:tblGrid>
              <a:tr h="370840">
                <a:tc>
                  <a:txBody>
                    <a:bodyPr/>
                    <a:lstStyle/>
                    <a:p>
                      <a:r>
                        <a:rPr lang="en-US" dirty="0"/>
                        <a:t>Antecedent</a:t>
                      </a:r>
                    </a:p>
                  </a:txBody>
                  <a:tcPr/>
                </a:tc>
                <a:tc>
                  <a:txBody>
                    <a:bodyPr/>
                    <a:lstStyle/>
                    <a:p>
                      <a:r>
                        <a:rPr lang="en-US" dirty="0"/>
                        <a:t>Behavior</a:t>
                      </a:r>
                    </a:p>
                  </a:txBody>
                  <a:tcPr/>
                </a:tc>
                <a:tc>
                  <a:txBody>
                    <a:bodyPr/>
                    <a:lstStyle/>
                    <a:p>
                      <a:r>
                        <a:rPr lang="en-US" dirty="0"/>
                        <a:t>Consequence</a:t>
                      </a:r>
                    </a:p>
                  </a:txBody>
                  <a:tcPr/>
                </a:tc>
                <a:extLst>
                  <a:ext uri="{0D108BD9-81ED-4DB2-BD59-A6C34878D82A}">
                    <a16:rowId xmlns:a16="http://schemas.microsoft.com/office/drawing/2014/main" val="3466293151"/>
                  </a:ext>
                </a:extLst>
              </a:tr>
              <a:tr h="370840">
                <a:tc>
                  <a:txBody>
                    <a:bodyPr/>
                    <a:lstStyle/>
                    <a:p>
                      <a:r>
                        <a:rPr lang="en-US" dirty="0"/>
                        <a:t>Student fails reading.  </a:t>
                      </a:r>
                    </a:p>
                  </a:txBody>
                  <a:tcPr/>
                </a:tc>
                <a:tc>
                  <a:txBody>
                    <a:bodyPr/>
                    <a:lstStyle/>
                    <a:p>
                      <a:r>
                        <a:rPr lang="en-US" dirty="0"/>
                        <a:t>He doesn’t want to try in my class.  It is never not going to be hard for him.  </a:t>
                      </a:r>
                    </a:p>
                  </a:txBody>
                  <a:tcPr/>
                </a:tc>
                <a:tc>
                  <a:txBody>
                    <a:bodyPr/>
                    <a:lstStyle/>
                    <a:p>
                      <a:r>
                        <a:rPr lang="en-US" dirty="0"/>
                        <a:t>Escape having to meaningfully support the student.  </a:t>
                      </a:r>
                    </a:p>
                    <a:p>
                      <a:endParaRPr lang="en-US" dirty="0"/>
                    </a:p>
                    <a:p>
                      <a:r>
                        <a:rPr lang="en-US" dirty="0"/>
                        <a:t>Justification of exclusionary practices</a:t>
                      </a:r>
                    </a:p>
                  </a:txBody>
                  <a:tcPr/>
                </a:tc>
                <a:extLst>
                  <a:ext uri="{0D108BD9-81ED-4DB2-BD59-A6C34878D82A}">
                    <a16:rowId xmlns:a16="http://schemas.microsoft.com/office/drawing/2014/main" val="2490897319"/>
                  </a:ext>
                </a:extLst>
              </a:tr>
            </a:tbl>
          </a:graphicData>
        </a:graphic>
      </p:graphicFrame>
      <p:graphicFrame>
        <p:nvGraphicFramePr>
          <p:cNvPr id="6" name="Table 5">
            <a:extLst>
              <a:ext uri="{FF2B5EF4-FFF2-40B4-BE49-F238E27FC236}">
                <a16:creationId xmlns:a16="http://schemas.microsoft.com/office/drawing/2014/main" id="{516DBEDD-0ADB-4B6D-B0FE-DC52013E63F4}"/>
              </a:ext>
            </a:extLst>
          </p:cNvPr>
          <p:cNvGraphicFramePr>
            <a:graphicFrameLocks noGrp="1"/>
          </p:cNvGraphicFramePr>
          <p:nvPr>
            <p:extLst>
              <p:ext uri="{D42A27DB-BD31-4B8C-83A1-F6EECF244321}">
                <p14:modId xmlns:p14="http://schemas.microsoft.com/office/powerpoint/2010/main" val="3992349409"/>
              </p:ext>
            </p:extLst>
          </p:nvPr>
        </p:nvGraphicFramePr>
        <p:xfrm>
          <a:off x="2145010" y="2120903"/>
          <a:ext cx="8127999" cy="210820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2672640681"/>
                    </a:ext>
                  </a:extLst>
                </a:gridCol>
                <a:gridCol w="2709333">
                  <a:extLst>
                    <a:ext uri="{9D8B030D-6E8A-4147-A177-3AD203B41FA5}">
                      <a16:colId xmlns:a16="http://schemas.microsoft.com/office/drawing/2014/main" val="1264330507"/>
                    </a:ext>
                  </a:extLst>
                </a:gridCol>
                <a:gridCol w="2709333">
                  <a:extLst>
                    <a:ext uri="{9D8B030D-6E8A-4147-A177-3AD203B41FA5}">
                      <a16:colId xmlns:a16="http://schemas.microsoft.com/office/drawing/2014/main" val="3342638540"/>
                    </a:ext>
                  </a:extLst>
                </a:gridCol>
              </a:tblGrid>
              <a:tr h="370840">
                <a:tc>
                  <a:txBody>
                    <a:bodyPr/>
                    <a:lstStyle/>
                    <a:p>
                      <a:r>
                        <a:rPr lang="en-US" dirty="0"/>
                        <a:t>Antecedent</a:t>
                      </a:r>
                    </a:p>
                  </a:txBody>
                  <a:tcPr/>
                </a:tc>
                <a:tc>
                  <a:txBody>
                    <a:bodyPr/>
                    <a:lstStyle/>
                    <a:p>
                      <a:r>
                        <a:rPr lang="en-US" dirty="0"/>
                        <a:t>Behavior</a:t>
                      </a:r>
                    </a:p>
                  </a:txBody>
                  <a:tcPr/>
                </a:tc>
                <a:tc>
                  <a:txBody>
                    <a:bodyPr/>
                    <a:lstStyle/>
                    <a:p>
                      <a:r>
                        <a:rPr lang="en-US" dirty="0"/>
                        <a:t>Consequence</a:t>
                      </a:r>
                    </a:p>
                  </a:txBody>
                  <a:tcPr/>
                </a:tc>
                <a:extLst>
                  <a:ext uri="{0D108BD9-81ED-4DB2-BD59-A6C34878D82A}">
                    <a16:rowId xmlns:a16="http://schemas.microsoft.com/office/drawing/2014/main" val="3466293151"/>
                  </a:ext>
                </a:extLst>
              </a:tr>
              <a:tr h="370840">
                <a:tc>
                  <a:txBody>
                    <a:bodyPr/>
                    <a:lstStyle/>
                    <a:p>
                      <a:r>
                        <a:rPr lang="en-US" dirty="0"/>
                        <a:t>Class with chronic misbehavior.</a:t>
                      </a:r>
                    </a:p>
                  </a:txBody>
                  <a:tcPr/>
                </a:tc>
                <a:tc>
                  <a:txBody>
                    <a:bodyPr/>
                    <a:lstStyle/>
                    <a:p>
                      <a:r>
                        <a:rPr lang="en-US" dirty="0"/>
                        <a:t>They just don’t value education in their community.  They do not care.  </a:t>
                      </a:r>
                    </a:p>
                  </a:txBody>
                  <a:tcPr/>
                </a:tc>
                <a:tc>
                  <a:txBody>
                    <a:bodyPr/>
                    <a:lstStyle/>
                    <a:p>
                      <a:r>
                        <a:rPr lang="en-US" dirty="0"/>
                        <a:t>Escape having to meaningfully support the class.  </a:t>
                      </a:r>
                    </a:p>
                    <a:p>
                      <a:endParaRPr lang="en-US" dirty="0"/>
                    </a:p>
                    <a:p>
                      <a:r>
                        <a:rPr lang="en-US" dirty="0"/>
                        <a:t>Justification of exclusionary practices</a:t>
                      </a:r>
                    </a:p>
                  </a:txBody>
                  <a:tcPr/>
                </a:tc>
                <a:extLst>
                  <a:ext uri="{0D108BD9-81ED-4DB2-BD59-A6C34878D82A}">
                    <a16:rowId xmlns:a16="http://schemas.microsoft.com/office/drawing/2014/main" val="2490897319"/>
                  </a:ext>
                </a:extLst>
              </a:tr>
            </a:tbl>
          </a:graphicData>
        </a:graphic>
      </p:graphicFrame>
      <p:graphicFrame>
        <p:nvGraphicFramePr>
          <p:cNvPr id="8" name="Table 7">
            <a:extLst>
              <a:ext uri="{FF2B5EF4-FFF2-40B4-BE49-F238E27FC236}">
                <a16:creationId xmlns:a16="http://schemas.microsoft.com/office/drawing/2014/main" id="{3244F24A-921E-4EE9-9BAE-AD6A50E0CB9A}"/>
              </a:ext>
            </a:extLst>
          </p:cNvPr>
          <p:cNvGraphicFramePr>
            <a:graphicFrameLocks noGrp="1"/>
          </p:cNvGraphicFramePr>
          <p:nvPr>
            <p:extLst>
              <p:ext uri="{D42A27DB-BD31-4B8C-83A1-F6EECF244321}">
                <p14:modId xmlns:p14="http://schemas.microsoft.com/office/powerpoint/2010/main" val="386851556"/>
              </p:ext>
            </p:extLst>
          </p:nvPr>
        </p:nvGraphicFramePr>
        <p:xfrm>
          <a:off x="2145010" y="2654121"/>
          <a:ext cx="8127999" cy="210820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2672640681"/>
                    </a:ext>
                  </a:extLst>
                </a:gridCol>
                <a:gridCol w="2709333">
                  <a:extLst>
                    <a:ext uri="{9D8B030D-6E8A-4147-A177-3AD203B41FA5}">
                      <a16:colId xmlns:a16="http://schemas.microsoft.com/office/drawing/2014/main" val="1264330507"/>
                    </a:ext>
                  </a:extLst>
                </a:gridCol>
                <a:gridCol w="2709333">
                  <a:extLst>
                    <a:ext uri="{9D8B030D-6E8A-4147-A177-3AD203B41FA5}">
                      <a16:colId xmlns:a16="http://schemas.microsoft.com/office/drawing/2014/main" val="3342638540"/>
                    </a:ext>
                  </a:extLst>
                </a:gridCol>
              </a:tblGrid>
              <a:tr h="370840">
                <a:tc>
                  <a:txBody>
                    <a:bodyPr/>
                    <a:lstStyle/>
                    <a:p>
                      <a:r>
                        <a:rPr lang="en-US" dirty="0"/>
                        <a:t>Antecedent</a:t>
                      </a:r>
                    </a:p>
                  </a:txBody>
                  <a:tcPr/>
                </a:tc>
                <a:tc>
                  <a:txBody>
                    <a:bodyPr/>
                    <a:lstStyle/>
                    <a:p>
                      <a:r>
                        <a:rPr lang="en-US" dirty="0"/>
                        <a:t>Behavior</a:t>
                      </a:r>
                    </a:p>
                  </a:txBody>
                  <a:tcPr/>
                </a:tc>
                <a:tc>
                  <a:txBody>
                    <a:bodyPr/>
                    <a:lstStyle/>
                    <a:p>
                      <a:r>
                        <a:rPr lang="en-US" dirty="0"/>
                        <a:t>Consequence</a:t>
                      </a:r>
                    </a:p>
                  </a:txBody>
                  <a:tcPr/>
                </a:tc>
                <a:extLst>
                  <a:ext uri="{0D108BD9-81ED-4DB2-BD59-A6C34878D82A}">
                    <a16:rowId xmlns:a16="http://schemas.microsoft.com/office/drawing/2014/main" val="3466293151"/>
                  </a:ext>
                </a:extLst>
              </a:tr>
              <a:tr h="370840">
                <a:tc>
                  <a:txBody>
                    <a:bodyPr/>
                    <a:lstStyle/>
                    <a:p>
                      <a:r>
                        <a:rPr lang="en-US" dirty="0"/>
                        <a:t>Student sleeping in class</a:t>
                      </a:r>
                    </a:p>
                  </a:txBody>
                  <a:tcPr/>
                </a:tc>
                <a:tc>
                  <a:txBody>
                    <a:bodyPr/>
                    <a:lstStyle/>
                    <a:p>
                      <a:r>
                        <a:rPr lang="en-US" dirty="0"/>
                        <a:t>He knows he should be working in class.  He is choosing not to.</a:t>
                      </a:r>
                    </a:p>
                  </a:txBody>
                  <a:tcPr/>
                </a:tc>
                <a:tc>
                  <a:txBody>
                    <a:bodyPr/>
                    <a:lstStyle/>
                    <a:p>
                      <a:r>
                        <a:rPr lang="en-US" dirty="0"/>
                        <a:t>Escape having to meaningfully support the class.  </a:t>
                      </a:r>
                    </a:p>
                    <a:p>
                      <a:endParaRPr lang="en-US" dirty="0"/>
                    </a:p>
                    <a:p>
                      <a:r>
                        <a:rPr lang="en-US" dirty="0"/>
                        <a:t>Justification of exclusionary practices</a:t>
                      </a:r>
                    </a:p>
                  </a:txBody>
                  <a:tcPr/>
                </a:tc>
                <a:extLst>
                  <a:ext uri="{0D108BD9-81ED-4DB2-BD59-A6C34878D82A}">
                    <a16:rowId xmlns:a16="http://schemas.microsoft.com/office/drawing/2014/main" val="2490897319"/>
                  </a:ext>
                </a:extLst>
              </a:tr>
            </a:tbl>
          </a:graphicData>
        </a:graphic>
      </p:graphicFrame>
    </p:spTree>
    <p:extLst>
      <p:ext uri="{BB962C8B-B14F-4D97-AF65-F5344CB8AC3E}">
        <p14:creationId xmlns:p14="http://schemas.microsoft.com/office/powerpoint/2010/main" val="374920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
                                        </p:tgtEl>
                                      </p:cBhvr>
                                    </p:animEffect>
                                    <p:anim calcmode="lin" valueType="num">
                                      <p:cBhvr>
                                        <p:cTn id="28" dur="1000"/>
                                        <p:tgtEl>
                                          <p:spTgt spid="5"/>
                                        </p:tgtEl>
                                        <p:attrNameLst>
                                          <p:attrName>ppt_x</p:attrName>
                                        </p:attrNameLst>
                                      </p:cBhvr>
                                      <p:tavLst>
                                        <p:tav tm="0">
                                          <p:val>
                                            <p:strVal val="ppt_x"/>
                                          </p:val>
                                        </p:tav>
                                        <p:tav tm="100000">
                                          <p:val>
                                            <p:strVal val="ppt_x"/>
                                          </p:val>
                                        </p:tav>
                                      </p:tavLst>
                                    </p:anim>
                                    <p:anim calcmode="lin" valueType="num">
                                      <p:cBhvr>
                                        <p:cTn id="29" dur="1000"/>
                                        <p:tgtEl>
                                          <p:spTgt spid="5"/>
                                        </p:tgtEl>
                                        <p:attrNameLst>
                                          <p:attrName>ppt_y</p:attrName>
                                        </p:attrNameLst>
                                      </p:cBhvr>
                                      <p:tavLst>
                                        <p:tav tm="0">
                                          <p:val>
                                            <p:strVal val="ppt_y"/>
                                          </p:val>
                                        </p:tav>
                                        <p:tav tm="100000">
                                          <p:val>
                                            <p:strVal val="ppt_y+.1"/>
                                          </p:val>
                                        </p:tav>
                                      </p:tavLst>
                                    </p:anim>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1" presetClass="exit" presetSubtype="0" fill="hold" nodeType="clickEffect">
                                  <p:stCondLst>
                                    <p:cond delay="0"/>
                                  </p:stCondLst>
                                  <p:childTnLst>
                                    <p:anim calcmode="lin" valueType="num">
                                      <p:cBhvr>
                                        <p:cTn id="52" dur="1000"/>
                                        <p:tgtEl>
                                          <p:spTgt spid="6"/>
                                        </p:tgtEl>
                                        <p:attrNameLst>
                                          <p:attrName>ppt_w</p:attrName>
                                        </p:attrNameLst>
                                      </p:cBhvr>
                                      <p:tavLst>
                                        <p:tav tm="0">
                                          <p:val>
                                            <p:strVal val="ppt_w"/>
                                          </p:val>
                                        </p:tav>
                                        <p:tav tm="100000">
                                          <p:val>
                                            <p:fltVal val="0"/>
                                          </p:val>
                                        </p:tav>
                                      </p:tavLst>
                                    </p:anim>
                                    <p:anim calcmode="lin" valueType="num">
                                      <p:cBhvr>
                                        <p:cTn id="53" dur="1000"/>
                                        <p:tgtEl>
                                          <p:spTgt spid="6"/>
                                        </p:tgtEl>
                                        <p:attrNameLst>
                                          <p:attrName>ppt_h</p:attrName>
                                        </p:attrNameLst>
                                      </p:cBhvr>
                                      <p:tavLst>
                                        <p:tav tm="0">
                                          <p:val>
                                            <p:strVal val="ppt_h"/>
                                          </p:val>
                                        </p:tav>
                                        <p:tav tm="100000">
                                          <p:val>
                                            <p:fltVal val="0"/>
                                          </p:val>
                                        </p:tav>
                                      </p:tavLst>
                                    </p:anim>
                                    <p:anim calcmode="lin" valueType="num">
                                      <p:cBhvr>
                                        <p:cTn id="54" dur="1000"/>
                                        <p:tgtEl>
                                          <p:spTgt spid="6"/>
                                        </p:tgtEl>
                                        <p:attrNameLst>
                                          <p:attrName>style.rotation</p:attrName>
                                        </p:attrNameLst>
                                      </p:cBhvr>
                                      <p:tavLst>
                                        <p:tav tm="0">
                                          <p:val>
                                            <p:fltVal val="0"/>
                                          </p:val>
                                        </p:tav>
                                        <p:tav tm="100000">
                                          <p:val>
                                            <p:fltVal val="90"/>
                                          </p:val>
                                        </p:tav>
                                      </p:tavLst>
                                    </p:anim>
                                    <p:animEffect transition="out" filter="fade">
                                      <p:cBhvr>
                                        <p:cTn id="55" dur="1000"/>
                                        <p:tgtEl>
                                          <p:spTgt spid="6"/>
                                        </p:tgtEl>
                                      </p:cBhvr>
                                    </p:animEffect>
                                    <p:set>
                                      <p:cBhvr>
                                        <p:cTn id="56" dur="1" fill="hold">
                                          <p:stCondLst>
                                            <p:cond delay="999"/>
                                          </p:stCondLst>
                                        </p:cTn>
                                        <p:tgtEl>
                                          <p:spTgt spid="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1" presetClass="exit" presetSubtype="0" fill="hold" nodeType="clickEffect">
                                  <p:stCondLst>
                                    <p:cond delay="0"/>
                                  </p:stCondLst>
                                  <p:childTnLst>
                                    <p:anim calcmode="lin" valueType="num">
                                      <p:cBhvr>
                                        <p:cTn id="78" dur="1000"/>
                                        <p:tgtEl>
                                          <p:spTgt spid="8"/>
                                        </p:tgtEl>
                                        <p:attrNameLst>
                                          <p:attrName>ppt_w</p:attrName>
                                        </p:attrNameLst>
                                      </p:cBhvr>
                                      <p:tavLst>
                                        <p:tav tm="0">
                                          <p:val>
                                            <p:strVal val="ppt_w"/>
                                          </p:val>
                                        </p:tav>
                                        <p:tav tm="100000">
                                          <p:val>
                                            <p:fltVal val="0"/>
                                          </p:val>
                                        </p:tav>
                                      </p:tavLst>
                                    </p:anim>
                                    <p:anim calcmode="lin" valueType="num">
                                      <p:cBhvr>
                                        <p:cTn id="79" dur="1000"/>
                                        <p:tgtEl>
                                          <p:spTgt spid="8"/>
                                        </p:tgtEl>
                                        <p:attrNameLst>
                                          <p:attrName>ppt_h</p:attrName>
                                        </p:attrNameLst>
                                      </p:cBhvr>
                                      <p:tavLst>
                                        <p:tav tm="0">
                                          <p:val>
                                            <p:strVal val="ppt_h"/>
                                          </p:val>
                                        </p:tav>
                                        <p:tav tm="100000">
                                          <p:val>
                                            <p:fltVal val="0"/>
                                          </p:val>
                                        </p:tav>
                                      </p:tavLst>
                                    </p:anim>
                                    <p:anim calcmode="lin" valueType="num">
                                      <p:cBhvr>
                                        <p:cTn id="80" dur="1000"/>
                                        <p:tgtEl>
                                          <p:spTgt spid="8"/>
                                        </p:tgtEl>
                                        <p:attrNameLst>
                                          <p:attrName>style.rotation</p:attrName>
                                        </p:attrNameLst>
                                      </p:cBhvr>
                                      <p:tavLst>
                                        <p:tav tm="0">
                                          <p:val>
                                            <p:fltVal val="0"/>
                                          </p:val>
                                        </p:tav>
                                        <p:tav tm="100000">
                                          <p:val>
                                            <p:fltVal val="90"/>
                                          </p:val>
                                        </p:tav>
                                      </p:tavLst>
                                    </p:anim>
                                    <p:animEffect transition="out" filter="fade">
                                      <p:cBhvr>
                                        <p:cTn id="81" dur="1000"/>
                                        <p:tgtEl>
                                          <p:spTgt spid="8"/>
                                        </p:tgtEl>
                                      </p:cBhvr>
                                    </p:animEffect>
                                    <p:set>
                                      <p:cBhvr>
                                        <p:cTn id="8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077EC6-88C1-4B1D-997F-ED0A98D1169A}"/>
              </a:ext>
            </a:extLst>
          </p:cNvPr>
          <p:cNvPicPr>
            <a:picLocks noChangeAspect="1"/>
          </p:cNvPicPr>
          <p:nvPr/>
        </p:nvPicPr>
        <p:blipFill rotWithShape="1">
          <a:blip r:embed="rId2"/>
          <a:srcRect l="2143" t="18285" r="21357" b="6286"/>
          <a:stretch/>
        </p:blipFill>
        <p:spPr>
          <a:xfrm>
            <a:off x="608215" y="0"/>
            <a:ext cx="10975569" cy="6087291"/>
          </a:xfrm>
          <a:prstGeom prst="rect">
            <a:avLst/>
          </a:prstGeom>
        </p:spPr>
      </p:pic>
    </p:spTree>
    <p:extLst>
      <p:ext uri="{BB962C8B-B14F-4D97-AF65-F5344CB8AC3E}">
        <p14:creationId xmlns:p14="http://schemas.microsoft.com/office/powerpoint/2010/main" val="1281246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82E7-DD64-4012-AC8C-E8E479D3B6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9CDE15A-0783-4097-B9FD-438F772FB9C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F96A423-AB14-4A91-AA18-98B2E173A680}"/>
              </a:ext>
            </a:extLst>
          </p:cNvPr>
          <p:cNvPicPr>
            <a:picLocks noChangeAspect="1"/>
          </p:cNvPicPr>
          <p:nvPr/>
        </p:nvPicPr>
        <p:blipFill rotWithShape="1">
          <a:blip r:embed="rId2"/>
          <a:srcRect l="2143" t="17904" r="21035" b="6477"/>
          <a:stretch/>
        </p:blipFill>
        <p:spPr>
          <a:xfrm>
            <a:off x="563649" y="-91440"/>
            <a:ext cx="11064701" cy="6126480"/>
          </a:xfrm>
          <a:prstGeom prst="rect">
            <a:avLst/>
          </a:prstGeom>
        </p:spPr>
      </p:pic>
      <p:sp>
        <p:nvSpPr>
          <p:cNvPr id="8" name="Rectangle 7">
            <a:extLst>
              <a:ext uri="{FF2B5EF4-FFF2-40B4-BE49-F238E27FC236}">
                <a16:creationId xmlns:a16="http://schemas.microsoft.com/office/drawing/2014/main" id="{3D226B84-7C2C-4217-84CB-6A09CB8791C9}"/>
              </a:ext>
            </a:extLst>
          </p:cNvPr>
          <p:cNvSpPr/>
          <p:nvPr/>
        </p:nvSpPr>
        <p:spPr>
          <a:xfrm>
            <a:off x="1097888" y="2676042"/>
            <a:ext cx="10179712" cy="3113070"/>
          </a:xfrm>
          <a:prstGeom prst="rect">
            <a:avLst/>
          </a:prstGeom>
          <a:solidFill>
            <a:srgbClr val="556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29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1B7626-0296-42EE-BE71-688763CE7B4E}"/>
              </a:ext>
            </a:extLst>
          </p:cNvPr>
          <p:cNvSpPr txBox="1"/>
          <p:nvPr/>
        </p:nvSpPr>
        <p:spPr>
          <a:xfrm>
            <a:off x="1190897" y="1661421"/>
            <a:ext cx="9810205" cy="3785652"/>
          </a:xfrm>
          <a:prstGeom prst="rect">
            <a:avLst/>
          </a:prstGeom>
          <a:noFill/>
        </p:spPr>
        <p:txBody>
          <a:bodyPr wrap="square" lIns="91440" tIns="45720" rIns="91440" bIns="45720" rtlCol="0" anchor="t">
            <a:spAutoFit/>
          </a:bodyPr>
          <a:lstStyle/>
          <a:p>
            <a:r>
              <a:rPr lang="en-US" sz="4800" dirty="0"/>
              <a:t>Can you think of another example of a micro-assault commonly used toward students with disabilities?   </a:t>
            </a:r>
          </a:p>
          <a:p>
            <a:endParaRPr lang="en-US" sz="4800" dirty="0"/>
          </a:p>
        </p:txBody>
      </p:sp>
    </p:spTree>
    <p:extLst>
      <p:ext uri="{BB962C8B-B14F-4D97-AF65-F5344CB8AC3E}">
        <p14:creationId xmlns:p14="http://schemas.microsoft.com/office/powerpoint/2010/main" val="3492442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82E7-DD64-4012-AC8C-E8E479D3B6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9CDE15A-0783-4097-B9FD-438F772FB9C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F96A423-AB14-4A91-AA18-98B2E173A680}"/>
              </a:ext>
            </a:extLst>
          </p:cNvPr>
          <p:cNvPicPr>
            <a:picLocks noChangeAspect="1"/>
          </p:cNvPicPr>
          <p:nvPr/>
        </p:nvPicPr>
        <p:blipFill rotWithShape="1">
          <a:blip r:embed="rId2"/>
          <a:srcRect l="2143" t="17904" r="21035" b="6477"/>
          <a:stretch/>
        </p:blipFill>
        <p:spPr>
          <a:xfrm>
            <a:off x="563649" y="-91440"/>
            <a:ext cx="11064701" cy="6126480"/>
          </a:xfrm>
          <a:prstGeom prst="rect">
            <a:avLst/>
          </a:prstGeom>
        </p:spPr>
      </p:pic>
      <p:sp>
        <p:nvSpPr>
          <p:cNvPr id="4" name="Rectangle 3">
            <a:extLst>
              <a:ext uri="{FF2B5EF4-FFF2-40B4-BE49-F238E27FC236}">
                <a16:creationId xmlns:a16="http://schemas.microsoft.com/office/drawing/2014/main" id="{4C86DD31-BD86-4F89-BC0B-F2FE18963E2C}"/>
              </a:ext>
            </a:extLst>
          </p:cNvPr>
          <p:cNvSpPr/>
          <p:nvPr/>
        </p:nvSpPr>
        <p:spPr>
          <a:xfrm>
            <a:off x="5847274" y="2569"/>
            <a:ext cx="5161926" cy="1200329"/>
          </a:xfrm>
          <a:prstGeom prst="rect">
            <a:avLst/>
          </a:prstGeom>
          <a:noFill/>
        </p:spPr>
        <p:txBody>
          <a:bodyPr wrap="none" lIns="91440" tIns="45720" rIns="91440" bIns="45720">
            <a:spAutoFit/>
          </a:bodyPr>
          <a:lstStyle/>
          <a:p>
            <a:pPr algn="ctr"/>
            <a:r>
              <a:rPr lang="en-US"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THE R WORD</a:t>
            </a:r>
            <a:endParaRPr lang="en-US"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AE995B29-6512-45B5-B718-4396C07CB67B}"/>
              </a:ext>
            </a:extLst>
          </p:cNvPr>
          <p:cNvSpPr/>
          <p:nvPr/>
        </p:nvSpPr>
        <p:spPr>
          <a:xfrm>
            <a:off x="778914" y="2555047"/>
            <a:ext cx="2446247" cy="1200329"/>
          </a:xfrm>
          <a:prstGeom prst="rect">
            <a:avLst/>
          </a:prstGeom>
          <a:noFill/>
        </p:spPr>
        <p:txBody>
          <a:bodyPr wrap="none" lIns="91440" tIns="45720" rIns="91440" bIns="45720">
            <a:spAutoFit/>
          </a:bodyPr>
          <a:lstStyle/>
          <a:p>
            <a:pPr algn="ctr"/>
            <a:r>
              <a:rPr lang="en-US"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SLOW</a:t>
            </a:r>
            <a:endParaRPr lang="en-US"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Rectangle 6">
            <a:extLst>
              <a:ext uri="{FF2B5EF4-FFF2-40B4-BE49-F238E27FC236}">
                <a16:creationId xmlns:a16="http://schemas.microsoft.com/office/drawing/2014/main" id="{CDE69DF5-0038-496D-94BB-484330E1E8C3}"/>
              </a:ext>
            </a:extLst>
          </p:cNvPr>
          <p:cNvSpPr/>
          <p:nvPr/>
        </p:nvSpPr>
        <p:spPr>
          <a:xfrm>
            <a:off x="8915010" y="2021607"/>
            <a:ext cx="2050433" cy="1200329"/>
          </a:xfrm>
          <a:prstGeom prst="rect">
            <a:avLst/>
          </a:prstGeom>
          <a:noFill/>
        </p:spPr>
        <p:txBody>
          <a:bodyPr wrap="none" lIns="91440" tIns="45720" rIns="91440" bIns="45720">
            <a:spAutoFit/>
          </a:bodyPr>
          <a:lstStyle/>
          <a:p>
            <a:pPr algn="ctr"/>
            <a:r>
              <a:rPr lang="en-US"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SPAZ</a:t>
            </a:r>
            <a:endParaRPr lang="en-US"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795224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82E7-DD64-4012-AC8C-E8E479D3B6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9CDE15A-0783-4097-B9FD-438F772FB9C4}"/>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2BE32284-9018-40C6-8F3B-B8115097CC98}"/>
              </a:ext>
            </a:extLst>
          </p:cNvPr>
          <p:cNvPicPr>
            <a:picLocks noChangeAspect="1"/>
          </p:cNvPicPr>
          <p:nvPr/>
        </p:nvPicPr>
        <p:blipFill rotWithShape="1">
          <a:blip r:embed="rId2"/>
          <a:srcRect l="2036" t="17905" r="21464" b="6857"/>
          <a:stretch/>
        </p:blipFill>
        <p:spPr>
          <a:xfrm>
            <a:off x="0" y="0"/>
            <a:ext cx="12192000" cy="6087291"/>
          </a:xfrm>
          <a:prstGeom prst="rect">
            <a:avLst/>
          </a:prstGeom>
        </p:spPr>
      </p:pic>
      <p:sp>
        <p:nvSpPr>
          <p:cNvPr id="5" name="Rectangle 4">
            <a:extLst>
              <a:ext uri="{FF2B5EF4-FFF2-40B4-BE49-F238E27FC236}">
                <a16:creationId xmlns:a16="http://schemas.microsoft.com/office/drawing/2014/main" id="{46A77CF4-C908-4460-A222-4C748535C6E4}"/>
              </a:ext>
            </a:extLst>
          </p:cNvPr>
          <p:cNvSpPr/>
          <p:nvPr/>
        </p:nvSpPr>
        <p:spPr>
          <a:xfrm>
            <a:off x="7065604" y="3667448"/>
            <a:ext cx="2742791" cy="2246769"/>
          </a:xfrm>
          <a:prstGeom prst="rect">
            <a:avLst/>
          </a:prstGeom>
          <a:solidFill>
            <a:schemeClr val="bg1">
              <a:lumMod val="85000"/>
            </a:schemeClr>
          </a:solidFill>
        </p:spPr>
        <p:txBody>
          <a:bodyPr wrap="squar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He did great in class today.  Didn’t do any work.. but no tantrums.</a:t>
            </a:r>
          </a:p>
        </p:txBody>
      </p:sp>
      <p:sp>
        <p:nvSpPr>
          <p:cNvPr id="7" name="Rectangle 6">
            <a:extLst>
              <a:ext uri="{FF2B5EF4-FFF2-40B4-BE49-F238E27FC236}">
                <a16:creationId xmlns:a16="http://schemas.microsoft.com/office/drawing/2014/main" id="{681B96DD-694C-4095-A3AC-998B2B76E9D6}"/>
              </a:ext>
            </a:extLst>
          </p:cNvPr>
          <p:cNvSpPr/>
          <p:nvPr/>
        </p:nvSpPr>
        <p:spPr>
          <a:xfrm>
            <a:off x="7065604" y="1934300"/>
            <a:ext cx="2742791" cy="954107"/>
          </a:xfrm>
          <a:prstGeom prst="rect">
            <a:avLst/>
          </a:prstGeom>
          <a:solidFill>
            <a:schemeClr val="bg1">
              <a:lumMod val="75000"/>
            </a:schemeClr>
          </a:solidFill>
        </p:spPr>
        <p:txBody>
          <a:bodyPr wrap="square" lIns="91440" tIns="45720" rIns="91440" bIns="45720">
            <a:spAutoFit/>
          </a:bodyPr>
          <a:lstStyle/>
          <a:p>
            <a:pPr algn="ctr"/>
            <a:r>
              <a:rPr 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He isn’t EMN. He is just B.A.D.</a:t>
            </a:r>
            <a:endParaRPr lang="en-US" sz="2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8" name="Rectangle 7">
            <a:extLst>
              <a:ext uri="{FF2B5EF4-FFF2-40B4-BE49-F238E27FC236}">
                <a16:creationId xmlns:a16="http://schemas.microsoft.com/office/drawing/2014/main" id="{E481638D-409C-4FE3-95C6-3471FD0DB5A0}"/>
              </a:ext>
            </a:extLst>
          </p:cNvPr>
          <p:cNvSpPr/>
          <p:nvPr/>
        </p:nvSpPr>
        <p:spPr>
          <a:xfrm>
            <a:off x="7212181" y="1809306"/>
            <a:ext cx="2742791" cy="1384995"/>
          </a:xfrm>
          <a:prstGeom prst="rect">
            <a:avLst/>
          </a:prstGeom>
          <a:solidFill>
            <a:schemeClr val="bg2">
              <a:lumMod val="90000"/>
            </a:schemeClr>
          </a:solidFill>
        </p:spPr>
        <p:txBody>
          <a:bodyPr wrap="square" lIns="91440" tIns="45720" rIns="91440" bIns="45720">
            <a:spAutoFit/>
          </a:bodyPr>
          <a:lstStyle/>
          <a:p>
            <a:pPr algn="ctr"/>
            <a:r>
              <a:rPr 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She looks normal for a child with autism.</a:t>
            </a:r>
            <a:endParaRPr lang="en-US" sz="2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23334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xit" presetSubtype="0" fill="hold" grpId="1" nodeType="clickEffect">
                                  <p:stCondLst>
                                    <p:cond delay="0"/>
                                  </p:stCondLst>
                                  <p:childTnLst>
                                    <p:anim calcmode="lin" valueType="num">
                                      <p:cBhvr>
                                        <p:cTn id="25" dur="1000"/>
                                        <p:tgtEl>
                                          <p:spTgt spid="8"/>
                                        </p:tgtEl>
                                        <p:attrNameLst>
                                          <p:attrName>ppt_w</p:attrName>
                                        </p:attrNameLst>
                                      </p:cBhvr>
                                      <p:tavLst>
                                        <p:tav tm="0">
                                          <p:val>
                                            <p:strVal val="ppt_w"/>
                                          </p:val>
                                        </p:tav>
                                        <p:tav tm="100000">
                                          <p:val>
                                            <p:fltVal val="0"/>
                                          </p:val>
                                        </p:tav>
                                      </p:tavLst>
                                    </p:anim>
                                    <p:anim calcmode="lin" valueType="num">
                                      <p:cBhvr>
                                        <p:cTn id="26" dur="1000"/>
                                        <p:tgtEl>
                                          <p:spTgt spid="8"/>
                                        </p:tgtEl>
                                        <p:attrNameLst>
                                          <p:attrName>ppt_h</p:attrName>
                                        </p:attrNameLst>
                                      </p:cBhvr>
                                      <p:tavLst>
                                        <p:tav tm="0">
                                          <p:val>
                                            <p:strVal val="ppt_h"/>
                                          </p:val>
                                        </p:tav>
                                        <p:tav tm="100000">
                                          <p:val>
                                            <p:fltVal val="0"/>
                                          </p:val>
                                        </p:tav>
                                      </p:tavLst>
                                    </p:anim>
                                    <p:anim calcmode="lin" valueType="num">
                                      <p:cBhvr>
                                        <p:cTn id="27" dur="1000"/>
                                        <p:tgtEl>
                                          <p:spTgt spid="8"/>
                                        </p:tgtEl>
                                        <p:attrNameLst>
                                          <p:attrName>style.rotation</p:attrName>
                                        </p:attrNameLst>
                                      </p:cBhvr>
                                      <p:tavLst>
                                        <p:tav tm="0">
                                          <p:val>
                                            <p:fltVal val="0"/>
                                          </p:val>
                                        </p:tav>
                                        <p:tav tm="100000">
                                          <p:val>
                                            <p:fltVal val="90"/>
                                          </p:val>
                                        </p:tav>
                                      </p:tavLst>
                                    </p:anim>
                                    <p:animEffect transition="out" filter="fade">
                                      <p:cBhvr>
                                        <p:cTn id="28" dur="1000"/>
                                        <p:tgtEl>
                                          <p:spTgt spid="8"/>
                                        </p:tgtEl>
                                      </p:cBhvr>
                                    </p:animEffect>
                                    <p:set>
                                      <p:cBhvr>
                                        <p:cTn id="29" dur="1" fill="hold">
                                          <p:stCondLst>
                                            <p:cond delay="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xit" presetSubtype="0" fill="hold" grpId="1" nodeType="clickEffect">
                                  <p:stCondLst>
                                    <p:cond delay="0"/>
                                  </p:stCondLst>
                                  <p:childTnLst>
                                    <p:animEffect transition="out" filter="fade">
                                      <p:cBhvr>
                                        <p:cTn id="39" dur="2000"/>
                                        <p:tgtEl>
                                          <p:spTgt spid="7"/>
                                        </p:tgtEl>
                                      </p:cBhvr>
                                    </p:animEffect>
                                    <p:anim calcmode="lin" valueType="num">
                                      <p:cBhvr>
                                        <p:cTn id="40"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7"/>
                                        </p:tgtEl>
                                        <p:attrNameLst>
                                          <p:attrName>ppt_h</p:attrName>
                                        </p:attrNameLst>
                                      </p:cBhvr>
                                      <p:tavLst>
                                        <p:tav tm="0">
                                          <p:val>
                                            <p:strVal val="ppt_h"/>
                                          </p:val>
                                        </p:tav>
                                        <p:tav tm="100000">
                                          <p:val>
                                            <p:strVal val="ppt_h"/>
                                          </p:val>
                                        </p:tav>
                                      </p:tavLst>
                                    </p:anim>
                                    <p:set>
                                      <p:cBhvr>
                                        <p:cTn id="4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1B7626-0296-42EE-BE71-688763CE7B4E}"/>
              </a:ext>
            </a:extLst>
          </p:cNvPr>
          <p:cNvSpPr txBox="1"/>
          <p:nvPr/>
        </p:nvSpPr>
        <p:spPr>
          <a:xfrm>
            <a:off x="1190897" y="1291552"/>
            <a:ext cx="9810205" cy="3046988"/>
          </a:xfrm>
          <a:prstGeom prst="rect">
            <a:avLst/>
          </a:prstGeom>
          <a:noFill/>
        </p:spPr>
        <p:txBody>
          <a:bodyPr wrap="square" rtlCol="0">
            <a:spAutoFit/>
          </a:bodyPr>
          <a:lstStyle/>
          <a:p>
            <a:r>
              <a:rPr lang="en-US" sz="4800" dirty="0"/>
              <a:t>Activity:  Turn to a partner and identify an example of a micro-insult regarding a student with a disability.   </a:t>
            </a:r>
          </a:p>
          <a:p>
            <a:endParaRPr lang="en-US" sz="4800" dirty="0"/>
          </a:p>
        </p:txBody>
      </p:sp>
    </p:spTree>
    <p:extLst>
      <p:ext uri="{BB962C8B-B14F-4D97-AF65-F5344CB8AC3E}">
        <p14:creationId xmlns:p14="http://schemas.microsoft.com/office/powerpoint/2010/main" val="3285168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BEB2F8-BAC9-4F6C-A160-DD5A60AF8FE8}"/>
              </a:ext>
            </a:extLst>
          </p:cNvPr>
          <p:cNvPicPr>
            <a:picLocks noChangeAspect="1"/>
          </p:cNvPicPr>
          <p:nvPr/>
        </p:nvPicPr>
        <p:blipFill rotWithShape="1">
          <a:blip r:embed="rId2"/>
          <a:srcRect l="1714" t="18666" r="21465" b="5905"/>
          <a:stretch/>
        </p:blipFill>
        <p:spPr>
          <a:xfrm>
            <a:off x="656112" y="0"/>
            <a:ext cx="10879776" cy="6008914"/>
          </a:xfrm>
          <a:prstGeom prst="rect">
            <a:avLst/>
          </a:prstGeom>
        </p:spPr>
      </p:pic>
      <p:sp>
        <p:nvSpPr>
          <p:cNvPr id="2" name="Speech Bubble: Oval 1">
            <a:extLst>
              <a:ext uri="{FF2B5EF4-FFF2-40B4-BE49-F238E27FC236}">
                <a16:creationId xmlns:a16="http://schemas.microsoft.com/office/drawing/2014/main" id="{8C73AD93-EE74-4411-89DE-CFAFD3B4141B}"/>
              </a:ext>
            </a:extLst>
          </p:cNvPr>
          <p:cNvSpPr/>
          <p:nvPr/>
        </p:nvSpPr>
        <p:spPr>
          <a:xfrm>
            <a:off x="7602877" y="377576"/>
            <a:ext cx="3246633" cy="3051424"/>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Don’t worry about the assignment. It’s not on your level.</a:t>
            </a:r>
            <a:endParaRPr lang="en-US" sz="2400" b="1" cap="none" spc="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p:txBody>
      </p:sp>
      <p:sp>
        <p:nvSpPr>
          <p:cNvPr id="6" name="Speech Bubble: Oval 5">
            <a:extLst>
              <a:ext uri="{FF2B5EF4-FFF2-40B4-BE49-F238E27FC236}">
                <a16:creationId xmlns:a16="http://schemas.microsoft.com/office/drawing/2014/main" id="{3D22053C-8CB3-40C0-B224-73740CD3A610}"/>
              </a:ext>
            </a:extLst>
          </p:cNvPr>
          <p:cNvSpPr/>
          <p:nvPr/>
        </p:nvSpPr>
        <p:spPr>
          <a:xfrm>
            <a:off x="2229492" y="3061699"/>
            <a:ext cx="3482939" cy="24555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Sure he can come to my class, but I doubt he will get anything out of it.  </a:t>
            </a:r>
            <a:endParaRPr lang="en-US" sz="2400" b="1" cap="none" spc="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p:txBody>
      </p:sp>
      <p:sp>
        <p:nvSpPr>
          <p:cNvPr id="7" name="Speech Bubble: Oval 6">
            <a:extLst>
              <a:ext uri="{FF2B5EF4-FFF2-40B4-BE49-F238E27FC236}">
                <a16:creationId xmlns:a16="http://schemas.microsoft.com/office/drawing/2014/main" id="{6FB0C8B7-2DE8-4734-AB69-4ACE54DBE2D5}"/>
              </a:ext>
            </a:extLst>
          </p:cNvPr>
          <p:cNvSpPr/>
          <p:nvPr/>
        </p:nvSpPr>
        <p:spPr>
          <a:xfrm>
            <a:off x="6205591" y="3665856"/>
            <a:ext cx="3246633" cy="210620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Don’t expect any support from the family…</a:t>
            </a:r>
            <a:endParaRPr lang="en-US" sz="2400" b="1" cap="none" spc="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20245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1B7626-0296-42EE-BE71-688763CE7B4E}"/>
              </a:ext>
            </a:extLst>
          </p:cNvPr>
          <p:cNvSpPr txBox="1"/>
          <p:nvPr/>
        </p:nvSpPr>
        <p:spPr>
          <a:xfrm>
            <a:off x="1190897" y="1722184"/>
            <a:ext cx="9810205" cy="4524315"/>
          </a:xfrm>
          <a:prstGeom prst="rect">
            <a:avLst/>
          </a:prstGeom>
          <a:noFill/>
        </p:spPr>
        <p:txBody>
          <a:bodyPr wrap="square" rtlCol="0">
            <a:spAutoFit/>
          </a:bodyPr>
          <a:lstStyle/>
          <a:p>
            <a:r>
              <a:rPr lang="en-US" sz="4800" dirty="0"/>
              <a:t>Activity:  On a sheet of note paper, list a few micro-invalidations that often are used toward students with disabilities.  </a:t>
            </a:r>
          </a:p>
          <a:p>
            <a:endParaRPr lang="en-US" sz="4800" dirty="0"/>
          </a:p>
          <a:p>
            <a:r>
              <a:rPr lang="en-US" sz="4800" dirty="0"/>
              <a:t> </a:t>
            </a:r>
          </a:p>
        </p:txBody>
      </p:sp>
    </p:spTree>
    <p:extLst>
      <p:ext uri="{BB962C8B-B14F-4D97-AF65-F5344CB8AC3E}">
        <p14:creationId xmlns:p14="http://schemas.microsoft.com/office/powerpoint/2010/main" val="3984448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3705C8-AF3D-484B-AA04-80B2B50DBFA3}"/>
              </a:ext>
            </a:extLst>
          </p:cNvPr>
          <p:cNvSpPr>
            <a:spLocks noGrp="1"/>
          </p:cNvSpPr>
          <p:nvPr>
            <p:ph type="title"/>
          </p:nvPr>
        </p:nvSpPr>
        <p:spPr>
          <a:xfrm>
            <a:off x="1069848" y="484632"/>
            <a:ext cx="10058400" cy="1609344"/>
          </a:xfrm>
        </p:spPr>
        <p:txBody>
          <a:bodyPr>
            <a:normAutofit/>
          </a:bodyPr>
          <a:lstStyle/>
          <a:p>
            <a:r>
              <a:rPr lang="en-US" dirty="0"/>
              <a:t>Brave Space Norms</a:t>
            </a:r>
          </a:p>
        </p:txBody>
      </p:sp>
      <p:sp>
        <p:nvSpPr>
          <p:cNvPr id="3" name="Content Placeholder 2">
            <a:extLst>
              <a:ext uri="{FF2B5EF4-FFF2-40B4-BE49-F238E27FC236}">
                <a16:creationId xmlns:a16="http://schemas.microsoft.com/office/drawing/2014/main" id="{33172A7A-6169-4849-8B85-1A278C360AAE}"/>
              </a:ext>
            </a:extLst>
          </p:cNvPr>
          <p:cNvSpPr>
            <a:spLocks noGrp="1"/>
          </p:cNvSpPr>
          <p:nvPr>
            <p:ph idx="1"/>
          </p:nvPr>
        </p:nvSpPr>
        <p:spPr>
          <a:xfrm>
            <a:off x="1069848" y="2320412"/>
            <a:ext cx="10058400" cy="3851787"/>
          </a:xfrm>
        </p:spPr>
        <p:txBody>
          <a:bodyPr>
            <a:normAutofit/>
          </a:bodyPr>
          <a:lstStyle/>
          <a:p>
            <a:r>
              <a:rPr lang="en-US" dirty="0"/>
              <a:t>Be vulnerable</a:t>
            </a:r>
          </a:p>
          <a:p>
            <a:r>
              <a:rPr lang="en-US" dirty="0"/>
              <a:t>Look to your own growth first</a:t>
            </a:r>
          </a:p>
          <a:p>
            <a:r>
              <a:rPr lang="en-US" dirty="0"/>
              <a:t>Accept non-closure</a:t>
            </a:r>
          </a:p>
          <a:p>
            <a:r>
              <a:rPr lang="en-US" dirty="0"/>
              <a:t>Take the perspective of others</a:t>
            </a:r>
          </a:p>
          <a:p>
            <a:r>
              <a:rPr lang="en-US" dirty="0"/>
              <a:t>Assume best intentions</a:t>
            </a:r>
          </a:p>
          <a:p>
            <a:r>
              <a:rPr lang="en-US" dirty="0"/>
              <a:t>Lean into discomfort/fear</a:t>
            </a:r>
          </a:p>
          <a:p>
            <a:r>
              <a:rPr lang="en-US" dirty="0"/>
              <a:t>Think critically</a:t>
            </a:r>
          </a:p>
          <a:p>
            <a:r>
              <a:rPr lang="en-US" dirty="0"/>
              <a:t>Consider impact over intent</a:t>
            </a:r>
          </a:p>
          <a:p>
            <a:r>
              <a:rPr lang="en-US" dirty="0"/>
              <a:t>Practice mindfulness</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9374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1" name="Rectangle 10">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D49742-8178-F94C-D04B-79C5A7AE7C37}"/>
              </a:ext>
            </a:extLst>
          </p:cNvPr>
          <p:cNvSpPr txBox="1"/>
          <p:nvPr/>
        </p:nvSpPr>
        <p:spPr>
          <a:xfrm>
            <a:off x="4932557" y="643466"/>
            <a:ext cx="6630177" cy="55287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defTabSz="914400">
              <a:lnSpc>
                <a:spcPct val="90000"/>
              </a:lnSpc>
              <a:spcAft>
                <a:spcPts val="600"/>
              </a:spcAft>
              <a:buClr>
                <a:schemeClr val="accent1">
                  <a:lumMod val="75000"/>
                </a:schemeClr>
              </a:buClr>
              <a:buSzPct val="85000"/>
            </a:pPr>
            <a:r>
              <a:rPr lang="en-US" sz="3600" dirty="0"/>
              <a:t>With your table, discuss the micro-invalidations you had and draw connections between them and what we do as special educators. How does this relate to the legal components we discussed earlier? Be prepared to share out.</a:t>
            </a:r>
            <a:endParaRPr lang="en-US" sz="3600"/>
          </a:p>
        </p:txBody>
      </p:sp>
      <p:grpSp>
        <p:nvGrpSpPr>
          <p:cNvPr id="15" name="Group 14">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6" name="Oval 15">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00944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C21B7626-0296-42EE-BE71-688763CE7B4E}"/>
              </a:ext>
            </a:extLst>
          </p:cNvPr>
          <p:cNvSpPr txBox="1"/>
          <p:nvPr/>
        </p:nvSpPr>
        <p:spPr>
          <a:xfrm>
            <a:off x="1069848" y="2320412"/>
            <a:ext cx="10058400" cy="3851787"/>
          </a:xfrm>
          <a:prstGeom prst="rect">
            <a:avLst/>
          </a:prstGeom>
        </p:spPr>
        <p:txBody>
          <a:bodyPr vert="horz" lIns="91440" tIns="45720" rIns="91440" bIns="45720" rtlCol="0" anchor="t">
            <a:noAutofit/>
          </a:bodyPr>
          <a:lstStyle/>
          <a:p>
            <a:pPr defTabSz="914400">
              <a:lnSpc>
                <a:spcPct val="90000"/>
              </a:lnSpc>
              <a:spcAft>
                <a:spcPts val="600"/>
              </a:spcAft>
              <a:buClr>
                <a:schemeClr val="accent1">
                  <a:lumMod val="75000"/>
                </a:schemeClr>
              </a:buClr>
              <a:buSzPct val="85000"/>
            </a:pPr>
            <a:endParaRPr lang="en-US" sz="3600" dirty="0"/>
          </a:p>
          <a:p>
            <a:pPr defTabSz="914400">
              <a:lnSpc>
                <a:spcPct val="90000"/>
              </a:lnSpc>
              <a:spcAft>
                <a:spcPts val="600"/>
              </a:spcAft>
            </a:pPr>
            <a:r>
              <a:rPr lang="en-US" sz="3600" dirty="0"/>
              <a:t>Write on a piece of paper a time where you displayed a microaggression toward a student with a disability.  Then throw your exit ticket into the trash when you leave.  </a:t>
            </a:r>
          </a:p>
          <a:p>
            <a:pPr indent="-182880" defTabSz="914400">
              <a:lnSpc>
                <a:spcPct val="90000"/>
              </a:lnSpc>
              <a:spcAft>
                <a:spcPts val="600"/>
              </a:spcAft>
              <a:buClr>
                <a:schemeClr val="accent1">
                  <a:lumMod val="75000"/>
                </a:schemeClr>
              </a:buClr>
              <a:buSzPct val="85000"/>
              <a:buFont typeface="Wingdings" pitchFamily="2" charset="2"/>
              <a:buChar char="§"/>
            </a:pPr>
            <a:endParaRPr lang="en-US"/>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ABFFDF4-A87B-A72F-3FF0-96EE3A4AB783}"/>
              </a:ext>
            </a:extLst>
          </p:cNvPr>
          <p:cNvSpPr txBox="1"/>
          <p:nvPr/>
        </p:nvSpPr>
        <p:spPr>
          <a:xfrm>
            <a:off x="3898899" y="934720"/>
            <a:ext cx="43872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Exit Ticket</a:t>
            </a:r>
            <a:endParaRPr lang="en-US" sz="3600"/>
          </a:p>
        </p:txBody>
      </p:sp>
    </p:spTree>
    <p:extLst>
      <p:ext uri="{BB962C8B-B14F-4D97-AF65-F5344CB8AC3E}">
        <p14:creationId xmlns:p14="http://schemas.microsoft.com/office/powerpoint/2010/main" val="944686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D7C-1DFF-54D0-69EB-50679B99E950}"/>
              </a:ext>
            </a:extLst>
          </p:cNvPr>
          <p:cNvSpPr>
            <a:spLocks noGrp="1"/>
          </p:cNvSpPr>
          <p:nvPr>
            <p:ph type="title"/>
          </p:nvPr>
        </p:nvSpPr>
        <p:spPr/>
        <p:txBody>
          <a:bodyPr/>
          <a:lstStyle/>
          <a:p>
            <a:r>
              <a:rPr lang="en-US" dirty="0"/>
              <a:t>Q&amp;A </a:t>
            </a:r>
          </a:p>
        </p:txBody>
      </p:sp>
      <p:sp>
        <p:nvSpPr>
          <p:cNvPr id="3" name="Text Placeholder 2">
            <a:extLst>
              <a:ext uri="{FF2B5EF4-FFF2-40B4-BE49-F238E27FC236}">
                <a16:creationId xmlns:a16="http://schemas.microsoft.com/office/drawing/2014/main" id="{85DDA4A1-ECAD-6745-05E7-137F760B2198}"/>
              </a:ext>
            </a:extLst>
          </p:cNvPr>
          <p:cNvSpPr>
            <a:spLocks noGrp="1"/>
          </p:cNvSpPr>
          <p:nvPr>
            <p:ph type="body" idx="1"/>
          </p:nvPr>
        </p:nvSpPr>
        <p:spPr>
          <a:xfrm>
            <a:off x="885614" y="5406136"/>
            <a:ext cx="10424160" cy="914400"/>
          </a:xfrm>
        </p:spPr>
        <p:txBody>
          <a:bodyPr vert="horz" lIns="91440" tIns="45720" rIns="91440" bIns="45720" rtlCol="0" anchor="t">
            <a:noAutofit/>
          </a:bodyPr>
          <a:lstStyle/>
          <a:p>
            <a:pPr algn="ctr"/>
            <a:r>
              <a:rPr lang="en-US" sz="2400" dirty="0"/>
              <a:t>Presenters:</a:t>
            </a:r>
            <a:endParaRPr lang="en-US"/>
          </a:p>
          <a:p>
            <a:pPr algn="ctr"/>
            <a:r>
              <a:rPr lang="en-US" sz="2400" dirty="0">
                <a:hlinkClick r:id="rId2"/>
              </a:rPr>
              <a:t>Christopher.Flor@MNPS.org</a:t>
            </a:r>
            <a:r>
              <a:rPr lang="en-US" sz="2400" dirty="0"/>
              <a:t> and </a:t>
            </a:r>
            <a:r>
              <a:rPr lang="en-US" sz="2400" dirty="0">
                <a:hlinkClick r:id="rId3"/>
              </a:rPr>
              <a:t>Adrienne.Cook@MNPS.org</a:t>
            </a:r>
            <a:r>
              <a:rPr lang="en-US" sz="2400" dirty="0"/>
              <a:t> </a:t>
            </a:r>
          </a:p>
        </p:txBody>
      </p:sp>
    </p:spTree>
    <p:extLst>
      <p:ext uri="{BB962C8B-B14F-4D97-AF65-F5344CB8AC3E}">
        <p14:creationId xmlns:p14="http://schemas.microsoft.com/office/powerpoint/2010/main" val="365327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5" name="Rectangle 1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1">
            <a:extLst>
              <a:ext uri="{FF2B5EF4-FFF2-40B4-BE49-F238E27FC236}">
                <a16:creationId xmlns:a16="http://schemas.microsoft.com/office/drawing/2014/main" id="{9BFF578F-3CD9-4C75-B96B-8CA36739CEC8}"/>
              </a:ext>
            </a:extLst>
          </p:cNvPr>
          <p:cNvSpPr/>
          <p:nvPr/>
        </p:nvSpPr>
        <p:spPr>
          <a:xfrm>
            <a:off x="1069850" y="844902"/>
            <a:ext cx="5818858" cy="5168196"/>
          </a:xfrm>
          <a:prstGeom prst="rect">
            <a:avLst/>
          </a:prstGeom>
        </p:spPr>
        <p:txBody>
          <a:bodyPr vert="horz" lIns="91440" tIns="45720" rIns="91440" bIns="45720" rtlCol="0" anchor="ctr">
            <a:normAutofit/>
          </a:bodyPr>
          <a:lstStyle/>
          <a:p>
            <a:pPr defTabSz="914400">
              <a:lnSpc>
                <a:spcPct val="90000"/>
              </a:lnSpc>
              <a:spcAft>
                <a:spcPts val="600"/>
              </a:spcAft>
              <a:buClr>
                <a:schemeClr val="accent1">
                  <a:lumMod val="75000"/>
                </a:schemeClr>
              </a:buClr>
              <a:buSzPct val="85000"/>
            </a:pPr>
            <a:r>
              <a:rPr lang="en-US" sz="3200" b="1" cap="none" spc="0">
                <a:ln w="13462">
                  <a:solidFill>
                    <a:schemeClr val="bg1"/>
                  </a:solidFill>
                  <a:prstDash val="solid"/>
                </a:ln>
                <a:effectLst>
                  <a:outerShdw dist="38100" dir="2700000" algn="bl" rotWithShape="0">
                    <a:schemeClr val="accent5"/>
                  </a:outerShdw>
                </a:effectLst>
              </a:rPr>
              <a:t>To be more mindful of</a:t>
            </a:r>
            <a:r>
              <a:rPr lang="en-US" sz="3200" b="1">
                <a:ln w="13462">
                  <a:solidFill>
                    <a:schemeClr val="bg1"/>
                  </a:solidFill>
                  <a:prstDash val="solid"/>
                </a:ln>
                <a:effectLst>
                  <a:outerShdw dist="38100" dir="2700000" algn="bl" rotWithShape="0">
                    <a:schemeClr val="accent5"/>
                  </a:outerShdw>
                </a:effectLst>
              </a:rPr>
              <a:t> </a:t>
            </a:r>
            <a:endParaRPr lang="en-US" sz="3200" b="1" cap="none" spc="0">
              <a:ln w="13462">
                <a:solidFill>
                  <a:prstClr val="white"/>
                </a:solidFill>
                <a:prstDash val="solid"/>
              </a:ln>
              <a:effectLst>
                <a:outerShdw dist="38100" dir="2700000" algn="bl" rotWithShape="0">
                  <a:srgbClr val="949C6B"/>
                </a:outerShdw>
              </a:effectLst>
            </a:endParaRPr>
          </a:p>
          <a:p>
            <a:pPr defTabSz="914400">
              <a:lnSpc>
                <a:spcPct val="90000"/>
              </a:lnSpc>
              <a:spcAft>
                <a:spcPts val="600"/>
              </a:spcAft>
              <a:buClr>
                <a:schemeClr val="accent1">
                  <a:lumMod val="75000"/>
                </a:schemeClr>
              </a:buClr>
              <a:buSzPct val="85000"/>
            </a:pPr>
            <a:r>
              <a:rPr lang="en-US" sz="3200" b="1" cap="none" spc="0">
                <a:ln w="13462">
                  <a:solidFill>
                    <a:schemeClr val="bg1"/>
                  </a:solidFill>
                  <a:prstDash val="solid"/>
                </a:ln>
                <a:effectLst>
                  <a:outerShdw dist="38100" dir="2700000" algn="bl" rotWithShape="0">
                    <a:schemeClr val="accent5"/>
                  </a:outerShdw>
                </a:effectLst>
              </a:rPr>
              <a:t>exclusionary language and harmful mindsets a</a:t>
            </a:r>
            <a:r>
              <a:rPr lang="en-US" sz="3200" b="1">
                <a:ln w="13462">
                  <a:solidFill>
                    <a:schemeClr val="bg1"/>
                  </a:solidFill>
                  <a:prstDash val="solid"/>
                </a:ln>
                <a:effectLst>
                  <a:outerShdw dist="38100" dir="2700000" algn="bl" rotWithShape="0">
                    <a:schemeClr val="accent5"/>
                  </a:outerShdw>
                </a:effectLst>
              </a:rPr>
              <a:t>bout students with disabilities.</a:t>
            </a:r>
            <a:endParaRPr lang="en-US" sz="3200" b="1">
              <a:ln w="13462">
                <a:solidFill>
                  <a:prstClr val="white"/>
                </a:solidFill>
                <a:prstDash val="solid"/>
              </a:ln>
              <a:effectLst>
                <a:outerShdw dist="38100" dir="2700000" algn="bl" rotWithShape="0">
                  <a:srgbClr val="949C6B"/>
                </a:outerShdw>
              </a:effectLst>
            </a:endParaRPr>
          </a:p>
          <a:p>
            <a:pPr indent="-182880" defTabSz="914400">
              <a:lnSpc>
                <a:spcPct val="90000"/>
              </a:lnSpc>
              <a:spcAft>
                <a:spcPts val="600"/>
              </a:spcAft>
              <a:buClr>
                <a:schemeClr val="accent1">
                  <a:lumMod val="75000"/>
                </a:schemeClr>
              </a:buClr>
              <a:buSzPct val="85000"/>
              <a:buFont typeface="Wingdings" pitchFamily="2" charset="2"/>
              <a:buChar char="§"/>
            </a:pPr>
            <a:endParaRPr lang="en-US" sz="3200" b="1" cap="none" spc="0">
              <a:ln w="13462">
                <a:solidFill>
                  <a:prstClr val="white"/>
                </a:solidFill>
                <a:prstDash val="solid"/>
              </a:ln>
              <a:effectLst>
                <a:outerShdw dist="38100" dir="2700000" algn="bl" rotWithShape="0">
                  <a:srgbClr val="949C6B"/>
                </a:outerShdw>
              </a:effectLst>
            </a:endParaRPr>
          </a:p>
          <a:p>
            <a:pPr defTabSz="914400">
              <a:lnSpc>
                <a:spcPct val="90000"/>
              </a:lnSpc>
              <a:spcAft>
                <a:spcPts val="600"/>
              </a:spcAft>
              <a:buClr>
                <a:schemeClr val="accent1">
                  <a:lumMod val="75000"/>
                </a:schemeClr>
              </a:buClr>
              <a:buSzPct val="85000"/>
            </a:pPr>
            <a:r>
              <a:rPr lang="en-US" sz="3200" b="1">
                <a:ln w="13462">
                  <a:solidFill>
                    <a:schemeClr val="bg1"/>
                  </a:solidFill>
                  <a:prstDash val="solid"/>
                </a:ln>
                <a:effectLst>
                  <a:outerShdw dist="38100" dir="2700000" algn="bl" rotWithShape="0">
                    <a:schemeClr val="accent5"/>
                  </a:outerShdw>
                </a:effectLst>
              </a:rPr>
              <a:t>To understand the legal basis of inclusion.</a:t>
            </a:r>
            <a:endParaRPr lang="en-US" sz="3200" b="1" cap="none" spc="0">
              <a:ln w="13462">
                <a:solidFill>
                  <a:prstClr val="white"/>
                </a:solidFill>
                <a:prstDash val="solid"/>
              </a:ln>
              <a:effectLst>
                <a:outerShdw dist="38100" dir="2700000" algn="bl" rotWithShape="0">
                  <a:srgbClr val="949C6B"/>
                </a:outerShdw>
              </a:effectLst>
            </a:endParaRPr>
          </a:p>
        </p:txBody>
      </p:sp>
      <p:sp>
        <p:nvSpPr>
          <p:cNvPr id="26" name="Rectangle 12">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7" name="Oval 1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3" name="TextBox 22">
            <a:extLst>
              <a:ext uri="{FF2B5EF4-FFF2-40B4-BE49-F238E27FC236}">
                <a16:creationId xmlns:a16="http://schemas.microsoft.com/office/drawing/2014/main" id="{A0250E04-14FB-4475-800E-8D1BA19B3747}"/>
              </a:ext>
            </a:extLst>
          </p:cNvPr>
          <p:cNvSpPr txBox="1"/>
          <p:nvPr/>
        </p:nvSpPr>
        <p:spPr>
          <a:xfrm>
            <a:off x="8456863" y="3103320"/>
            <a:ext cx="2769281" cy="646331"/>
          </a:xfrm>
          <a:prstGeom prst="rect">
            <a:avLst/>
          </a:prstGeom>
          <a:noFill/>
        </p:spPr>
        <p:txBody>
          <a:bodyPr wrap="square">
            <a:spAutoFit/>
          </a:bodyPr>
          <a:lstStyle/>
          <a:p>
            <a:r>
              <a:rPr lang="en-US" sz="3600" b="1" cap="none" spc="0">
                <a:ln w="13462">
                  <a:solidFill>
                    <a:schemeClr val="bg1"/>
                  </a:solidFill>
                  <a:prstDash val="solid"/>
                </a:ln>
                <a:effectLst>
                  <a:outerShdw dist="38100" dir="2700000" algn="bl" rotWithShape="0">
                    <a:schemeClr val="accent5"/>
                  </a:outerShdw>
                </a:effectLst>
              </a:rPr>
              <a:t>Outcomes</a:t>
            </a:r>
            <a:r>
              <a:rPr lang="en-US" sz="3600" b="1">
                <a:ln w="13462">
                  <a:solidFill>
                    <a:schemeClr val="bg1"/>
                  </a:solidFill>
                  <a:prstDash val="solid"/>
                </a:ln>
                <a:effectLst>
                  <a:outerShdw dist="38100" dir="2700000" algn="bl" rotWithShape="0">
                    <a:schemeClr val="accent5"/>
                  </a:outerShdw>
                </a:effectLst>
              </a:rPr>
              <a:t> </a:t>
            </a:r>
            <a:r>
              <a:rPr lang="en-US" sz="3600" b="1" cap="none" spc="0">
                <a:ln w="13462">
                  <a:solidFill>
                    <a:schemeClr val="bg1"/>
                  </a:solidFill>
                  <a:prstDash val="solid"/>
                </a:ln>
                <a:effectLst>
                  <a:outerShdw dist="38100" dir="2700000" algn="bl" rotWithShape="0">
                    <a:schemeClr val="accent5"/>
                  </a:outerShdw>
                </a:effectLst>
              </a:rPr>
              <a:t> </a:t>
            </a:r>
            <a:endParaRPr lang="en-US" sz="3600"/>
          </a:p>
        </p:txBody>
      </p:sp>
    </p:spTree>
    <p:extLst>
      <p:ext uri="{BB962C8B-B14F-4D97-AF65-F5344CB8AC3E}">
        <p14:creationId xmlns:p14="http://schemas.microsoft.com/office/powerpoint/2010/main" val="352970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3CCF1CD-94C4-45C9-AF82-0CB298B197F7}"/>
              </a:ext>
            </a:extLst>
          </p:cNvPr>
          <p:cNvPicPr>
            <a:picLocks noGrp="1" noChangeAspect="1"/>
          </p:cNvPicPr>
          <p:nvPr>
            <p:ph idx="1"/>
          </p:nvPr>
        </p:nvPicPr>
        <p:blipFill>
          <a:blip r:embed="rId3"/>
          <a:stretch>
            <a:fillRect/>
          </a:stretch>
        </p:blipFill>
        <p:spPr>
          <a:xfrm>
            <a:off x="2306159" y="369147"/>
            <a:ext cx="7579683" cy="5845387"/>
          </a:xfrm>
          <a:prstGeom prst="rect">
            <a:avLst/>
          </a:prstGeom>
        </p:spPr>
      </p:pic>
      <p:sp>
        <p:nvSpPr>
          <p:cNvPr id="5" name="Arrow: Right 4">
            <a:extLst>
              <a:ext uri="{FF2B5EF4-FFF2-40B4-BE49-F238E27FC236}">
                <a16:creationId xmlns:a16="http://schemas.microsoft.com/office/drawing/2014/main" id="{DF068D58-CCBD-40E8-9447-6866DC06F809}"/>
              </a:ext>
            </a:extLst>
          </p:cNvPr>
          <p:cNvSpPr/>
          <p:nvPr/>
        </p:nvSpPr>
        <p:spPr>
          <a:xfrm>
            <a:off x="85241" y="2510358"/>
            <a:ext cx="3618854" cy="699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7CAB9422-AC6A-416C-8127-F8F5698D91AB}"/>
              </a:ext>
            </a:extLst>
          </p:cNvPr>
          <p:cNvSpPr txBox="1"/>
          <p:nvPr/>
        </p:nvSpPr>
        <p:spPr>
          <a:xfrm>
            <a:off x="127861" y="2635090"/>
            <a:ext cx="35336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Social/Academic support w/paraprofessional or other support personnel (e.g. related service provider)</a:t>
            </a:r>
          </a:p>
        </p:txBody>
      </p:sp>
    </p:spTree>
    <p:extLst>
      <p:ext uri="{BB962C8B-B14F-4D97-AF65-F5344CB8AC3E}">
        <p14:creationId xmlns:p14="http://schemas.microsoft.com/office/powerpoint/2010/main" val="1339030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title"/>
          </p:nvPr>
        </p:nvSpPr>
        <p:spPr>
          <a:xfrm>
            <a:off x="721948" y="371617"/>
            <a:ext cx="10748104" cy="1609344"/>
          </a:xfrm>
          <a:prstGeom prst="rect">
            <a:avLst/>
          </a:prstGeom>
        </p:spPr>
        <p:txBody>
          <a:bodyPr spcFirstLastPara="1" vert="horz" wrap="square" lIns="0" tIns="0" rIns="0" bIns="0" rtlCol="0" anchor="ctr" anchorCtr="0">
            <a:noAutofit/>
          </a:bodyPr>
          <a:lstStyle/>
          <a:p>
            <a:pPr algn="ctr">
              <a:spcBef>
                <a:spcPts val="0"/>
              </a:spcBef>
            </a:pPr>
            <a:r>
              <a:rPr lang="en-US" b="1"/>
              <a:t>Special Education is all about…</a:t>
            </a:r>
            <a:endParaRPr lang="en-US" b="1">
              <a:latin typeface="+mj-lt"/>
              <a:cs typeface="Calibri Light"/>
            </a:endParaRPr>
          </a:p>
        </p:txBody>
      </p:sp>
      <p:pic>
        <p:nvPicPr>
          <p:cNvPr id="4" name="Picture 4" descr="Diagram&#10;&#10;Description automatically generated">
            <a:extLst>
              <a:ext uri="{FF2B5EF4-FFF2-40B4-BE49-F238E27FC236}">
                <a16:creationId xmlns:a16="http://schemas.microsoft.com/office/drawing/2014/main" id="{37349378-831F-4DB6-9DE5-77CD9ED7AB6F}"/>
              </a:ext>
            </a:extLst>
          </p:cNvPr>
          <p:cNvPicPr>
            <a:picLocks noGrp="1" noChangeAspect="1"/>
          </p:cNvPicPr>
          <p:nvPr>
            <p:ph idx="1"/>
          </p:nvPr>
        </p:nvPicPr>
        <p:blipFill>
          <a:blip r:embed="rId3"/>
          <a:stretch>
            <a:fillRect/>
          </a:stretch>
        </p:blipFill>
        <p:spPr>
          <a:xfrm>
            <a:off x="1788863" y="2093976"/>
            <a:ext cx="8614274" cy="4239237"/>
          </a:xfrm>
        </p:spPr>
      </p:pic>
      <p:sp>
        <p:nvSpPr>
          <p:cNvPr id="5" name="Google Shape;516;p13">
            <a:extLst>
              <a:ext uri="{FF2B5EF4-FFF2-40B4-BE49-F238E27FC236}">
                <a16:creationId xmlns:a16="http://schemas.microsoft.com/office/drawing/2014/main" id="{D2630879-39F3-4E27-A68C-6B07F7D8431C}"/>
              </a:ext>
            </a:extLst>
          </p:cNvPr>
          <p:cNvSpPr txBox="1">
            <a:spLocks/>
          </p:cNvSpPr>
          <p:nvPr/>
        </p:nvSpPr>
        <p:spPr>
          <a:xfrm>
            <a:off x="319544" y="-376547"/>
            <a:ext cx="3173670" cy="1609344"/>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Bef>
                <a:spcPts val="0"/>
              </a:spcBef>
            </a:pPr>
            <a:r>
              <a:rPr lang="en-US" sz="3600"/>
              <a:t>Therefore,</a:t>
            </a:r>
            <a:endParaRPr lang="en-US" sz="3600">
              <a:cs typeface="Calibri Ligh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521"/>
            <a:ext cx="10515600" cy="1325563"/>
          </a:xfrm>
        </p:spPr>
        <p:txBody>
          <a:bodyPr>
            <a:normAutofit/>
          </a:bodyPr>
          <a:lstStyle/>
          <a:p>
            <a:pPr algn="ctr"/>
            <a:r>
              <a:rPr lang="en-US" altLang="en-US"/>
              <a:t>Inclusive Education</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a:p>
          <a:p>
            <a:endParaRPr lang="en-US"/>
          </a:p>
        </p:txBody>
      </p:sp>
      <p:sp>
        <p:nvSpPr>
          <p:cNvPr id="5" name="Rectangle 2"/>
          <p:cNvSpPr txBox="1">
            <a:spLocks/>
          </p:cNvSpPr>
          <p:nvPr/>
        </p:nvSpPr>
        <p:spPr>
          <a:xfrm>
            <a:off x="1189759" y="1679853"/>
            <a:ext cx="9812482"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Wingdings 2" pitchFamily="18" charset="2"/>
              <a:buNone/>
            </a:pPr>
            <a:endParaRPr lang="en-US" altLang="en-US" sz="3600" dirty="0"/>
          </a:p>
          <a:p>
            <a:pPr lvl="1" algn="ctr">
              <a:buFont typeface="Wingdings 2" pitchFamily="18" charset="2"/>
              <a:buNone/>
            </a:pPr>
            <a:r>
              <a:rPr lang="en-US" altLang="en-US" sz="3600" dirty="0"/>
              <a:t>  Inclusive education views ________ as the norm and ensures a high-quality education for every ___________by setting _______ standards and providing effective instruction along with necessary</a:t>
            </a:r>
            <a:r>
              <a:rPr lang="en-US" altLang="en-US" sz="3600" u="sng" dirty="0"/>
              <a:t> ________</a:t>
            </a:r>
            <a:r>
              <a:rPr lang="en-US" altLang="en-US" sz="3600" dirty="0"/>
              <a:t>for</a:t>
            </a:r>
            <a:r>
              <a:rPr lang="en-US" altLang="en-US" sz="3600" u="sng" dirty="0"/>
              <a:t> ________</a:t>
            </a:r>
            <a:r>
              <a:rPr lang="en-US" altLang="en-US" sz="3600" dirty="0"/>
              <a:t>. </a:t>
            </a:r>
          </a:p>
          <a:p>
            <a:pPr lvl="1">
              <a:buFont typeface="Wingdings 2" pitchFamily="18" charset="2"/>
              <a:buNone/>
            </a:pPr>
            <a:endParaRPr lang="en-US" altLang="en-US" dirty="0"/>
          </a:p>
        </p:txBody>
      </p:sp>
      <p:sp>
        <p:nvSpPr>
          <p:cNvPr id="4" name="TextBox 3">
            <a:extLst>
              <a:ext uri="{FF2B5EF4-FFF2-40B4-BE49-F238E27FC236}">
                <a16:creationId xmlns:a16="http://schemas.microsoft.com/office/drawing/2014/main" id="{D8E6FAD5-BBCE-4019-9164-25F4DCFF4B0D}"/>
              </a:ext>
            </a:extLst>
          </p:cNvPr>
          <p:cNvSpPr txBox="1"/>
          <p:nvPr/>
        </p:nvSpPr>
        <p:spPr>
          <a:xfrm>
            <a:off x="4329112" y="3158401"/>
            <a:ext cx="2243137" cy="646331"/>
          </a:xfrm>
          <a:prstGeom prst="rect">
            <a:avLst/>
          </a:prstGeom>
          <a:noFill/>
        </p:spPr>
        <p:txBody>
          <a:bodyPr wrap="square" rtlCol="0">
            <a:spAutoFit/>
          </a:bodyPr>
          <a:lstStyle/>
          <a:p>
            <a:r>
              <a:rPr lang="en-US" sz="3600" dirty="0">
                <a:solidFill>
                  <a:schemeClr val="accent5"/>
                </a:solidFill>
                <a:latin typeface="Arial" panose="020B0604020202020204" pitchFamily="34" charset="0"/>
                <a:cs typeface="Arial" panose="020B0604020202020204" pitchFamily="34" charset="0"/>
              </a:rPr>
              <a:t>student</a:t>
            </a:r>
          </a:p>
        </p:txBody>
      </p:sp>
      <p:sp>
        <p:nvSpPr>
          <p:cNvPr id="6" name="TextBox 5">
            <a:extLst>
              <a:ext uri="{FF2B5EF4-FFF2-40B4-BE49-F238E27FC236}">
                <a16:creationId xmlns:a16="http://schemas.microsoft.com/office/drawing/2014/main" id="{9EA7A1DE-C464-40C3-90D3-282C69E3E99E}"/>
              </a:ext>
            </a:extLst>
          </p:cNvPr>
          <p:cNvSpPr txBox="1"/>
          <p:nvPr/>
        </p:nvSpPr>
        <p:spPr>
          <a:xfrm>
            <a:off x="9019329" y="3105834"/>
            <a:ext cx="1982912" cy="646331"/>
          </a:xfrm>
          <a:prstGeom prst="rect">
            <a:avLst/>
          </a:prstGeom>
          <a:noFill/>
        </p:spPr>
        <p:txBody>
          <a:bodyPr wrap="square" rtlCol="0">
            <a:spAutoFit/>
          </a:bodyPr>
          <a:lstStyle/>
          <a:p>
            <a:r>
              <a:rPr lang="en-US" sz="3600">
                <a:solidFill>
                  <a:schemeClr val="accent5"/>
                </a:solidFill>
                <a:latin typeface="Arial" panose="020B0604020202020204" pitchFamily="34" charset="0"/>
                <a:cs typeface="Arial" panose="020B0604020202020204" pitchFamily="34" charset="0"/>
              </a:rPr>
              <a:t>rigorous</a:t>
            </a:r>
          </a:p>
        </p:txBody>
      </p:sp>
      <p:sp>
        <p:nvSpPr>
          <p:cNvPr id="7" name="TextBox 6">
            <a:extLst>
              <a:ext uri="{FF2B5EF4-FFF2-40B4-BE49-F238E27FC236}">
                <a16:creationId xmlns:a16="http://schemas.microsoft.com/office/drawing/2014/main" id="{4BC6E4F6-6AAD-4B24-8361-07834907A1E9}"/>
              </a:ext>
            </a:extLst>
          </p:cNvPr>
          <p:cNvSpPr txBox="1"/>
          <p:nvPr/>
        </p:nvSpPr>
        <p:spPr>
          <a:xfrm>
            <a:off x="7385497" y="4087655"/>
            <a:ext cx="1712412" cy="646331"/>
          </a:xfrm>
          <a:prstGeom prst="rect">
            <a:avLst/>
          </a:prstGeom>
          <a:noFill/>
        </p:spPr>
        <p:txBody>
          <a:bodyPr wrap="square" rtlCol="0">
            <a:spAutoFit/>
          </a:bodyPr>
          <a:lstStyle/>
          <a:p>
            <a:r>
              <a:rPr lang="en-US" sz="3600">
                <a:solidFill>
                  <a:schemeClr val="accent5"/>
                </a:solidFill>
                <a:latin typeface="Arial" panose="020B0604020202020204" pitchFamily="34" charset="0"/>
                <a:cs typeface="Arial" panose="020B0604020202020204" pitchFamily="34" charset="0"/>
              </a:rPr>
              <a:t>support</a:t>
            </a:r>
          </a:p>
        </p:txBody>
      </p:sp>
      <p:sp>
        <p:nvSpPr>
          <p:cNvPr id="8" name="TextBox 7">
            <a:extLst>
              <a:ext uri="{FF2B5EF4-FFF2-40B4-BE49-F238E27FC236}">
                <a16:creationId xmlns:a16="http://schemas.microsoft.com/office/drawing/2014/main" id="{0EBF882A-2CAE-4D85-AE9C-FDAB65AD5715}"/>
              </a:ext>
            </a:extLst>
          </p:cNvPr>
          <p:cNvSpPr txBox="1"/>
          <p:nvPr/>
        </p:nvSpPr>
        <p:spPr>
          <a:xfrm>
            <a:off x="5481165" y="4630911"/>
            <a:ext cx="1942312" cy="646331"/>
          </a:xfrm>
          <a:prstGeom prst="rect">
            <a:avLst/>
          </a:prstGeom>
          <a:noFill/>
        </p:spPr>
        <p:txBody>
          <a:bodyPr wrap="square" rtlCol="0">
            <a:spAutoFit/>
          </a:bodyPr>
          <a:lstStyle/>
          <a:p>
            <a:r>
              <a:rPr lang="en-US" sz="3600">
                <a:solidFill>
                  <a:schemeClr val="accent5"/>
                </a:solidFill>
                <a:latin typeface="Arial" panose="020B0604020202020204" pitchFamily="34" charset="0"/>
                <a:cs typeface="Arial" panose="020B0604020202020204" pitchFamily="34" charset="0"/>
              </a:rPr>
              <a:t>success</a:t>
            </a:r>
          </a:p>
        </p:txBody>
      </p:sp>
      <p:sp>
        <p:nvSpPr>
          <p:cNvPr id="9" name="TextBox 8">
            <a:extLst>
              <a:ext uri="{FF2B5EF4-FFF2-40B4-BE49-F238E27FC236}">
                <a16:creationId xmlns:a16="http://schemas.microsoft.com/office/drawing/2014/main" id="{345170C9-EA74-44CF-B264-F122D9B2218F}"/>
              </a:ext>
            </a:extLst>
          </p:cNvPr>
          <p:cNvSpPr txBox="1"/>
          <p:nvPr/>
        </p:nvSpPr>
        <p:spPr>
          <a:xfrm>
            <a:off x="7522663" y="2079594"/>
            <a:ext cx="2243137" cy="646331"/>
          </a:xfrm>
          <a:prstGeom prst="rect">
            <a:avLst/>
          </a:prstGeom>
          <a:noFill/>
        </p:spPr>
        <p:txBody>
          <a:bodyPr wrap="square" rtlCol="0">
            <a:spAutoFit/>
          </a:bodyPr>
          <a:lstStyle/>
          <a:p>
            <a:r>
              <a:rPr lang="en-US" sz="3600" dirty="0">
                <a:solidFill>
                  <a:schemeClr val="accent5"/>
                </a:solidFill>
                <a:latin typeface="Arial" panose="020B0604020202020204" pitchFamily="34" charset="0"/>
                <a:cs typeface="Arial" panose="020B0604020202020204" pitchFamily="34" charset="0"/>
              </a:rPr>
              <a:t>diversity</a:t>
            </a:r>
          </a:p>
        </p:txBody>
      </p:sp>
    </p:spTree>
    <p:extLst>
      <p:ext uri="{BB962C8B-B14F-4D97-AF65-F5344CB8AC3E}">
        <p14:creationId xmlns:p14="http://schemas.microsoft.com/office/powerpoint/2010/main" val="1604686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80">
                                          <p:stCondLst>
                                            <p:cond delay="0"/>
                                          </p:stCondLst>
                                        </p:cTn>
                                        <p:tgtEl>
                                          <p:spTgt spid="8"/>
                                        </p:tgtEl>
                                      </p:cBhvr>
                                    </p:animEffect>
                                    <p:anim calcmode="lin" valueType="num">
                                      <p:cBhvr>
                                        <p:cTn id="6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4" dur="26">
                                          <p:stCondLst>
                                            <p:cond delay="650"/>
                                          </p:stCondLst>
                                        </p:cTn>
                                        <p:tgtEl>
                                          <p:spTgt spid="8"/>
                                        </p:tgtEl>
                                      </p:cBhvr>
                                      <p:to x="100000" y="60000"/>
                                    </p:animScale>
                                    <p:animScale>
                                      <p:cBhvr>
                                        <p:cTn id="75" dur="166" decel="50000">
                                          <p:stCondLst>
                                            <p:cond delay="676"/>
                                          </p:stCondLst>
                                        </p:cTn>
                                        <p:tgtEl>
                                          <p:spTgt spid="8"/>
                                        </p:tgtEl>
                                      </p:cBhvr>
                                      <p:to x="100000" y="100000"/>
                                    </p:animScale>
                                    <p:animScale>
                                      <p:cBhvr>
                                        <p:cTn id="76" dur="26">
                                          <p:stCondLst>
                                            <p:cond delay="1312"/>
                                          </p:stCondLst>
                                        </p:cTn>
                                        <p:tgtEl>
                                          <p:spTgt spid="8"/>
                                        </p:tgtEl>
                                      </p:cBhvr>
                                      <p:to x="100000" y="80000"/>
                                    </p:animScale>
                                    <p:animScale>
                                      <p:cBhvr>
                                        <p:cTn id="77" dur="166" decel="50000">
                                          <p:stCondLst>
                                            <p:cond delay="1338"/>
                                          </p:stCondLst>
                                        </p:cTn>
                                        <p:tgtEl>
                                          <p:spTgt spid="8"/>
                                        </p:tgtEl>
                                      </p:cBhvr>
                                      <p:to x="100000" y="100000"/>
                                    </p:animScale>
                                    <p:animScale>
                                      <p:cBhvr>
                                        <p:cTn id="78" dur="26">
                                          <p:stCondLst>
                                            <p:cond delay="1642"/>
                                          </p:stCondLst>
                                        </p:cTn>
                                        <p:tgtEl>
                                          <p:spTgt spid="8"/>
                                        </p:tgtEl>
                                      </p:cBhvr>
                                      <p:to x="100000" y="90000"/>
                                    </p:animScale>
                                    <p:animScale>
                                      <p:cBhvr>
                                        <p:cTn id="79" dur="166" decel="50000">
                                          <p:stCondLst>
                                            <p:cond delay="1668"/>
                                          </p:stCondLst>
                                        </p:cTn>
                                        <p:tgtEl>
                                          <p:spTgt spid="8"/>
                                        </p:tgtEl>
                                      </p:cBhvr>
                                      <p:to x="100000" y="100000"/>
                                    </p:animScale>
                                    <p:animScale>
                                      <p:cBhvr>
                                        <p:cTn id="80" dur="26">
                                          <p:stCondLst>
                                            <p:cond delay="1808"/>
                                          </p:stCondLst>
                                        </p:cTn>
                                        <p:tgtEl>
                                          <p:spTgt spid="8"/>
                                        </p:tgtEl>
                                      </p:cBhvr>
                                      <p:to x="100000" y="95000"/>
                                    </p:animScale>
                                    <p:animScale>
                                      <p:cBhvr>
                                        <p:cTn id="8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521"/>
            <a:ext cx="10515600" cy="1325563"/>
          </a:xfrm>
        </p:spPr>
        <p:txBody>
          <a:bodyPr/>
          <a:lstStyle/>
          <a:p>
            <a:pPr algn="ctr"/>
            <a:r>
              <a:rPr lang="en-US"/>
              <a:t>What Does the Law Say?</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a:p>
          <a:p>
            <a:endParaRPr lang="en-US"/>
          </a:p>
        </p:txBody>
      </p:sp>
      <p:sp>
        <p:nvSpPr>
          <p:cNvPr id="4" name="Rectangle 3"/>
          <p:cNvSpPr/>
          <p:nvPr/>
        </p:nvSpPr>
        <p:spPr>
          <a:xfrm>
            <a:off x="1585687" y="1574469"/>
            <a:ext cx="9768113" cy="4093428"/>
          </a:xfrm>
          <a:prstGeom prst="rect">
            <a:avLst/>
          </a:prstGeom>
        </p:spPr>
        <p:txBody>
          <a:bodyPr wrap="square">
            <a:spAutoFit/>
          </a:bodyPr>
          <a:lstStyle/>
          <a:p>
            <a:pPr>
              <a:buFont typeface="Wingdings" panose="05000000000000000000" pitchFamily="2" charset="2"/>
              <a:buNone/>
            </a:pPr>
            <a:r>
              <a:rPr lang="en-US" altLang="en-US" sz="2000" b="1"/>
              <a:t>Federal and state laws and regulations require schools to provide accommodations and modifications to make sure that students with disabilities have access to an appropriate education program. </a:t>
            </a:r>
          </a:p>
          <a:p>
            <a:pPr>
              <a:buFont typeface="Wingdings" panose="05000000000000000000" pitchFamily="2" charset="2"/>
              <a:buNone/>
            </a:pPr>
            <a:endParaRPr lang="en-US" altLang="en-US" sz="2000" b="1"/>
          </a:p>
          <a:p>
            <a:pPr marL="342900" indent="-342900">
              <a:buFont typeface="Arial" panose="020B0604020202020204" pitchFamily="34" charset="0"/>
              <a:buChar char="•"/>
            </a:pPr>
            <a:r>
              <a:rPr kumimoji="1" lang="en-US" altLang="en-US" sz="2000">
                <a:latin typeface="Arial" panose="020B0604020202020204" pitchFamily="34" charset="0"/>
              </a:rPr>
              <a:t>The Individuals with Disabilities Education Improvement Act (IDEIA 2004) requires that students with disabilities have the opportunity to be involved and make progress in the general curriculum.</a:t>
            </a:r>
          </a:p>
          <a:p>
            <a:pPr marL="342900" indent="-342900">
              <a:buFont typeface="Arial" panose="020B0604020202020204" pitchFamily="34" charset="0"/>
              <a:buChar char="•"/>
            </a:pPr>
            <a:endParaRPr kumimoji="1" lang="en-US" altLang="en-US" sz="2000">
              <a:latin typeface="Arial" panose="020B0604020202020204" pitchFamily="34" charset="0"/>
            </a:endParaRPr>
          </a:p>
          <a:p>
            <a:pPr marL="342900" indent="-342900">
              <a:buFont typeface="Arial" panose="020B0604020202020204" pitchFamily="34" charset="0"/>
              <a:buChar char="•"/>
            </a:pPr>
            <a:r>
              <a:rPr kumimoji="1" lang="en-US" altLang="en-US" sz="2000">
                <a:latin typeface="Arial" panose="020B0604020202020204" pitchFamily="34" charset="0"/>
              </a:rPr>
              <a:t>Section 504 of the Rehabilitation Act of 1973 requires that accommodations be provided to students with disabilities, even if they don’t have an IEP. </a:t>
            </a:r>
          </a:p>
          <a:p>
            <a:pPr marL="342900" indent="-342900">
              <a:buFont typeface="Arial" panose="020B0604020202020204" pitchFamily="34" charset="0"/>
              <a:buChar char="•"/>
            </a:pPr>
            <a:endParaRPr kumimoji="1" lang="en-US" altLang="en-US" sz="2000">
              <a:latin typeface="Arial" panose="020B0604020202020204" pitchFamily="34" charset="0"/>
            </a:endParaRPr>
          </a:p>
          <a:p>
            <a:pPr marL="342900" indent="-342900">
              <a:buFont typeface="Arial" panose="020B0604020202020204" pitchFamily="34" charset="0"/>
              <a:buChar char="•"/>
            </a:pPr>
            <a:r>
              <a:rPr kumimoji="1" lang="en-US" altLang="en-US" sz="2000">
                <a:latin typeface="Arial" panose="020B0604020202020204" pitchFamily="34" charset="0"/>
              </a:rPr>
              <a:t>The Americans with Disabilities Act of 1990 prohibits discrimination against any people with disabilities. </a:t>
            </a:r>
            <a:endParaRPr lang="en-US" altLang="en-US" sz="2000" b="1"/>
          </a:p>
        </p:txBody>
      </p:sp>
    </p:spTree>
    <p:extLst>
      <p:ext uri="{BB962C8B-B14F-4D97-AF65-F5344CB8AC3E}">
        <p14:creationId xmlns:p14="http://schemas.microsoft.com/office/powerpoint/2010/main" val="215143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2" end="2"/>
                                            </p:txEl>
                                          </p:spTgt>
                                        </p:tgtEl>
                                        <p:attrNameLst>
                                          <p:attrName>style.color</p:attrName>
                                        </p:attrNameLst>
                                      </p:cBhvr>
                                      <p:to>
                                        <p:clrVal>
                                          <a:srgbClr val="4472C4"/>
                                        </p:clrVal>
                                      </p:to>
                                    </p:set>
                                    <p:set>
                                      <p:cBhvr>
                                        <p:cTn id="7" dur="500" fill="hold"/>
                                        <p:tgtEl>
                                          <p:spTgt spid="4">
                                            <p:txEl>
                                              <p:pRg st="2" end="2"/>
                                            </p:txEl>
                                          </p:spTgt>
                                        </p:tgtEl>
                                        <p:attrNameLst>
                                          <p:attrName>fillcolor</p:attrName>
                                        </p:attrNameLst>
                                      </p:cBhvr>
                                      <p:to>
                                        <p:clrVal>
                                          <a:srgbClr val="4472C4"/>
                                        </p:clrVal>
                                      </p:to>
                                    </p:set>
                                    <p:set>
                                      <p:cBhvr>
                                        <p:cTn id="8" dur="500" fill="hold"/>
                                        <p:tgtEl>
                                          <p:spTgt spid="4">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4" end="4"/>
                                            </p:txEl>
                                          </p:spTgt>
                                        </p:tgtEl>
                                        <p:attrNameLst>
                                          <p:attrName>style.color</p:attrName>
                                        </p:attrNameLst>
                                      </p:cBhvr>
                                      <p:to>
                                        <p:clrVal>
                                          <a:srgbClr val="4472C4"/>
                                        </p:clrVal>
                                      </p:to>
                                    </p:set>
                                    <p:set>
                                      <p:cBhvr>
                                        <p:cTn id="13" dur="500" fill="hold"/>
                                        <p:tgtEl>
                                          <p:spTgt spid="4">
                                            <p:txEl>
                                              <p:pRg st="4" end="4"/>
                                            </p:txEl>
                                          </p:spTgt>
                                        </p:tgtEl>
                                        <p:attrNameLst>
                                          <p:attrName>fillcolor</p:attrName>
                                        </p:attrNameLst>
                                      </p:cBhvr>
                                      <p:to>
                                        <p:clrVal>
                                          <a:srgbClr val="4472C4"/>
                                        </p:clrVal>
                                      </p:to>
                                    </p:set>
                                    <p:set>
                                      <p:cBhvr>
                                        <p:cTn id="14" dur="500" fill="hold"/>
                                        <p:tgtEl>
                                          <p:spTgt spid="4">
                                            <p:txEl>
                                              <p:pRg st="4" end="4"/>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4">
                                            <p:txEl>
                                              <p:pRg st="6" end="6"/>
                                            </p:txEl>
                                          </p:spTgt>
                                        </p:tgtEl>
                                        <p:attrNameLst>
                                          <p:attrName>style.color</p:attrName>
                                        </p:attrNameLst>
                                      </p:cBhvr>
                                      <p:to>
                                        <p:clrVal>
                                          <a:srgbClr val="4472C4"/>
                                        </p:clrVal>
                                      </p:to>
                                    </p:set>
                                    <p:set>
                                      <p:cBhvr>
                                        <p:cTn id="19" dur="500" fill="hold"/>
                                        <p:tgtEl>
                                          <p:spTgt spid="4">
                                            <p:txEl>
                                              <p:pRg st="6" end="6"/>
                                            </p:txEl>
                                          </p:spTgt>
                                        </p:tgtEl>
                                        <p:attrNameLst>
                                          <p:attrName>fillcolor</p:attrName>
                                        </p:attrNameLst>
                                      </p:cBhvr>
                                      <p:to>
                                        <p:clrVal>
                                          <a:srgbClr val="4472C4"/>
                                        </p:clrVal>
                                      </p:to>
                                    </p:set>
                                    <p:set>
                                      <p:cBhvr>
                                        <p:cTn id="20" dur="500" fill="hold"/>
                                        <p:tgtEl>
                                          <p:spTgt spid="4">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521"/>
            <a:ext cx="10515600" cy="1325563"/>
          </a:xfrm>
        </p:spPr>
        <p:txBody>
          <a:bodyPr>
            <a:normAutofit fontScale="90000"/>
          </a:bodyPr>
          <a:lstStyle/>
          <a:p>
            <a:pPr algn="ctr"/>
            <a:r>
              <a:rPr lang="en-US" altLang="en-US"/>
              <a:t>Federal Least Restrictive Environment (LRE) Requirements</a:t>
            </a:r>
            <a:br>
              <a:rPr lang="en-US" altLang="en-US"/>
            </a:br>
            <a:r>
              <a:rPr lang="en-US" altLang="en-US" sz="2400"/>
              <a:t>34 C.F.R. Section 300.114</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a:p>
          <a:p>
            <a:endParaRPr lang="en-US"/>
          </a:p>
        </p:txBody>
      </p:sp>
      <p:sp>
        <p:nvSpPr>
          <p:cNvPr id="4" name="Rectangle 3"/>
          <p:cNvSpPr/>
          <p:nvPr/>
        </p:nvSpPr>
        <p:spPr>
          <a:xfrm>
            <a:off x="1585687" y="1885335"/>
            <a:ext cx="9768113" cy="4084836"/>
          </a:xfrm>
          <a:prstGeom prst="rect">
            <a:avLst/>
          </a:prstGeom>
        </p:spPr>
        <p:txBody>
          <a:bodyPr wrap="square">
            <a:spAutoFit/>
          </a:bodyPr>
          <a:lstStyle/>
          <a:p>
            <a:pPr marL="182880" lvl="0" indent="-182880" algn="ctr" defTabSz="914400">
              <a:lnSpc>
                <a:spcPct val="110000"/>
              </a:lnSpc>
              <a:spcBef>
                <a:spcPts val="1200"/>
              </a:spcBef>
              <a:buClr>
                <a:srgbClr val="40BAD2"/>
              </a:buClr>
            </a:pPr>
            <a:r>
              <a:rPr lang="en-US" altLang="en-US" sz="3200">
                <a:solidFill>
                  <a:srgbClr val="000000"/>
                </a:solidFill>
                <a:latin typeface="Corbel" panose="020B0503020204020204"/>
              </a:rPr>
              <a:t>Each public agency shall ensure –</a:t>
            </a:r>
          </a:p>
          <a:p>
            <a:pPr marL="182880" lvl="0" indent="-182880" algn="ctr" defTabSz="914400">
              <a:lnSpc>
                <a:spcPct val="110000"/>
              </a:lnSpc>
              <a:spcBef>
                <a:spcPts val="1200"/>
              </a:spcBef>
              <a:buClr>
                <a:srgbClr val="40BAD2"/>
              </a:buClr>
            </a:pPr>
            <a:r>
              <a:rPr lang="en-US" altLang="en-US" sz="3200">
                <a:solidFill>
                  <a:srgbClr val="000000"/>
                </a:solidFill>
                <a:latin typeface="Corbel" panose="020B0503020204020204"/>
              </a:rPr>
              <a:t>	(</a:t>
            </a:r>
            <a:r>
              <a:rPr lang="en-US" altLang="en-US" sz="3200" err="1">
                <a:solidFill>
                  <a:srgbClr val="000000"/>
                </a:solidFill>
                <a:latin typeface="Corbel" panose="020B0503020204020204"/>
              </a:rPr>
              <a:t>i</a:t>
            </a:r>
            <a:r>
              <a:rPr lang="en-US" altLang="en-US" sz="3200">
                <a:solidFill>
                  <a:srgbClr val="000000"/>
                </a:solidFill>
                <a:latin typeface="Corbel" panose="020B0503020204020204"/>
              </a:rPr>
              <a:t>) That to the maximum extent </a:t>
            </a:r>
          </a:p>
          <a:p>
            <a:pPr marL="182880" lvl="0" indent="-182880" algn="ctr" defTabSz="914400">
              <a:lnSpc>
                <a:spcPct val="110000"/>
              </a:lnSpc>
              <a:spcBef>
                <a:spcPts val="1200"/>
              </a:spcBef>
              <a:buClr>
                <a:srgbClr val="40BAD2"/>
              </a:buClr>
            </a:pPr>
            <a:r>
              <a:rPr lang="en-US" altLang="en-US" sz="3200">
                <a:solidFill>
                  <a:srgbClr val="000000"/>
                </a:solidFill>
                <a:latin typeface="Corbel" panose="020B0503020204020204"/>
              </a:rPr>
              <a:t>appropriate, children with disabilities, … </a:t>
            </a:r>
          </a:p>
          <a:p>
            <a:pPr marL="182880" lvl="0" indent="-182880" algn="ctr" defTabSz="914400">
              <a:lnSpc>
                <a:spcPct val="110000"/>
              </a:lnSpc>
              <a:spcBef>
                <a:spcPts val="1200"/>
              </a:spcBef>
              <a:buClr>
                <a:srgbClr val="40BAD2"/>
              </a:buClr>
            </a:pPr>
            <a:r>
              <a:rPr lang="en-US" altLang="en-US" sz="3200">
                <a:solidFill>
                  <a:srgbClr val="000000"/>
                </a:solidFill>
                <a:latin typeface="Corbel" panose="020B0503020204020204"/>
              </a:rPr>
              <a:t>are educated with children who are </a:t>
            </a:r>
          </a:p>
          <a:p>
            <a:pPr marL="182880" lvl="0" indent="-182880" algn="ctr" defTabSz="914400">
              <a:lnSpc>
                <a:spcPct val="110000"/>
              </a:lnSpc>
              <a:spcBef>
                <a:spcPts val="1200"/>
              </a:spcBef>
              <a:buClr>
                <a:srgbClr val="40BAD2"/>
              </a:buClr>
            </a:pPr>
            <a:r>
              <a:rPr lang="en-US" altLang="en-US" sz="3200">
                <a:solidFill>
                  <a:srgbClr val="000000"/>
                </a:solidFill>
                <a:latin typeface="Corbel" panose="020B0503020204020204"/>
              </a:rPr>
              <a:t>nondisabled;</a:t>
            </a:r>
          </a:p>
          <a:p>
            <a:pPr marL="182880" lvl="0" indent="-182880" algn="ctr" defTabSz="914400">
              <a:lnSpc>
                <a:spcPct val="110000"/>
              </a:lnSpc>
              <a:spcBef>
                <a:spcPts val="1200"/>
              </a:spcBef>
              <a:buClr>
                <a:srgbClr val="40BAD2"/>
              </a:buClr>
            </a:pPr>
            <a:r>
              <a:rPr lang="en-US" altLang="en-US" sz="3200">
                <a:solidFill>
                  <a:srgbClr val="000000"/>
                </a:solidFill>
                <a:latin typeface="Corbel" panose="020B0503020204020204"/>
              </a:rPr>
              <a:t>and</a:t>
            </a:r>
          </a:p>
        </p:txBody>
      </p:sp>
    </p:spTree>
    <p:extLst>
      <p:ext uri="{BB962C8B-B14F-4D97-AF65-F5344CB8AC3E}">
        <p14:creationId xmlns:p14="http://schemas.microsoft.com/office/powerpoint/2010/main" val="152570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6" ma:contentTypeDescription="Create a new document." ma:contentTypeScope="" ma:versionID="c787e8558b9fd2652e6232487cbd29b0">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86cfa9c665311902b97101fcda0674ef"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C1803B-CBD0-4B6C-93FC-702E5E92E572}">
  <ds:schemaRefs>
    <ds:schemaRef ds:uri="http://schemas.microsoft.com/sharepoint/v3/contenttype/forms"/>
  </ds:schemaRefs>
</ds:datastoreItem>
</file>

<file path=customXml/itemProps2.xml><?xml version="1.0" encoding="utf-8"?>
<ds:datastoreItem xmlns:ds="http://schemas.openxmlformats.org/officeDocument/2006/customXml" ds:itemID="{0666E85D-4F73-44C7-B19D-9E6C24EF3C12}">
  <ds:schemaRefs>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3bb3992a-94ae-4c1a-ac7b-9c7010a79038"/>
    <ds:schemaRef ds:uri="fe8997f9-c20d-4a28-bcd7-26afeadeee9d"/>
    <ds:schemaRef ds:uri="http://purl.org/dc/dcmitype/"/>
  </ds:schemaRefs>
</ds:datastoreItem>
</file>

<file path=customXml/itemProps3.xml><?xml version="1.0" encoding="utf-8"?>
<ds:datastoreItem xmlns:ds="http://schemas.openxmlformats.org/officeDocument/2006/customXml" ds:itemID="{AD8845F2-1C52-4E6D-9CC8-6F339C3D821B}"/>
</file>

<file path=docProps/app.xml><?xml version="1.0" encoding="utf-8"?>
<Properties xmlns="http://schemas.openxmlformats.org/officeDocument/2006/extended-properties" xmlns:vt="http://schemas.openxmlformats.org/officeDocument/2006/docPropsVTypes">
  <TotalTime>2987</TotalTime>
  <Words>1812</Words>
  <Application>Microsoft Office PowerPoint</Application>
  <PresentationFormat>Widescreen</PresentationFormat>
  <Paragraphs>188</Paragraphs>
  <Slides>32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Bookman Old Style</vt:lpstr>
      <vt:lpstr>Calibri</vt:lpstr>
      <vt:lpstr>Calibri Light</vt:lpstr>
      <vt:lpstr>Century Gothic</vt:lpstr>
      <vt:lpstr>Corbel</vt:lpstr>
      <vt:lpstr>Rockwell Extra Bold</vt:lpstr>
      <vt:lpstr>Wingdings</vt:lpstr>
      <vt:lpstr>Wingdings 2</vt:lpstr>
      <vt:lpstr>Wood Type</vt:lpstr>
      <vt:lpstr>Building Inclusive Mindsets </vt:lpstr>
      <vt:lpstr>PowerPoint Presentation</vt:lpstr>
      <vt:lpstr>Brave Space Norms</vt:lpstr>
      <vt:lpstr>PowerPoint Presentation</vt:lpstr>
      <vt:lpstr>PowerPoint Presentation</vt:lpstr>
      <vt:lpstr>Special Education is all about…</vt:lpstr>
      <vt:lpstr>Inclusive Education</vt:lpstr>
      <vt:lpstr>What Does the Law Say?</vt:lpstr>
      <vt:lpstr>Federal Least Restrictive Environment (LRE) Requirements 34 C.F.R. Section 300.114</vt:lpstr>
      <vt:lpstr>Federal LRE Requirements 34 C.F.R. Section 300.114</vt:lpstr>
      <vt:lpstr>Federal LRE Requirements 34 C.F.R. 300.116</vt:lpstr>
      <vt:lpstr>Continuum of LRE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Accommodating Diverse Learners During Virtual Instruction and Face-to-face.</dc:title>
  <dc:creator>Flor, Christopher</dc:creator>
  <cp:lastModifiedBy>Jenny Marsh</cp:lastModifiedBy>
  <cp:revision>333</cp:revision>
  <cp:lastPrinted>2022-11-08T14:43:37Z</cp:lastPrinted>
  <dcterms:created xsi:type="dcterms:W3CDTF">2020-12-02T15:53:18Z</dcterms:created>
  <dcterms:modified xsi:type="dcterms:W3CDTF">2022-11-10T16:33:59Z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y fmtid="{D5CDD505-2E9C-101B-9397-08002B2CF9AE}" pid="3" name="_dlc_DocIdItemGuid">
    <vt:lpwstr>1ad9dffc-64a5-4aa4-a29e-c34bc913b7f8</vt:lpwstr>
  </property>
</Properties>
</file>