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67" r:id="rId2"/>
    <p:sldId id="265" r:id="rId3"/>
    <p:sldId id="273" r:id="rId4"/>
    <p:sldId id="261" r:id="rId5"/>
    <p:sldId id="262" r:id="rId6"/>
    <p:sldId id="269" r:id="rId7"/>
    <p:sldId id="268" r:id="rId8"/>
    <p:sldId id="271" r:id="rId9"/>
    <p:sldId id="263" r:id="rId10"/>
    <p:sldId id="274" r:id="rId11"/>
    <p:sldId id="264" r:id="rId12"/>
    <p:sldId id="272"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1482"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71B784-28E1-44E9-8341-F7727F33A9F6}" type="datetimeFigureOut">
              <a:rPr lang="en-US" smtClean="0"/>
              <a:t>5/13/2021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1359F5-5B36-41C3-85ED-021D8FDC69D5}" type="slidenum">
              <a:rPr lang="en-US" smtClean="0"/>
              <a:t>‹#›</a:t>
            </a:fld>
            <a:endParaRPr lang="en-US"/>
          </a:p>
        </p:txBody>
      </p:sp>
    </p:spTree>
    <p:extLst>
      <p:ext uri="{BB962C8B-B14F-4D97-AF65-F5344CB8AC3E}">
        <p14:creationId xmlns:p14="http://schemas.microsoft.com/office/powerpoint/2010/main" val="2485431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8B79F1-B7B6-4FD2-9263-BB9B47A67CD8}" type="slidenum">
              <a:rPr lang="en-US" smtClean="0"/>
              <a:t>1</a:t>
            </a:fld>
            <a:endParaRPr lang="en-US"/>
          </a:p>
        </p:txBody>
      </p:sp>
    </p:spTree>
    <p:extLst>
      <p:ext uri="{BB962C8B-B14F-4D97-AF65-F5344CB8AC3E}">
        <p14:creationId xmlns:p14="http://schemas.microsoft.com/office/powerpoint/2010/main" val="35438132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09D0ECE-5275-4CCA-A8FB-112B003E3D0A}" type="datetimeFigureOut">
              <a:rPr lang="en-US" smtClean="0"/>
              <a:t>5/13/2021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2FAC40-346C-4C1E-8762-AB6C67F6FDEB}" type="slidenum">
              <a:rPr lang="en-US" smtClean="0"/>
              <a:t>‹#›</a:t>
            </a:fld>
            <a:endParaRPr lang="en-US"/>
          </a:p>
        </p:txBody>
      </p:sp>
    </p:spTree>
    <p:extLst>
      <p:ext uri="{BB962C8B-B14F-4D97-AF65-F5344CB8AC3E}">
        <p14:creationId xmlns:p14="http://schemas.microsoft.com/office/powerpoint/2010/main" val="2554881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9D0ECE-5275-4CCA-A8FB-112B003E3D0A}" type="datetimeFigureOut">
              <a:rPr lang="en-US" smtClean="0"/>
              <a:t>5/13/2021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2FAC40-346C-4C1E-8762-AB6C67F6FDEB}" type="slidenum">
              <a:rPr lang="en-US" smtClean="0"/>
              <a:t>‹#›</a:t>
            </a:fld>
            <a:endParaRPr lang="en-US"/>
          </a:p>
        </p:txBody>
      </p:sp>
    </p:spTree>
    <p:extLst>
      <p:ext uri="{BB962C8B-B14F-4D97-AF65-F5344CB8AC3E}">
        <p14:creationId xmlns:p14="http://schemas.microsoft.com/office/powerpoint/2010/main" val="1266109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9D0ECE-5275-4CCA-A8FB-112B003E3D0A}" type="datetimeFigureOut">
              <a:rPr lang="en-US" smtClean="0"/>
              <a:t>5/13/2021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2FAC40-346C-4C1E-8762-AB6C67F6FDEB}" type="slidenum">
              <a:rPr lang="en-US" smtClean="0"/>
              <a:t>‹#›</a:t>
            </a:fld>
            <a:endParaRPr lang="en-US"/>
          </a:p>
        </p:txBody>
      </p:sp>
    </p:spTree>
    <p:extLst>
      <p:ext uri="{BB962C8B-B14F-4D97-AF65-F5344CB8AC3E}">
        <p14:creationId xmlns:p14="http://schemas.microsoft.com/office/powerpoint/2010/main" val="23629690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ouble-Column Body">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4"/>
            <a:ext cx="4191000" cy="4958462"/>
          </a:xfrm>
        </p:spPr>
        <p:txBody>
          <a:bodyPr>
            <a:normAutofit/>
          </a:bodyPr>
          <a:lstStyle>
            <a:lvl1pPr>
              <a:buClr>
                <a:srgbClr val="FF0F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idx="13"/>
          </p:nvPr>
        </p:nvSpPr>
        <p:spPr>
          <a:xfrm>
            <a:off x="4724400" y="1193804"/>
            <a:ext cx="4191000" cy="4958462"/>
          </a:xfrm>
        </p:spPr>
        <p:txBody>
          <a:bodyPr>
            <a:normAutofit/>
          </a:bodyPr>
          <a:lstStyle>
            <a:lvl1pPr>
              <a:buClr>
                <a:srgbClr val="FF00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0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0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0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0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4"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25" y="6152266"/>
            <a:ext cx="1341120" cy="731520"/>
          </a:xfrm>
          <a:prstGeom prst="rect">
            <a:avLst/>
          </a:prstGeom>
        </p:spPr>
      </p:pic>
    </p:spTree>
    <p:extLst>
      <p:ext uri="{BB962C8B-B14F-4D97-AF65-F5344CB8AC3E}">
        <p14:creationId xmlns:p14="http://schemas.microsoft.com/office/powerpoint/2010/main" val="31168666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 Standard">
    <p:spTree>
      <p:nvGrpSpPr>
        <p:cNvPr id="1" name=""/>
        <p:cNvGrpSpPr/>
        <p:nvPr/>
      </p:nvGrpSpPr>
      <p:grpSpPr>
        <a:xfrm>
          <a:off x="0" y="0"/>
          <a:ext cx="0" cy="0"/>
          <a:chOff x="0" y="0"/>
          <a:chExt cx="0" cy="0"/>
        </a:xfrm>
      </p:grpSpPr>
      <p:sp>
        <p:nvSpPr>
          <p:cNvPr id="3" name="Rectangle 2"/>
          <p:cNvSpPr/>
          <p:nvPr userDrawn="1"/>
        </p:nvSpPr>
        <p:spPr>
          <a:xfrm>
            <a:off x="0" y="3886200"/>
            <a:ext cx="9144000" cy="2514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2400" y="4038603"/>
            <a:ext cx="8839200" cy="1422399"/>
          </a:xfrm>
        </p:spPr>
        <p:txBody>
          <a:bodyPr>
            <a:normAutofit/>
          </a:bodyPr>
          <a:lstStyle>
            <a:lvl1pPr algn="ctr">
              <a:defRPr sz="40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7" name="Text Placeholder 13"/>
          <p:cNvSpPr>
            <a:spLocks noGrp="1"/>
          </p:cNvSpPr>
          <p:nvPr>
            <p:ph type="body" sz="quarter" idx="12" hasCustomPrompt="1"/>
          </p:nvPr>
        </p:nvSpPr>
        <p:spPr>
          <a:xfrm>
            <a:off x="152400" y="5461001"/>
            <a:ext cx="8839200" cy="812800"/>
          </a:xfrm>
        </p:spPr>
        <p:txBody>
          <a:bodyPr anchor="ctr">
            <a:normAutofit/>
          </a:bodyPr>
          <a:lstStyle>
            <a:lvl1pPr marL="0" indent="0" algn="ctr">
              <a:buNone/>
              <a:defRPr sz="2800">
                <a:solidFill>
                  <a:schemeClr val="bg1"/>
                </a:solidFill>
                <a:effectLst>
                  <a:outerShdw blurRad="38100" dist="38100" dir="2700000" algn="tl">
                    <a:srgbClr val="000000">
                      <a:alpha val="43137"/>
                    </a:srgbClr>
                  </a:outerShdw>
                </a:effectLst>
                <a:latin typeface="PermianSlabSerifTypeface" pitchFamily="50" charset="0"/>
              </a:defRPr>
            </a:lvl1pPr>
          </a:lstStyle>
          <a:p>
            <a:pPr lvl="0"/>
            <a:r>
              <a:rPr lang="en-US" dirty="0"/>
              <a:t>Sub-Title</a:t>
            </a:r>
          </a:p>
        </p:txBody>
      </p:sp>
      <p:sp>
        <p:nvSpPr>
          <p:cNvPr id="8" name="Text Placeholder 11"/>
          <p:cNvSpPr>
            <a:spLocks noGrp="1"/>
          </p:cNvSpPr>
          <p:nvPr>
            <p:ph type="body" sz="quarter" idx="11" hasCustomPrompt="1"/>
          </p:nvPr>
        </p:nvSpPr>
        <p:spPr>
          <a:xfrm>
            <a:off x="0" y="6400800"/>
            <a:ext cx="9144000" cy="457200"/>
          </a:xfrm>
        </p:spPr>
        <p:txBody>
          <a:bodyPr anchor="ctr">
            <a:normAutofit/>
          </a:bodyPr>
          <a:lstStyle>
            <a:lvl1pPr marL="0" indent="0" algn="ctr">
              <a:buNone/>
              <a:defRPr sz="1100" baseline="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Name, Position |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57400" y="1143000"/>
            <a:ext cx="5029200" cy="2743200"/>
          </a:xfrm>
          <a:prstGeom prst="rect">
            <a:avLst/>
          </a:prstGeom>
        </p:spPr>
      </p:pic>
    </p:spTree>
    <p:extLst>
      <p:ext uri="{BB962C8B-B14F-4D97-AF65-F5344CB8AC3E}">
        <p14:creationId xmlns:p14="http://schemas.microsoft.com/office/powerpoint/2010/main" val="342798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9D0ECE-5275-4CCA-A8FB-112B003E3D0A}" type="datetimeFigureOut">
              <a:rPr lang="en-US" smtClean="0"/>
              <a:t>5/13/2021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2FAC40-346C-4C1E-8762-AB6C67F6FDEB}" type="slidenum">
              <a:rPr lang="en-US" smtClean="0"/>
              <a:t>‹#›</a:t>
            </a:fld>
            <a:endParaRPr lang="en-US"/>
          </a:p>
        </p:txBody>
      </p:sp>
    </p:spTree>
    <p:extLst>
      <p:ext uri="{BB962C8B-B14F-4D97-AF65-F5344CB8AC3E}">
        <p14:creationId xmlns:p14="http://schemas.microsoft.com/office/powerpoint/2010/main" val="4181254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09D0ECE-5275-4CCA-A8FB-112B003E3D0A}" type="datetimeFigureOut">
              <a:rPr lang="en-US" smtClean="0"/>
              <a:t>5/13/2021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2FAC40-346C-4C1E-8762-AB6C67F6FDEB}" type="slidenum">
              <a:rPr lang="en-US" smtClean="0"/>
              <a:t>‹#›</a:t>
            </a:fld>
            <a:endParaRPr lang="en-US"/>
          </a:p>
        </p:txBody>
      </p:sp>
    </p:spTree>
    <p:extLst>
      <p:ext uri="{BB962C8B-B14F-4D97-AF65-F5344CB8AC3E}">
        <p14:creationId xmlns:p14="http://schemas.microsoft.com/office/powerpoint/2010/main" val="425718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9D0ECE-5275-4CCA-A8FB-112B003E3D0A}" type="datetimeFigureOut">
              <a:rPr lang="en-US" smtClean="0"/>
              <a:t>5/13/2021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2FAC40-346C-4C1E-8762-AB6C67F6FDEB}" type="slidenum">
              <a:rPr lang="en-US" smtClean="0"/>
              <a:t>‹#›</a:t>
            </a:fld>
            <a:endParaRPr lang="en-US"/>
          </a:p>
        </p:txBody>
      </p:sp>
    </p:spTree>
    <p:extLst>
      <p:ext uri="{BB962C8B-B14F-4D97-AF65-F5344CB8AC3E}">
        <p14:creationId xmlns:p14="http://schemas.microsoft.com/office/powerpoint/2010/main" val="3282279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9D0ECE-5275-4CCA-A8FB-112B003E3D0A}" type="datetimeFigureOut">
              <a:rPr lang="en-US" smtClean="0"/>
              <a:t>5/13/2021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2FAC40-346C-4C1E-8762-AB6C67F6FDEB}" type="slidenum">
              <a:rPr lang="en-US" smtClean="0"/>
              <a:t>‹#›</a:t>
            </a:fld>
            <a:endParaRPr lang="en-US"/>
          </a:p>
        </p:txBody>
      </p:sp>
    </p:spTree>
    <p:extLst>
      <p:ext uri="{BB962C8B-B14F-4D97-AF65-F5344CB8AC3E}">
        <p14:creationId xmlns:p14="http://schemas.microsoft.com/office/powerpoint/2010/main" val="3168073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9D0ECE-5275-4CCA-A8FB-112B003E3D0A}" type="datetimeFigureOut">
              <a:rPr lang="en-US" smtClean="0"/>
              <a:t>5/13/2021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2FAC40-346C-4C1E-8762-AB6C67F6FDEB}" type="slidenum">
              <a:rPr lang="en-US" smtClean="0"/>
              <a:t>‹#›</a:t>
            </a:fld>
            <a:endParaRPr lang="en-US"/>
          </a:p>
        </p:txBody>
      </p:sp>
    </p:spTree>
    <p:extLst>
      <p:ext uri="{BB962C8B-B14F-4D97-AF65-F5344CB8AC3E}">
        <p14:creationId xmlns:p14="http://schemas.microsoft.com/office/powerpoint/2010/main" val="2822517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9D0ECE-5275-4CCA-A8FB-112B003E3D0A}" type="datetimeFigureOut">
              <a:rPr lang="en-US" smtClean="0"/>
              <a:t>5/13/2021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2FAC40-346C-4C1E-8762-AB6C67F6FDEB}" type="slidenum">
              <a:rPr lang="en-US" smtClean="0"/>
              <a:t>‹#›</a:t>
            </a:fld>
            <a:endParaRPr lang="en-US"/>
          </a:p>
        </p:txBody>
      </p:sp>
    </p:spTree>
    <p:extLst>
      <p:ext uri="{BB962C8B-B14F-4D97-AF65-F5344CB8AC3E}">
        <p14:creationId xmlns:p14="http://schemas.microsoft.com/office/powerpoint/2010/main" val="3773655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09D0ECE-5275-4CCA-A8FB-112B003E3D0A}" type="datetimeFigureOut">
              <a:rPr lang="en-US" smtClean="0"/>
              <a:t>5/13/2021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2FAC40-346C-4C1E-8762-AB6C67F6FDEB}" type="slidenum">
              <a:rPr lang="en-US" smtClean="0"/>
              <a:t>‹#›</a:t>
            </a:fld>
            <a:endParaRPr lang="en-US"/>
          </a:p>
        </p:txBody>
      </p:sp>
    </p:spTree>
    <p:extLst>
      <p:ext uri="{BB962C8B-B14F-4D97-AF65-F5344CB8AC3E}">
        <p14:creationId xmlns:p14="http://schemas.microsoft.com/office/powerpoint/2010/main" val="4250795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09D0ECE-5275-4CCA-A8FB-112B003E3D0A}" type="datetimeFigureOut">
              <a:rPr lang="en-US" smtClean="0"/>
              <a:t>5/13/2021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2FAC40-346C-4C1E-8762-AB6C67F6FDEB}" type="slidenum">
              <a:rPr lang="en-US" smtClean="0"/>
              <a:t>‹#›</a:t>
            </a:fld>
            <a:endParaRPr lang="en-US"/>
          </a:p>
        </p:txBody>
      </p:sp>
    </p:spTree>
    <p:extLst>
      <p:ext uri="{BB962C8B-B14F-4D97-AF65-F5344CB8AC3E}">
        <p14:creationId xmlns:p14="http://schemas.microsoft.com/office/powerpoint/2010/main" val="142152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9D0ECE-5275-4CCA-A8FB-112B003E3D0A}" type="datetimeFigureOut">
              <a:rPr lang="en-US" smtClean="0"/>
              <a:t>5/13/2021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2FAC40-346C-4C1E-8762-AB6C67F6FDEB}" type="slidenum">
              <a:rPr lang="en-US" smtClean="0"/>
              <a:t>‹#›</a:t>
            </a:fld>
            <a:endParaRPr lang="en-US"/>
          </a:p>
        </p:txBody>
      </p:sp>
    </p:spTree>
    <p:extLst>
      <p:ext uri="{BB962C8B-B14F-4D97-AF65-F5344CB8AC3E}">
        <p14:creationId xmlns:p14="http://schemas.microsoft.com/office/powerpoint/2010/main" val="8737239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hyperlink" Target="mailto:april.kincaid@tn.gov" TargetMode="Externa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3962400"/>
            <a:ext cx="8839200" cy="1422399"/>
          </a:xfrm>
        </p:spPr>
        <p:txBody>
          <a:bodyPr/>
          <a:lstStyle/>
          <a:p>
            <a:r>
              <a:rPr lang="en-US" b="0" dirty="0"/>
              <a:t>Safe Sleep Prevention Activities</a:t>
            </a:r>
            <a:br>
              <a:rPr lang="en-US" b="0" dirty="0"/>
            </a:br>
            <a:r>
              <a:rPr lang="en-US" b="0" dirty="0"/>
              <a:t>May 13 , 2021</a:t>
            </a:r>
            <a:endParaRPr lang="en-US" dirty="0"/>
          </a:p>
        </p:txBody>
      </p:sp>
      <p:sp>
        <p:nvSpPr>
          <p:cNvPr id="4" name="Text Placeholder 3"/>
          <p:cNvSpPr>
            <a:spLocks noGrp="1"/>
          </p:cNvSpPr>
          <p:nvPr>
            <p:ph type="body" sz="quarter" idx="11"/>
          </p:nvPr>
        </p:nvSpPr>
        <p:spPr>
          <a:solidFill>
            <a:schemeClr val="bg1"/>
          </a:solidFill>
        </p:spPr>
        <p:txBody>
          <a:bodyPr/>
          <a:lstStyle/>
          <a:p>
            <a:endParaRPr lang="en-US" dirty="0"/>
          </a:p>
          <a:p>
            <a:endParaRPr lang="en-US" dirty="0"/>
          </a:p>
        </p:txBody>
      </p:sp>
    </p:spTree>
    <p:extLst>
      <p:ext uri="{BB962C8B-B14F-4D97-AF65-F5344CB8AC3E}">
        <p14:creationId xmlns:p14="http://schemas.microsoft.com/office/powerpoint/2010/main" val="1494092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CA58D-A67E-4468-8461-D043870A3E61}"/>
              </a:ext>
            </a:extLst>
          </p:cNvPr>
          <p:cNvSpPr>
            <a:spLocks noGrp="1"/>
          </p:cNvSpPr>
          <p:nvPr>
            <p:ph type="title"/>
          </p:nvPr>
        </p:nvSpPr>
        <p:spPr/>
        <p:txBody>
          <a:bodyPr/>
          <a:lstStyle/>
          <a:p>
            <a:r>
              <a:rPr lang="en-US" dirty="0"/>
              <a:t>CFR Recommendation</a:t>
            </a:r>
          </a:p>
        </p:txBody>
      </p:sp>
      <p:sp>
        <p:nvSpPr>
          <p:cNvPr id="3" name="Content Placeholder 2">
            <a:extLst>
              <a:ext uri="{FF2B5EF4-FFF2-40B4-BE49-F238E27FC236}">
                <a16:creationId xmlns:a16="http://schemas.microsoft.com/office/drawing/2014/main" id="{F3941DB9-EF00-46BC-9E5F-B9ACCCB9C6A2}"/>
              </a:ext>
            </a:extLst>
          </p:cNvPr>
          <p:cNvSpPr>
            <a:spLocks noGrp="1"/>
          </p:cNvSpPr>
          <p:nvPr>
            <p:ph idx="1"/>
          </p:nvPr>
        </p:nvSpPr>
        <p:spPr>
          <a:xfrm>
            <a:off x="228600" y="1193804"/>
            <a:ext cx="8915400" cy="4673596"/>
          </a:xfrm>
        </p:spPr>
        <p:txBody>
          <a:bodyPr/>
          <a:lstStyle/>
          <a:p>
            <a:r>
              <a:rPr lang="en-US" sz="3200" dirty="0"/>
              <a:t>Analyze data to determine areas with the largest disparities to specifically target efforts such as the safe sleep diaper bag project, hospital project, safe sleep education to intergenerational caregivers, faith communities, and general distribution of safe sleep materials.</a:t>
            </a:r>
          </a:p>
          <a:p>
            <a:endParaRPr lang="en-US" dirty="0"/>
          </a:p>
        </p:txBody>
      </p:sp>
    </p:spTree>
    <p:extLst>
      <p:ext uri="{BB962C8B-B14F-4D97-AF65-F5344CB8AC3E}">
        <p14:creationId xmlns:p14="http://schemas.microsoft.com/office/powerpoint/2010/main" val="39731774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Content Placeholder 2"/>
          <p:cNvSpPr>
            <a:spLocks noGrp="1"/>
          </p:cNvSpPr>
          <p:nvPr>
            <p:ph idx="1"/>
          </p:nvPr>
        </p:nvSpPr>
        <p:spPr>
          <a:xfrm>
            <a:off x="228600" y="1193804"/>
            <a:ext cx="8686800" cy="4958462"/>
          </a:xfrm>
        </p:spPr>
        <p:txBody>
          <a:bodyPr/>
          <a:lstStyle/>
          <a:p>
            <a:pPr marL="0" indent="0">
              <a:buNone/>
            </a:pPr>
            <a:r>
              <a:rPr lang="en-US" dirty="0"/>
              <a:t>Type in the chat box:</a:t>
            </a:r>
          </a:p>
          <a:p>
            <a:r>
              <a:rPr lang="en-US" dirty="0"/>
              <a:t>What are some ways you can support the activities described today?</a:t>
            </a:r>
          </a:p>
          <a:p>
            <a:r>
              <a:rPr lang="en-US" dirty="0"/>
              <a:t>What community partners are you already working with to provide safe sleep education?</a:t>
            </a:r>
          </a:p>
          <a:p>
            <a:r>
              <a:rPr lang="en-US" dirty="0"/>
              <a:t>What additional unique partners can you collaborate with for infant safe sleep?</a:t>
            </a:r>
          </a:p>
          <a:p>
            <a:endParaRPr lang="en-US" dirty="0"/>
          </a:p>
        </p:txBody>
      </p:sp>
    </p:spTree>
    <p:extLst>
      <p:ext uri="{BB962C8B-B14F-4D97-AF65-F5344CB8AC3E}">
        <p14:creationId xmlns:p14="http://schemas.microsoft.com/office/powerpoint/2010/main" val="33551506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sp>
        <p:nvSpPr>
          <p:cNvPr id="3" name="Content Placeholder 2"/>
          <p:cNvSpPr>
            <a:spLocks noGrp="1"/>
          </p:cNvSpPr>
          <p:nvPr>
            <p:ph idx="1"/>
          </p:nvPr>
        </p:nvSpPr>
        <p:spPr>
          <a:xfrm>
            <a:off x="228600" y="1193804"/>
            <a:ext cx="8763000" cy="4958462"/>
          </a:xfrm>
        </p:spPr>
        <p:txBody>
          <a:bodyPr/>
          <a:lstStyle/>
          <a:p>
            <a:pPr marL="0" indent="0">
              <a:buNone/>
            </a:pPr>
            <a:r>
              <a:rPr lang="en-US" dirty="0"/>
              <a:t>If you are interested in any of our safe sleep materials or building partnerships please contact:</a:t>
            </a:r>
          </a:p>
          <a:p>
            <a:endParaRPr lang="en-US" dirty="0"/>
          </a:p>
          <a:p>
            <a:pPr marL="0" indent="0">
              <a:buNone/>
            </a:pPr>
            <a:r>
              <a:rPr lang="en-US" dirty="0"/>
              <a:t>April Kincaid</a:t>
            </a:r>
          </a:p>
          <a:p>
            <a:pPr marL="0" indent="0">
              <a:buNone/>
            </a:pPr>
            <a:r>
              <a:rPr lang="en-US" dirty="0">
                <a:hlinkClick r:id="rId2"/>
              </a:rPr>
              <a:t>april.kincaid@tn.gov</a:t>
            </a: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606275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Safe Sleep Diaper Bag Project- UPDATE</a:t>
            </a:r>
          </a:p>
        </p:txBody>
      </p:sp>
      <p:pic>
        <p:nvPicPr>
          <p:cNvPr id="5"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rot="10800000">
            <a:off x="2740435" y="2590800"/>
            <a:ext cx="3733109" cy="2799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2"/>
          <p:cNvSpPr txBox="1">
            <a:spLocks/>
          </p:cNvSpPr>
          <p:nvPr/>
        </p:nvSpPr>
        <p:spPr>
          <a:xfrm>
            <a:off x="225490" y="1193284"/>
            <a:ext cx="8763000" cy="1930399"/>
          </a:xfrm>
          <a:prstGeom prst="rect">
            <a:avLst/>
          </a:prstGeom>
        </p:spPr>
        <p:txBody>
          <a:bodyPr vert="horz" lIns="91440" tIns="45720" rIns="91440" bIns="45720" numCol="2" rtlCol="0">
            <a:normAutofit/>
          </a:bodyPr>
          <a:lstStyle>
            <a:lvl1pPr marL="342900" indent="-342900" algn="l" defTabSz="914400" rtl="0" eaLnBrk="1" latinLnBrk="0" hangingPunct="1">
              <a:spcBef>
                <a:spcPct val="20000"/>
              </a:spcBef>
              <a:buClr>
                <a:srgbClr val="FF0F00"/>
              </a:buClr>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lgn="l" defTabSz="914400" rtl="0" eaLnBrk="1" latinLnBrk="0" hangingPunct="1">
              <a:spcBef>
                <a:spcPct val="20000"/>
              </a:spcBef>
              <a:buClr>
                <a:srgbClr val="FF0F00"/>
              </a:buClr>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spcBef>
                <a:spcPct val="20000"/>
              </a:spcBef>
              <a:buClr>
                <a:srgbClr val="FF0F00"/>
              </a:buClr>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spcBef>
                <a:spcPct val="20000"/>
              </a:spcBef>
              <a:buClr>
                <a:srgbClr val="FF0F00"/>
              </a:buClr>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spcBef>
                <a:spcPct val="20000"/>
              </a:spcBef>
              <a:buClr>
                <a:srgbClr val="FF0F00"/>
              </a:buClr>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Diaper Bag</a:t>
            </a:r>
          </a:p>
          <a:p>
            <a:r>
              <a:rPr lang="en-US" dirty="0"/>
              <a:t>2-sided Door Hanger</a:t>
            </a:r>
          </a:p>
          <a:p>
            <a:r>
              <a:rPr lang="en-US" dirty="0"/>
              <a:t>Sleep Baby Safe and Snug Book</a:t>
            </a:r>
          </a:p>
          <a:p>
            <a:r>
              <a:rPr lang="en-US" dirty="0"/>
              <a:t>Calm Baby Gently Book</a:t>
            </a:r>
          </a:p>
          <a:p>
            <a:r>
              <a:rPr lang="en-US" b="1" dirty="0"/>
              <a:t>TWO Infant Sleep Sack</a:t>
            </a:r>
          </a:p>
          <a:p>
            <a:r>
              <a:rPr lang="en-US" dirty="0"/>
              <a:t>Infant Onesie</a:t>
            </a:r>
          </a:p>
        </p:txBody>
      </p:sp>
    </p:spTree>
    <p:extLst>
      <p:ext uri="{BB962C8B-B14F-4D97-AF65-F5344CB8AC3E}">
        <p14:creationId xmlns:p14="http://schemas.microsoft.com/office/powerpoint/2010/main" val="14089640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E3407-69C7-475C-A460-A4B3169CBAC2}"/>
              </a:ext>
            </a:extLst>
          </p:cNvPr>
          <p:cNvSpPr>
            <a:spLocks noGrp="1"/>
          </p:cNvSpPr>
          <p:nvPr>
            <p:ph type="title"/>
          </p:nvPr>
        </p:nvSpPr>
        <p:spPr/>
        <p:txBody>
          <a:bodyPr/>
          <a:lstStyle/>
          <a:p>
            <a:r>
              <a:rPr lang="en-US" dirty="0"/>
              <a:t>Expanding the Diaper Bag Project</a:t>
            </a:r>
          </a:p>
        </p:txBody>
      </p:sp>
      <p:sp>
        <p:nvSpPr>
          <p:cNvPr id="3" name="Content Placeholder 2">
            <a:extLst>
              <a:ext uri="{FF2B5EF4-FFF2-40B4-BE49-F238E27FC236}">
                <a16:creationId xmlns:a16="http://schemas.microsoft.com/office/drawing/2014/main" id="{B17869A4-EF17-4EF3-9480-D80171F5D0A9}"/>
              </a:ext>
            </a:extLst>
          </p:cNvPr>
          <p:cNvSpPr>
            <a:spLocks noGrp="1"/>
          </p:cNvSpPr>
          <p:nvPr>
            <p:ph idx="1"/>
          </p:nvPr>
        </p:nvSpPr>
        <p:spPr>
          <a:xfrm>
            <a:off x="228600" y="1193804"/>
            <a:ext cx="8763000" cy="4958462"/>
          </a:xfrm>
        </p:spPr>
        <p:txBody>
          <a:bodyPr/>
          <a:lstStyle/>
          <a:p>
            <a:r>
              <a:rPr lang="en-US" dirty="0"/>
              <a:t>All 95 counties for CHANT </a:t>
            </a:r>
          </a:p>
          <a:p>
            <a:r>
              <a:rPr lang="en-US" dirty="0"/>
              <a:t>All 95 Counties for expanded evidence- based home visiting</a:t>
            </a:r>
          </a:p>
          <a:p>
            <a:r>
              <a:rPr lang="en-US" dirty="0"/>
              <a:t>Sustaining through the next year</a:t>
            </a:r>
          </a:p>
          <a:p>
            <a:r>
              <a:rPr lang="en-US" dirty="0"/>
              <a:t>Submitted abstract to City </a:t>
            </a:r>
            <a:r>
              <a:rPr lang="en-US" dirty="0" err="1"/>
              <a:t>MatCH</a:t>
            </a:r>
            <a:endParaRPr lang="en-US" dirty="0"/>
          </a:p>
          <a:p>
            <a:r>
              <a:rPr lang="en-US" dirty="0"/>
              <a:t>Continuing to collect data to learn about education and family’s safe sleep behaviors</a:t>
            </a:r>
          </a:p>
        </p:txBody>
      </p:sp>
    </p:spTree>
    <p:extLst>
      <p:ext uri="{BB962C8B-B14F-4D97-AF65-F5344CB8AC3E}">
        <p14:creationId xmlns:p14="http://schemas.microsoft.com/office/powerpoint/2010/main" val="41749794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BEST for Babies-Birthing Facility Award</a:t>
            </a:r>
          </a:p>
        </p:txBody>
      </p:sp>
      <p:sp>
        <p:nvSpPr>
          <p:cNvPr id="3" name="Content Placeholder 2"/>
          <p:cNvSpPr>
            <a:spLocks noGrp="1"/>
          </p:cNvSpPr>
          <p:nvPr>
            <p:ph idx="1"/>
          </p:nvPr>
        </p:nvSpPr>
        <p:spPr>
          <a:xfrm>
            <a:off x="1676400" y="1196582"/>
            <a:ext cx="7162800" cy="4958462"/>
          </a:xfrm>
        </p:spPr>
        <p:txBody>
          <a:bodyPr>
            <a:normAutofit/>
          </a:bodyPr>
          <a:lstStyle/>
          <a:p>
            <a:r>
              <a:rPr lang="en-US" sz="3200" b="1" dirty="0"/>
              <a:t>B</a:t>
            </a:r>
            <a:r>
              <a:rPr lang="en-US" sz="3200" dirty="0"/>
              <a:t>reastfeeding</a:t>
            </a:r>
          </a:p>
          <a:p>
            <a:r>
              <a:rPr lang="en-US" sz="3200" b="1" dirty="0"/>
              <a:t>E</a:t>
            </a:r>
            <a:r>
              <a:rPr lang="en-US" sz="3200" dirty="0"/>
              <a:t>arly Elective Delivery</a:t>
            </a:r>
          </a:p>
          <a:p>
            <a:r>
              <a:rPr lang="en-US" sz="3200" b="1" dirty="0"/>
              <a:t>S</a:t>
            </a:r>
            <a:r>
              <a:rPr lang="en-US" sz="3200" dirty="0"/>
              <a:t>afe sleep</a:t>
            </a:r>
          </a:p>
          <a:p>
            <a:r>
              <a:rPr lang="en-US" sz="3200" dirty="0"/>
              <a:t>for </a:t>
            </a:r>
            <a:r>
              <a:rPr lang="en-US" sz="3200" b="1" dirty="0"/>
              <a:t>T</a:t>
            </a:r>
            <a:r>
              <a:rPr lang="en-US" sz="3200" dirty="0"/>
              <a:t>ennessee Babies</a:t>
            </a:r>
          </a:p>
          <a:p>
            <a:endParaRPr lang="en-US" dirty="0"/>
          </a:p>
          <a:p>
            <a:pPr marL="0" indent="0">
              <a:buNone/>
            </a:pPr>
            <a:r>
              <a:rPr lang="en-US" sz="3200" dirty="0"/>
              <a:t>14 Facilities Awarded in 2020</a:t>
            </a:r>
          </a:p>
          <a:p>
            <a:endParaRPr lang="en-US" sz="3200" dirty="0"/>
          </a:p>
          <a:p>
            <a:pPr marL="0" indent="0">
              <a:buNone/>
            </a:pPr>
            <a:r>
              <a:rPr lang="en-US" sz="3200" dirty="0"/>
              <a:t>Continuing award for 2021! </a:t>
            </a:r>
          </a:p>
          <a:p>
            <a:pPr marL="0" indent="0">
              <a:buNone/>
            </a:pPr>
            <a:endParaRPr lang="en-US" sz="3200" dirty="0"/>
          </a:p>
        </p:txBody>
      </p:sp>
      <p:pic>
        <p:nvPicPr>
          <p:cNvPr id="5" name="Picture 2" descr="Wooden Blocks w baby 4x10"/>
          <p:cNvPicPr>
            <a:picLocks noChangeAspect="1" noChangeArrowheads="1"/>
          </p:cNvPicPr>
          <p:nvPr/>
        </p:nvPicPr>
        <p:blipFill>
          <a:blip r:embed="rId2"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0" y="914400"/>
            <a:ext cx="2119684" cy="5230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365817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DOSE- First Responders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69491" y="2952750"/>
            <a:ext cx="4400550" cy="3300413"/>
          </a:xfrm>
          <a:prstGeom prst="rect">
            <a:avLst/>
          </a:prstGeom>
        </p:spPr>
      </p:pic>
      <p:sp>
        <p:nvSpPr>
          <p:cNvPr id="7" name="TextBox 6"/>
          <p:cNvSpPr txBox="1"/>
          <p:nvPr/>
        </p:nvSpPr>
        <p:spPr>
          <a:xfrm>
            <a:off x="144362" y="1094601"/>
            <a:ext cx="8850808" cy="1815882"/>
          </a:xfrm>
          <a:prstGeom prst="rect">
            <a:avLst/>
          </a:prstGeom>
          <a:noFill/>
        </p:spPr>
        <p:txBody>
          <a:bodyPr wrap="square" rtlCol="0">
            <a:spAutoFit/>
          </a:bodyPr>
          <a:lstStyle/>
          <a:p>
            <a:pPr marL="457200" indent="-457200">
              <a:buFont typeface="Arial" panose="020B0604020202020204" pitchFamily="34" charset="0"/>
              <a:buChar char="•"/>
            </a:pPr>
            <a:r>
              <a:rPr lang="en-US" sz="2800" dirty="0">
                <a:latin typeface="Open Sans" panose="020B0606030504020204" pitchFamily="34" charset="0"/>
                <a:ea typeface="Open Sans" panose="020B0606030504020204" pitchFamily="34" charset="0"/>
                <a:cs typeface="Open Sans" panose="020B0606030504020204" pitchFamily="34" charset="0"/>
              </a:rPr>
              <a:t>Educates maintenance staff and first responders to recognize an unsafe sleep environment</a:t>
            </a:r>
          </a:p>
          <a:p>
            <a:pPr marL="457200" indent="-457200">
              <a:buFont typeface="Arial" panose="020B0604020202020204" pitchFamily="34" charset="0"/>
              <a:buChar char="•"/>
            </a:pPr>
            <a:r>
              <a:rPr lang="en-US" sz="2800" dirty="0">
                <a:latin typeface="Open Sans" panose="020B0606030504020204" pitchFamily="34" charset="0"/>
                <a:ea typeface="Open Sans" panose="020B0606030504020204" pitchFamily="34" charset="0"/>
                <a:cs typeface="Open Sans" panose="020B0606030504020204" pitchFamily="34" charset="0"/>
              </a:rPr>
              <a:t>Provides resources to residents and assists in obtaining a safe sleep environment</a:t>
            </a:r>
          </a:p>
        </p:txBody>
      </p:sp>
    </p:spTree>
    <p:extLst>
      <p:ext uri="{BB962C8B-B14F-4D97-AF65-F5344CB8AC3E}">
        <p14:creationId xmlns:p14="http://schemas.microsoft.com/office/powerpoint/2010/main" val="27321105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DOSE Locations</a:t>
            </a:r>
          </a:p>
        </p:txBody>
      </p:sp>
      <p:grpSp>
        <p:nvGrpSpPr>
          <p:cNvPr id="11" name="Group 10"/>
          <p:cNvGrpSpPr/>
          <p:nvPr/>
        </p:nvGrpSpPr>
        <p:grpSpPr>
          <a:xfrm>
            <a:off x="152400" y="1676400"/>
            <a:ext cx="8885104" cy="2971800"/>
            <a:chOff x="0" y="1500648"/>
            <a:chExt cx="8885104" cy="2971800"/>
          </a:xfrm>
        </p:grpSpPr>
        <p:pic>
          <p:nvPicPr>
            <p:cNvPr id="5" name="Picture 7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00648"/>
              <a:ext cx="8885104"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Point Star 5"/>
            <p:cNvSpPr/>
            <p:nvPr/>
          </p:nvSpPr>
          <p:spPr>
            <a:xfrm>
              <a:off x="6172200" y="2819400"/>
              <a:ext cx="152400" cy="167148"/>
            </a:xfrm>
            <a:prstGeom prst="star5">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5-Point Star 6"/>
            <p:cNvSpPr/>
            <p:nvPr/>
          </p:nvSpPr>
          <p:spPr>
            <a:xfrm>
              <a:off x="8001000" y="1905000"/>
              <a:ext cx="152400" cy="167148"/>
            </a:xfrm>
            <a:prstGeom prst="star5">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5-Point Star 7"/>
            <p:cNvSpPr/>
            <p:nvPr/>
          </p:nvSpPr>
          <p:spPr>
            <a:xfrm>
              <a:off x="7828935" y="2209800"/>
              <a:ext cx="152400" cy="167148"/>
            </a:xfrm>
            <a:prstGeom prst="star5">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5-Point Star 8"/>
            <p:cNvSpPr/>
            <p:nvPr/>
          </p:nvSpPr>
          <p:spPr>
            <a:xfrm>
              <a:off x="2113935" y="2320413"/>
              <a:ext cx="152400" cy="167148"/>
            </a:xfrm>
            <a:prstGeom prst="star5">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640398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Housing authorities and safe sleep</a:t>
            </a:r>
          </a:p>
        </p:txBody>
      </p:sp>
      <p:sp>
        <p:nvSpPr>
          <p:cNvPr id="3" name="Content Placeholder 2"/>
          <p:cNvSpPr>
            <a:spLocks noGrp="1"/>
          </p:cNvSpPr>
          <p:nvPr>
            <p:ph idx="1"/>
          </p:nvPr>
        </p:nvSpPr>
        <p:spPr>
          <a:xfrm>
            <a:off x="228600" y="1193804"/>
            <a:ext cx="8462424" cy="2692396"/>
          </a:xfrm>
        </p:spPr>
        <p:txBody>
          <a:bodyPr/>
          <a:lstStyle/>
          <a:p>
            <a:r>
              <a:rPr lang="en-US" dirty="0"/>
              <a:t>Train maintenance staff and office staff on infant safe sleep</a:t>
            </a:r>
          </a:p>
          <a:p>
            <a:r>
              <a:rPr lang="en-US" dirty="0"/>
              <a:t>Provide education and resources to families with infants</a:t>
            </a:r>
          </a:p>
          <a:p>
            <a:r>
              <a:rPr lang="en-US" dirty="0"/>
              <a:t>Provide a portable crib either directly through the housing authority or local health department</a:t>
            </a:r>
          </a:p>
        </p:txBody>
      </p:sp>
      <p:grpSp>
        <p:nvGrpSpPr>
          <p:cNvPr id="5" name="Group 4"/>
          <p:cNvGrpSpPr/>
          <p:nvPr/>
        </p:nvGrpSpPr>
        <p:grpSpPr>
          <a:xfrm>
            <a:off x="304800" y="3544887"/>
            <a:ext cx="8538624" cy="2855913"/>
            <a:chOff x="304800" y="1652193"/>
            <a:chExt cx="8538624" cy="2855913"/>
          </a:xfrm>
        </p:grpSpPr>
        <p:pic>
          <p:nvPicPr>
            <p:cNvPr id="6" name="Picture 7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652193"/>
              <a:ext cx="8538624" cy="2855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AutoShape 57"/>
            <p:cNvSpPr>
              <a:spLocks noChangeArrowheads="1"/>
            </p:cNvSpPr>
            <p:nvPr/>
          </p:nvSpPr>
          <p:spPr bwMode="auto">
            <a:xfrm>
              <a:off x="6905397" y="2984902"/>
              <a:ext cx="152400" cy="180974"/>
            </a:xfrm>
            <a:prstGeom prst="star5">
              <a:avLst/>
            </a:prstGeom>
            <a:solidFill>
              <a:srgbClr val="FFC000"/>
            </a:solidFill>
            <a:ln w="9525" algn="in">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 name="AutoShape 57"/>
            <p:cNvSpPr>
              <a:spLocks noChangeArrowheads="1"/>
            </p:cNvSpPr>
            <p:nvPr/>
          </p:nvSpPr>
          <p:spPr bwMode="auto">
            <a:xfrm>
              <a:off x="3219450" y="2594374"/>
              <a:ext cx="152400" cy="180974"/>
            </a:xfrm>
            <a:prstGeom prst="star5">
              <a:avLst/>
            </a:prstGeom>
            <a:solidFill>
              <a:srgbClr val="FFC000"/>
            </a:solidFill>
            <a:ln w="9525" algn="in">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 name="AutoShape 57"/>
            <p:cNvSpPr>
              <a:spLocks noChangeArrowheads="1"/>
            </p:cNvSpPr>
            <p:nvPr/>
          </p:nvSpPr>
          <p:spPr bwMode="auto">
            <a:xfrm>
              <a:off x="1961922" y="2399112"/>
              <a:ext cx="152400" cy="180974"/>
            </a:xfrm>
            <a:prstGeom prst="star5">
              <a:avLst/>
            </a:prstGeom>
            <a:solidFill>
              <a:srgbClr val="FFC000"/>
            </a:solidFill>
            <a:ln w="9525" algn="in">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 name="AutoShape 57"/>
            <p:cNvSpPr>
              <a:spLocks noChangeArrowheads="1"/>
            </p:cNvSpPr>
            <p:nvPr/>
          </p:nvSpPr>
          <p:spPr bwMode="auto">
            <a:xfrm>
              <a:off x="7295922" y="2803928"/>
              <a:ext cx="152400" cy="180974"/>
            </a:xfrm>
            <a:prstGeom prst="star5">
              <a:avLst/>
            </a:prstGeom>
            <a:solidFill>
              <a:srgbClr val="FFC000"/>
            </a:solidFill>
            <a:ln w="9525" algn="in">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5194100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WIC Educational Module</a:t>
            </a:r>
          </a:p>
        </p:txBody>
      </p:sp>
      <p:sp>
        <p:nvSpPr>
          <p:cNvPr id="3" name="Content Placeholder 2"/>
          <p:cNvSpPr>
            <a:spLocks noGrp="1"/>
          </p:cNvSpPr>
          <p:nvPr>
            <p:ph idx="1"/>
          </p:nvPr>
        </p:nvSpPr>
        <p:spPr>
          <a:xfrm>
            <a:off x="228600" y="1193804"/>
            <a:ext cx="8686800" cy="4958462"/>
          </a:xfrm>
        </p:spPr>
        <p:txBody>
          <a:bodyPr/>
          <a:lstStyle/>
          <a:p>
            <a:pPr marL="0" indent="0">
              <a:buNone/>
            </a:pPr>
            <a:r>
              <a:rPr lang="en-US" dirty="0"/>
              <a:t>Safe Sleep and Breastfeeding</a:t>
            </a:r>
          </a:p>
          <a:p>
            <a:pPr lvl="0">
              <a:buClr>
                <a:srgbClr val="E71B1B"/>
              </a:buClr>
            </a:pPr>
            <a:r>
              <a:rPr lang="en-US" dirty="0">
                <a:latin typeface="Open Sans"/>
                <a:cs typeface="Open Sans"/>
              </a:rPr>
              <a:t>Utilizes the stages of change to assess and provide appropriate education to the learner</a:t>
            </a:r>
          </a:p>
          <a:p>
            <a:pPr lvl="0">
              <a:buClr>
                <a:srgbClr val="E71B1B"/>
              </a:buClr>
            </a:pPr>
            <a:r>
              <a:rPr lang="en-US" dirty="0">
                <a:latin typeface="Open Sans"/>
                <a:cs typeface="Open Sans"/>
              </a:rPr>
              <a:t>Combines messages of safe sleep and the importance of breastfeeding, and how a parent can do both</a:t>
            </a:r>
          </a:p>
          <a:p>
            <a:pPr marL="0" lvl="0" indent="0">
              <a:buClr>
                <a:srgbClr val="E71B1B"/>
              </a:buClr>
              <a:buNone/>
            </a:pPr>
            <a:r>
              <a:rPr lang="en-US" b="1" dirty="0">
                <a:solidFill>
                  <a:srgbClr val="1B365D"/>
                </a:solidFill>
                <a:latin typeface="Open Sans"/>
                <a:cs typeface="Open Sans"/>
              </a:rPr>
              <a:t>Available at WIC online nutrition education at www.wichealth.org</a:t>
            </a:r>
            <a:endParaRPr lang="en-US" dirty="0"/>
          </a:p>
          <a:p>
            <a:endParaRPr lang="en-US" dirty="0"/>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4242415"/>
            <a:ext cx="2908300" cy="207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78826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Addressing other caregivers</a:t>
            </a:r>
          </a:p>
        </p:txBody>
      </p:sp>
      <p:sp>
        <p:nvSpPr>
          <p:cNvPr id="3" name="Content Placeholder 2"/>
          <p:cNvSpPr>
            <a:spLocks noGrp="1"/>
          </p:cNvSpPr>
          <p:nvPr>
            <p:ph idx="1"/>
          </p:nvPr>
        </p:nvSpPr>
        <p:spPr>
          <a:xfrm>
            <a:off x="228600" y="1193804"/>
            <a:ext cx="8534400" cy="4958462"/>
          </a:xfrm>
        </p:spPr>
        <p:txBody>
          <a:bodyPr/>
          <a:lstStyle/>
          <a:p>
            <a:r>
              <a:rPr lang="en-US" dirty="0"/>
              <a:t>Providing education to intergenerational caregivers on safe sleep to influence how infant sleep is talked about in the home. </a:t>
            </a: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3600" y="2590800"/>
            <a:ext cx="4883426" cy="3403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96288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10337</TotalTime>
  <Words>362</Words>
  <Application>Microsoft Office PowerPoint</Application>
  <PresentationFormat>On-screen Show (4:3)</PresentationFormat>
  <Paragraphs>52</Paragraphs>
  <Slides>12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Open Sans</vt:lpstr>
      <vt:lpstr>PermianSlabSerifTypeface</vt:lpstr>
      <vt:lpstr>Office Theme</vt:lpstr>
      <vt:lpstr>Safe Sleep Prevention Activities May 13 , 2021</vt:lpstr>
      <vt:lpstr>Safe Sleep Diaper Bag Project- UPDATE</vt:lpstr>
      <vt:lpstr>Expanding the Diaper Bag Project</vt:lpstr>
      <vt:lpstr>BEST for Babies-Birthing Facility Award</vt:lpstr>
      <vt:lpstr>DOSE- First Responders</vt:lpstr>
      <vt:lpstr>DOSE Locations</vt:lpstr>
      <vt:lpstr>Housing authorities and safe sleep</vt:lpstr>
      <vt:lpstr>WIC Educational Module</vt:lpstr>
      <vt:lpstr>Addressing other caregivers</vt:lpstr>
      <vt:lpstr>CFR Recommendation</vt:lpstr>
      <vt:lpstr>Questions</vt:lpstr>
      <vt:lpstr>Thank you</vt:lpstr>
    </vt:vector>
  </TitlesOfParts>
  <Company>State of Tennessee Dept. of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April Kincaid</dc:creator>
  <cp:lastModifiedBy>April Kincaid</cp:lastModifiedBy>
  <cp:revision>32</cp:revision>
  <dcterms:created xsi:type="dcterms:W3CDTF">2020-05-13T17:32:50Z</dcterms:created>
  <dcterms:modified xsi:type="dcterms:W3CDTF">2021-05-13T13:18:31Z</dcterms:modified>
</cp:coreProperties>
</file>