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 id="261" r:id="rId4"/>
    <p:sldId id="260" r:id="rId5"/>
    <p:sldId id="262" r:id="rId6"/>
    <p:sldId id="263" r:id="rId7"/>
    <p:sldId id="266" r:id="rId8"/>
    <p:sldId id="267" r:id="rId9"/>
    <p:sldId id="268" r:id="rId10"/>
    <p:sldId id="269" r:id="rId11"/>
    <p:sldId id="270" r:id="rId12"/>
    <p:sldId id="271" r:id="rId13"/>
    <p:sldId id="272" r:id="rId14"/>
    <p:sldId id="274"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179" autoAdjust="0"/>
  </p:normalViewPr>
  <p:slideViewPr>
    <p:cSldViewPr>
      <p:cViewPr varScale="1">
        <p:scale>
          <a:sx n="76" d="100"/>
          <a:sy n="76" d="100"/>
        </p:scale>
        <p:origin x="-3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2B4750-E2B6-42E7-9ED2-0414C195C32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0248F8E-703B-4599-A586-936F51D39547}">
      <dgm:prSet>
        <dgm:style>
          <a:lnRef idx="2">
            <a:schemeClr val="accent1"/>
          </a:lnRef>
          <a:fillRef idx="1">
            <a:schemeClr val="lt1"/>
          </a:fillRef>
          <a:effectRef idx="0">
            <a:schemeClr val="accent1"/>
          </a:effectRef>
          <a:fontRef idx="minor">
            <a:schemeClr val="dk1"/>
          </a:fontRef>
        </dgm:style>
      </dgm:prSet>
      <dgm:spPr/>
      <dgm:t>
        <a:bodyPr/>
        <a:lstStyle/>
        <a:p>
          <a:pPr rtl="0"/>
          <a:r>
            <a:rPr lang="en-US" dirty="0" smtClean="0"/>
            <a:t>The professor will probably introduce himself/herself and put his/her name on the board.  This is the way the professor wants to be addressed.  Take note.</a:t>
          </a:r>
          <a:endParaRPr lang="en-US" dirty="0"/>
        </a:p>
      </dgm:t>
    </dgm:pt>
    <dgm:pt modelId="{B7084EB2-0CD0-4253-A60E-D67079BE460C}" type="parTrans" cxnId="{0F99B5D5-D768-4B97-A588-9A212271E917}">
      <dgm:prSet/>
      <dgm:spPr/>
      <dgm:t>
        <a:bodyPr/>
        <a:lstStyle/>
        <a:p>
          <a:endParaRPr lang="en-US"/>
        </a:p>
      </dgm:t>
    </dgm:pt>
    <dgm:pt modelId="{13ACE304-66A6-4F99-B294-32D622E1FEB4}" type="sibTrans" cxnId="{0F99B5D5-D768-4B97-A588-9A212271E917}">
      <dgm:prSet/>
      <dgm:spPr/>
      <dgm:t>
        <a:bodyPr/>
        <a:lstStyle/>
        <a:p>
          <a:endParaRPr lang="en-US"/>
        </a:p>
      </dgm:t>
    </dgm:pt>
    <dgm:pt modelId="{9BFE453A-B850-493A-AC0E-2F070E28AABF}">
      <dgm:prSet>
        <dgm:style>
          <a:lnRef idx="2">
            <a:schemeClr val="accent1"/>
          </a:lnRef>
          <a:fillRef idx="1">
            <a:schemeClr val="lt1"/>
          </a:fillRef>
          <a:effectRef idx="0">
            <a:schemeClr val="accent1"/>
          </a:effectRef>
          <a:fontRef idx="minor">
            <a:schemeClr val="dk1"/>
          </a:fontRef>
        </dgm:style>
      </dgm:prSet>
      <dgm:spPr/>
      <dgm:t>
        <a:bodyPr/>
        <a:lstStyle/>
        <a:p>
          <a:pPr rtl="0"/>
          <a:r>
            <a:rPr lang="en-US" dirty="0" smtClean="0"/>
            <a:t>The professor will hand out a “syllabus.” A syllabus is a description of the course and a schedule of assignments.  Some professors may put the assignments (or the whole syllabus) online.  Either way, you are responsible for reading and following the whole syllabus.</a:t>
          </a:r>
          <a:endParaRPr lang="en-US" dirty="0"/>
        </a:p>
      </dgm:t>
    </dgm:pt>
    <dgm:pt modelId="{F7B89557-34E7-434D-82B2-DCD1C0A6BAE2}" type="parTrans" cxnId="{277658BD-D5BE-4B4B-8378-B23B95708D96}">
      <dgm:prSet/>
      <dgm:spPr/>
      <dgm:t>
        <a:bodyPr/>
        <a:lstStyle/>
        <a:p>
          <a:endParaRPr lang="en-US"/>
        </a:p>
      </dgm:t>
    </dgm:pt>
    <dgm:pt modelId="{CD028745-FCEE-42FB-8C00-FDFC62D60D12}" type="sibTrans" cxnId="{277658BD-D5BE-4B4B-8378-B23B95708D96}">
      <dgm:prSet/>
      <dgm:spPr/>
      <dgm:t>
        <a:bodyPr/>
        <a:lstStyle/>
        <a:p>
          <a:endParaRPr lang="en-US"/>
        </a:p>
      </dgm:t>
    </dgm:pt>
    <dgm:pt modelId="{AB2B4E74-9A65-4CB7-BD4B-97F715009AFA}">
      <dgm:prSet>
        <dgm:style>
          <a:lnRef idx="2">
            <a:schemeClr val="accent1"/>
          </a:lnRef>
          <a:fillRef idx="1">
            <a:schemeClr val="lt1"/>
          </a:fillRef>
          <a:effectRef idx="0">
            <a:schemeClr val="accent1"/>
          </a:effectRef>
          <a:fontRef idx="minor">
            <a:schemeClr val="dk1"/>
          </a:fontRef>
        </dgm:style>
      </dgm:prSet>
      <dgm:spPr/>
      <dgm:t>
        <a:bodyPr/>
        <a:lstStyle/>
        <a:p>
          <a:pPr rtl="0"/>
          <a:r>
            <a:rPr lang="en-US" dirty="0" smtClean="0"/>
            <a:t>Professors usually take attendance at the beginning of class. If your name is not called, </a:t>
          </a:r>
          <a:r>
            <a:rPr lang="en-US" b="1" dirty="0" smtClean="0"/>
            <a:t>make sure that the professor knows you are there. </a:t>
          </a:r>
          <a:r>
            <a:rPr lang="en-US" dirty="0" smtClean="0"/>
            <a:t>This is a way to make sure that you are in the right class and that the university has the record for your enrollment.</a:t>
          </a:r>
          <a:endParaRPr lang="en-US" dirty="0"/>
        </a:p>
      </dgm:t>
    </dgm:pt>
    <dgm:pt modelId="{E5DDAD93-A6C1-4381-82F6-8207F7C1796C}" type="parTrans" cxnId="{EA148E41-7F62-40B1-9C5E-F2D32AD9E338}">
      <dgm:prSet/>
      <dgm:spPr/>
      <dgm:t>
        <a:bodyPr/>
        <a:lstStyle/>
        <a:p>
          <a:endParaRPr lang="en-US"/>
        </a:p>
      </dgm:t>
    </dgm:pt>
    <dgm:pt modelId="{E3264E8A-75B7-490B-9B22-581D590AC1A6}" type="sibTrans" cxnId="{EA148E41-7F62-40B1-9C5E-F2D32AD9E338}">
      <dgm:prSet/>
      <dgm:spPr/>
      <dgm:t>
        <a:bodyPr/>
        <a:lstStyle/>
        <a:p>
          <a:endParaRPr lang="en-US"/>
        </a:p>
      </dgm:t>
    </dgm:pt>
    <dgm:pt modelId="{8F0964FB-E070-4118-8C3B-D87773C03923}" type="pres">
      <dgm:prSet presAssocID="{AD2B4750-E2B6-42E7-9ED2-0414C195C324}" presName="linear" presStyleCnt="0">
        <dgm:presLayoutVars>
          <dgm:animLvl val="lvl"/>
          <dgm:resizeHandles val="exact"/>
        </dgm:presLayoutVars>
      </dgm:prSet>
      <dgm:spPr/>
      <dgm:t>
        <a:bodyPr/>
        <a:lstStyle/>
        <a:p>
          <a:endParaRPr lang="en-US"/>
        </a:p>
      </dgm:t>
    </dgm:pt>
    <dgm:pt modelId="{843DE09E-A096-4679-AEE0-1EADCEF58BCA}" type="pres">
      <dgm:prSet presAssocID="{90248F8E-703B-4599-A586-936F51D39547}" presName="parentText" presStyleLbl="node1" presStyleIdx="0" presStyleCnt="3">
        <dgm:presLayoutVars>
          <dgm:chMax val="0"/>
          <dgm:bulletEnabled val="1"/>
        </dgm:presLayoutVars>
      </dgm:prSet>
      <dgm:spPr/>
      <dgm:t>
        <a:bodyPr/>
        <a:lstStyle/>
        <a:p>
          <a:endParaRPr lang="en-US"/>
        </a:p>
      </dgm:t>
    </dgm:pt>
    <dgm:pt modelId="{287AF31B-2EDE-4198-AF8E-CF89B5550165}" type="pres">
      <dgm:prSet presAssocID="{13ACE304-66A6-4F99-B294-32D622E1FEB4}" presName="spacer" presStyleCnt="0"/>
      <dgm:spPr/>
    </dgm:pt>
    <dgm:pt modelId="{9F264FE1-89A8-409D-AFAB-AA4E1D8A01F5}" type="pres">
      <dgm:prSet presAssocID="{9BFE453A-B850-493A-AC0E-2F070E28AABF}" presName="parentText" presStyleLbl="node1" presStyleIdx="1" presStyleCnt="3">
        <dgm:presLayoutVars>
          <dgm:chMax val="0"/>
          <dgm:bulletEnabled val="1"/>
        </dgm:presLayoutVars>
      </dgm:prSet>
      <dgm:spPr/>
      <dgm:t>
        <a:bodyPr/>
        <a:lstStyle/>
        <a:p>
          <a:endParaRPr lang="en-US"/>
        </a:p>
      </dgm:t>
    </dgm:pt>
    <dgm:pt modelId="{CB40BCB9-433C-43F1-B2F1-E81BD6D14357}" type="pres">
      <dgm:prSet presAssocID="{CD028745-FCEE-42FB-8C00-FDFC62D60D12}" presName="spacer" presStyleCnt="0"/>
      <dgm:spPr/>
    </dgm:pt>
    <dgm:pt modelId="{04EFB36F-5023-4F90-8258-65F437DA803D}" type="pres">
      <dgm:prSet presAssocID="{AB2B4E74-9A65-4CB7-BD4B-97F715009AFA}" presName="parentText" presStyleLbl="node1" presStyleIdx="2" presStyleCnt="3">
        <dgm:presLayoutVars>
          <dgm:chMax val="0"/>
          <dgm:bulletEnabled val="1"/>
        </dgm:presLayoutVars>
      </dgm:prSet>
      <dgm:spPr/>
      <dgm:t>
        <a:bodyPr/>
        <a:lstStyle/>
        <a:p>
          <a:endParaRPr lang="en-US"/>
        </a:p>
      </dgm:t>
    </dgm:pt>
  </dgm:ptLst>
  <dgm:cxnLst>
    <dgm:cxn modelId="{32303508-386D-4C3E-A885-DBD3CE045D90}" type="presOf" srcId="{9BFE453A-B850-493A-AC0E-2F070E28AABF}" destId="{9F264FE1-89A8-409D-AFAB-AA4E1D8A01F5}" srcOrd="0" destOrd="0" presId="urn:microsoft.com/office/officeart/2005/8/layout/vList2"/>
    <dgm:cxn modelId="{F2C30951-DEE2-44C3-9972-8395A5A1D0C1}" type="presOf" srcId="{AD2B4750-E2B6-42E7-9ED2-0414C195C324}" destId="{8F0964FB-E070-4118-8C3B-D87773C03923}" srcOrd="0" destOrd="0" presId="urn:microsoft.com/office/officeart/2005/8/layout/vList2"/>
    <dgm:cxn modelId="{EA148E41-7F62-40B1-9C5E-F2D32AD9E338}" srcId="{AD2B4750-E2B6-42E7-9ED2-0414C195C324}" destId="{AB2B4E74-9A65-4CB7-BD4B-97F715009AFA}" srcOrd="2" destOrd="0" parTransId="{E5DDAD93-A6C1-4381-82F6-8207F7C1796C}" sibTransId="{E3264E8A-75B7-490B-9B22-581D590AC1A6}"/>
    <dgm:cxn modelId="{0F99B5D5-D768-4B97-A588-9A212271E917}" srcId="{AD2B4750-E2B6-42E7-9ED2-0414C195C324}" destId="{90248F8E-703B-4599-A586-936F51D39547}" srcOrd="0" destOrd="0" parTransId="{B7084EB2-0CD0-4253-A60E-D67079BE460C}" sibTransId="{13ACE304-66A6-4F99-B294-32D622E1FEB4}"/>
    <dgm:cxn modelId="{E343E207-32E3-418E-9735-EC92F738860E}" type="presOf" srcId="{AB2B4E74-9A65-4CB7-BD4B-97F715009AFA}" destId="{04EFB36F-5023-4F90-8258-65F437DA803D}" srcOrd="0" destOrd="0" presId="urn:microsoft.com/office/officeart/2005/8/layout/vList2"/>
    <dgm:cxn modelId="{7DAFBC5E-AD51-4DE1-8FCD-A53180C29FA9}" type="presOf" srcId="{90248F8E-703B-4599-A586-936F51D39547}" destId="{843DE09E-A096-4679-AEE0-1EADCEF58BCA}" srcOrd="0" destOrd="0" presId="urn:microsoft.com/office/officeart/2005/8/layout/vList2"/>
    <dgm:cxn modelId="{277658BD-D5BE-4B4B-8378-B23B95708D96}" srcId="{AD2B4750-E2B6-42E7-9ED2-0414C195C324}" destId="{9BFE453A-B850-493A-AC0E-2F070E28AABF}" srcOrd="1" destOrd="0" parTransId="{F7B89557-34E7-434D-82B2-DCD1C0A6BAE2}" sibTransId="{CD028745-FCEE-42FB-8C00-FDFC62D60D12}"/>
    <dgm:cxn modelId="{378EAAF0-07DA-4C64-BB64-42C8CFBBE738}" type="presParOf" srcId="{8F0964FB-E070-4118-8C3B-D87773C03923}" destId="{843DE09E-A096-4679-AEE0-1EADCEF58BCA}" srcOrd="0" destOrd="0" presId="urn:microsoft.com/office/officeart/2005/8/layout/vList2"/>
    <dgm:cxn modelId="{541304BF-32A9-4493-BF86-20CAE3A17E1F}" type="presParOf" srcId="{8F0964FB-E070-4118-8C3B-D87773C03923}" destId="{287AF31B-2EDE-4198-AF8E-CF89B5550165}" srcOrd="1" destOrd="0" presId="urn:microsoft.com/office/officeart/2005/8/layout/vList2"/>
    <dgm:cxn modelId="{7B3BB084-BC9F-45DB-8B6B-242F79407A8C}" type="presParOf" srcId="{8F0964FB-E070-4118-8C3B-D87773C03923}" destId="{9F264FE1-89A8-409D-AFAB-AA4E1D8A01F5}" srcOrd="2" destOrd="0" presId="urn:microsoft.com/office/officeart/2005/8/layout/vList2"/>
    <dgm:cxn modelId="{51313483-4A92-457E-9474-795AEE779942}" type="presParOf" srcId="{8F0964FB-E070-4118-8C3B-D87773C03923}" destId="{CB40BCB9-433C-43F1-B2F1-E81BD6D14357}" srcOrd="3" destOrd="0" presId="urn:microsoft.com/office/officeart/2005/8/layout/vList2"/>
    <dgm:cxn modelId="{2EFE6D96-22E0-4CF6-AD01-BD35972485C6}" type="presParOf" srcId="{8F0964FB-E070-4118-8C3B-D87773C03923}" destId="{04EFB36F-5023-4F90-8258-65F437DA803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95F604-9FFD-4116-90F9-764184979785}" type="doc">
      <dgm:prSet loTypeId="urn:microsoft.com/office/officeart/2005/8/layout/process4" loCatId="process" qsTypeId="urn:microsoft.com/office/officeart/2005/8/quickstyle/simple3" qsCatId="simple" csTypeId="urn:microsoft.com/office/officeart/2005/8/colors/accent1_1" csCatId="accent1" phldr="1"/>
      <dgm:spPr/>
      <dgm:t>
        <a:bodyPr/>
        <a:lstStyle/>
        <a:p>
          <a:endParaRPr lang="en-US"/>
        </a:p>
      </dgm:t>
    </dgm:pt>
    <dgm:pt modelId="{51DA59EF-8FC1-436F-AD98-08AFA7B16F2F}">
      <dgm:prSet/>
      <dgm:spPr/>
      <dgm:t>
        <a:bodyPr/>
        <a:lstStyle/>
        <a:p>
          <a:pPr rtl="0"/>
          <a:r>
            <a:rPr lang="en-US" dirty="0" smtClean="0"/>
            <a:t>Do you know where your classes are? Make sure you know the building and how to get to your classroom in advance, or else allow extra time on the first day to look for your class.</a:t>
          </a:r>
          <a:endParaRPr lang="en-US" dirty="0"/>
        </a:p>
      </dgm:t>
    </dgm:pt>
    <dgm:pt modelId="{0E5D9782-BC52-481C-BC02-66AEAE8003EF}" type="parTrans" cxnId="{986EC4EA-6BC3-4BCD-BE40-21F4FEA55607}">
      <dgm:prSet/>
      <dgm:spPr/>
      <dgm:t>
        <a:bodyPr/>
        <a:lstStyle/>
        <a:p>
          <a:endParaRPr lang="en-US"/>
        </a:p>
      </dgm:t>
    </dgm:pt>
    <dgm:pt modelId="{CB309E97-91B8-4139-8C7C-4FDE54BEF24F}" type="sibTrans" cxnId="{986EC4EA-6BC3-4BCD-BE40-21F4FEA55607}">
      <dgm:prSet/>
      <dgm:spPr/>
      <dgm:t>
        <a:bodyPr/>
        <a:lstStyle/>
        <a:p>
          <a:endParaRPr lang="en-US"/>
        </a:p>
      </dgm:t>
    </dgm:pt>
    <dgm:pt modelId="{99FE0250-6FCC-41D7-9D1D-3CF47D2CE015}">
      <dgm:prSet/>
      <dgm:spPr/>
      <dgm:t>
        <a:bodyPr/>
        <a:lstStyle/>
        <a:p>
          <a:pPr rtl="0"/>
          <a:r>
            <a:rPr lang="en-US" dirty="0" smtClean="0"/>
            <a:t>If you are driving into campus, plan on at least 15 minutes to find a (distant) parking space and 15-30 minutes to get from your parking space to your class.  </a:t>
          </a:r>
          <a:endParaRPr lang="en-US" dirty="0"/>
        </a:p>
      </dgm:t>
    </dgm:pt>
    <dgm:pt modelId="{2FBDCB5A-27D7-4B66-BB06-F73FCD39915F}" type="parTrans" cxnId="{AF868723-A3F7-44FA-86B7-88FCFCC0C5BB}">
      <dgm:prSet/>
      <dgm:spPr/>
      <dgm:t>
        <a:bodyPr/>
        <a:lstStyle/>
        <a:p>
          <a:endParaRPr lang="en-US"/>
        </a:p>
      </dgm:t>
    </dgm:pt>
    <dgm:pt modelId="{A015F1A0-C3EA-4553-8515-5909D01F666D}" type="sibTrans" cxnId="{AF868723-A3F7-44FA-86B7-88FCFCC0C5BB}">
      <dgm:prSet/>
      <dgm:spPr/>
      <dgm:t>
        <a:bodyPr/>
        <a:lstStyle/>
        <a:p>
          <a:endParaRPr lang="en-US"/>
        </a:p>
      </dgm:t>
    </dgm:pt>
    <dgm:pt modelId="{F4917456-C0BC-4C45-B3D6-CDCC03D36098}">
      <dgm:prSet/>
      <dgm:spPr/>
      <dgm:t>
        <a:bodyPr/>
        <a:lstStyle/>
        <a:p>
          <a:pPr rtl="0"/>
          <a:r>
            <a:rPr lang="en-US" dirty="0" smtClean="0"/>
            <a:t>Anticipate that the only available parking will be a long walk away from class. Don’t waste time circling, hoping for a “better” spot. (If you want a good spot, come in at 7 AM and don’t move your car during the day!)   </a:t>
          </a:r>
          <a:endParaRPr lang="en-US" dirty="0"/>
        </a:p>
      </dgm:t>
    </dgm:pt>
    <dgm:pt modelId="{2EAE7334-74B4-4755-9259-39D543374F55}" type="parTrans" cxnId="{0D580740-DF8C-4CD7-AF45-26C6864430C5}">
      <dgm:prSet/>
      <dgm:spPr/>
      <dgm:t>
        <a:bodyPr/>
        <a:lstStyle/>
        <a:p>
          <a:endParaRPr lang="en-US"/>
        </a:p>
      </dgm:t>
    </dgm:pt>
    <dgm:pt modelId="{27C38CD6-D53D-4F84-8D05-17C6888F365D}" type="sibTrans" cxnId="{0D580740-DF8C-4CD7-AF45-26C6864430C5}">
      <dgm:prSet/>
      <dgm:spPr/>
      <dgm:t>
        <a:bodyPr/>
        <a:lstStyle/>
        <a:p>
          <a:endParaRPr lang="en-US"/>
        </a:p>
      </dgm:t>
    </dgm:pt>
    <dgm:pt modelId="{E18E132F-C8A2-4DC6-ADEA-724C2840039F}">
      <dgm:prSet/>
      <dgm:spPr/>
      <dgm:t>
        <a:bodyPr/>
        <a:lstStyle/>
        <a:p>
          <a:pPr rtl="0"/>
          <a:r>
            <a:rPr lang="en-US" smtClean="0"/>
            <a:t>Check the Raider Express route. Maybe you can save time by riding.</a:t>
          </a:r>
          <a:endParaRPr lang="en-US"/>
        </a:p>
      </dgm:t>
    </dgm:pt>
    <dgm:pt modelId="{0DC804C1-F033-48A3-8288-D1F5B0E2C5C6}" type="parTrans" cxnId="{B70F5AA7-1C49-431D-A1DB-B8EFD64E9DE1}">
      <dgm:prSet/>
      <dgm:spPr/>
      <dgm:t>
        <a:bodyPr/>
        <a:lstStyle/>
        <a:p>
          <a:endParaRPr lang="en-US"/>
        </a:p>
      </dgm:t>
    </dgm:pt>
    <dgm:pt modelId="{4C4431F7-3189-4ED5-816A-5F3188F24D62}" type="sibTrans" cxnId="{B70F5AA7-1C49-431D-A1DB-B8EFD64E9DE1}">
      <dgm:prSet/>
      <dgm:spPr/>
      <dgm:t>
        <a:bodyPr/>
        <a:lstStyle/>
        <a:p>
          <a:endParaRPr lang="en-US"/>
        </a:p>
      </dgm:t>
    </dgm:pt>
    <dgm:pt modelId="{027DF3DE-216D-4774-A678-925B7AA3773C}" type="pres">
      <dgm:prSet presAssocID="{5495F604-9FFD-4116-90F9-764184979785}" presName="Name0" presStyleCnt="0">
        <dgm:presLayoutVars>
          <dgm:dir/>
          <dgm:animLvl val="lvl"/>
          <dgm:resizeHandles val="exact"/>
        </dgm:presLayoutVars>
      </dgm:prSet>
      <dgm:spPr/>
      <dgm:t>
        <a:bodyPr/>
        <a:lstStyle/>
        <a:p>
          <a:endParaRPr lang="en-US"/>
        </a:p>
      </dgm:t>
    </dgm:pt>
    <dgm:pt modelId="{9C49BC25-7D89-422C-A162-93C22AF8A13C}" type="pres">
      <dgm:prSet presAssocID="{E18E132F-C8A2-4DC6-ADEA-724C2840039F}" presName="boxAndChildren" presStyleCnt="0"/>
      <dgm:spPr/>
    </dgm:pt>
    <dgm:pt modelId="{445883A5-D102-4B83-9880-B7601BA82C5E}" type="pres">
      <dgm:prSet presAssocID="{E18E132F-C8A2-4DC6-ADEA-724C2840039F}" presName="parentTextBox" presStyleLbl="node1" presStyleIdx="0" presStyleCnt="4"/>
      <dgm:spPr/>
      <dgm:t>
        <a:bodyPr/>
        <a:lstStyle/>
        <a:p>
          <a:endParaRPr lang="en-US"/>
        </a:p>
      </dgm:t>
    </dgm:pt>
    <dgm:pt modelId="{250D52A3-A256-417E-8665-18FD24C13718}" type="pres">
      <dgm:prSet presAssocID="{27C38CD6-D53D-4F84-8D05-17C6888F365D}" presName="sp" presStyleCnt="0"/>
      <dgm:spPr/>
    </dgm:pt>
    <dgm:pt modelId="{5257B0BD-C138-47AC-B22E-43E7242EAC9F}" type="pres">
      <dgm:prSet presAssocID="{F4917456-C0BC-4C45-B3D6-CDCC03D36098}" presName="arrowAndChildren" presStyleCnt="0"/>
      <dgm:spPr/>
    </dgm:pt>
    <dgm:pt modelId="{9F46D70C-3641-4D2C-A02C-07EEDEFFACC0}" type="pres">
      <dgm:prSet presAssocID="{F4917456-C0BC-4C45-B3D6-CDCC03D36098}" presName="parentTextArrow" presStyleLbl="node1" presStyleIdx="1" presStyleCnt="4"/>
      <dgm:spPr/>
      <dgm:t>
        <a:bodyPr/>
        <a:lstStyle/>
        <a:p>
          <a:endParaRPr lang="en-US"/>
        </a:p>
      </dgm:t>
    </dgm:pt>
    <dgm:pt modelId="{5565B9E8-3413-4606-88A1-7C224AFFB8A6}" type="pres">
      <dgm:prSet presAssocID="{A015F1A0-C3EA-4553-8515-5909D01F666D}" presName="sp" presStyleCnt="0"/>
      <dgm:spPr/>
    </dgm:pt>
    <dgm:pt modelId="{D6386E01-583C-4525-B0A7-1C535B007D50}" type="pres">
      <dgm:prSet presAssocID="{99FE0250-6FCC-41D7-9D1D-3CF47D2CE015}" presName="arrowAndChildren" presStyleCnt="0"/>
      <dgm:spPr/>
    </dgm:pt>
    <dgm:pt modelId="{90491F36-480D-41D9-9041-5C896626BA25}" type="pres">
      <dgm:prSet presAssocID="{99FE0250-6FCC-41D7-9D1D-3CF47D2CE015}" presName="parentTextArrow" presStyleLbl="node1" presStyleIdx="2" presStyleCnt="4"/>
      <dgm:spPr/>
      <dgm:t>
        <a:bodyPr/>
        <a:lstStyle/>
        <a:p>
          <a:endParaRPr lang="en-US"/>
        </a:p>
      </dgm:t>
    </dgm:pt>
    <dgm:pt modelId="{1918E104-C2F7-4E24-9EFC-DE45D5635DBB}" type="pres">
      <dgm:prSet presAssocID="{CB309E97-91B8-4139-8C7C-4FDE54BEF24F}" presName="sp" presStyleCnt="0"/>
      <dgm:spPr/>
    </dgm:pt>
    <dgm:pt modelId="{DC0E050B-7EB9-4C91-895A-81756F1E3A60}" type="pres">
      <dgm:prSet presAssocID="{51DA59EF-8FC1-436F-AD98-08AFA7B16F2F}" presName="arrowAndChildren" presStyleCnt="0"/>
      <dgm:spPr/>
    </dgm:pt>
    <dgm:pt modelId="{53A3421E-BAE2-4A08-8B3E-3891C06911FB}" type="pres">
      <dgm:prSet presAssocID="{51DA59EF-8FC1-436F-AD98-08AFA7B16F2F}" presName="parentTextArrow" presStyleLbl="node1" presStyleIdx="3" presStyleCnt="4" custLinFactNeighborY="-2807"/>
      <dgm:spPr/>
      <dgm:t>
        <a:bodyPr/>
        <a:lstStyle/>
        <a:p>
          <a:endParaRPr lang="en-US"/>
        </a:p>
      </dgm:t>
    </dgm:pt>
  </dgm:ptLst>
  <dgm:cxnLst>
    <dgm:cxn modelId="{F7A195F8-12BB-4B03-ADFA-B5586229CDAF}" type="presOf" srcId="{5495F604-9FFD-4116-90F9-764184979785}" destId="{027DF3DE-216D-4774-A678-925B7AA3773C}" srcOrd="0" destOrd="0" presId="urn:microsoft.com/office/officeart/2005/8/layout/process4"/>
    <dgm:cxn modelId="{AF868723-A3F7-44FA-86B7-88FCFCC0C5BB}" srcId="{5495F604-9FFD-4116-90F9-764184979785}" destId="{99FE0250-6FCC-41D7-9D1D-3CF47D2CE015}" srcOrd="1" destOrd="0" parTransId="{2FBDCB5A-27D7-4B66-BB06-F73FCD39915F}" sibTransId="{A015F1A0-C3EA-4553-8515-5909D01F666D}"/>
    <dgm:cxn modelId="{939FFAAB-8AB3-4FC8-8067-10DAE79198CF}" type="presOf" srcId="{99FE0250-6FCC-41D7-9D1D-3CF47D2CE015}" destId="{90491F36-480D-41D9-9041-5C896626BA25}" srcOrd="0" destOrd="0" presId="urn:microsoft.com/office/officeart/2005/8/layout/process4"/>
    <dgm:cxn modelId="{6FDE60E5-001A-4004-A0FE-CE286BE04B49}" type="presOf" srcId="{F4917456-C0BC-4C45-B3D6-CDCC03D36098}" destId="{9F46D70C-3641-4D2C-A02C-07EEDEFFACC0}" srcOrd="0" destOrd="0" presId="urn:microsoft.com/office/officeart/2005/8/layout/process4"/>
    <dgm:cxn modelId="{B70F5AA7-1C49-431D-A1DB-B8EFD64E9DE1}" srcId="{5495F604-9FFD-4116-90F9-764184979785}" destId="{E18E132F-C8A2-4DC6-ADEA-724C2840039F}" srcOrd="3" destOrd="0" parTransId="{0DC804C1-F033-48A3-8288-D1F5B0E2C5C6}" sibTransId="{4C4431F7-3189-4ED5-816A-5F3188F24D62}"/>
    <dgm:cxn modelId="{0D580740-DF8C-4CD7-AF45-26C6864430C5}" srcId="{5495F604-9FFD-4116-90F9-764184979785}" destId="{F4917456-C0BC-4C45-B3D6-CDCC03D36098}" srcOrd="2" destOrd="0" parTransId="{2EAE7334-74B4-4755-9259-39D543374F55}" sibTransId="{27C38CD6-D53D-4F84-8D05-17C6888F365D}"/>
    <dgm:cxn modelId="{9E6EFEE3-642E-4309-8194-21588889E49F}" type="presOf" srcId="{51DA59EF-8FC1-436F-AD98-08AFA7B16F2F}" destId="{53A3421E-BAE2-4A08-8B3E-3891C06911FB}" srcOrd="0" destOrd="0" presId="urn:microsoft.com/office/officeart/2005/8/layout/process4"/>
    <dgm:cxn modelId="{8B202E0A-E38A-4D9A-9806-E2FFD60B08DE}" type="presOf" srcId="{E18E132F-C8A2-4DC6-ADEA-724C2840039F}" destId="{445883A5-D102-4B83-9880-B7601BA82C5E}" srcOrd="0" destOrd="0" presId="urn:microsoft.com/office/officeart/2005/8/layout/process4"/>
    <dgm:cxn modelId="{986EC4EA-6BC3-4BCD-BE40-21F4FEA55607}" srcId="{5495F604-9FFD-4116-90F9-764184979785}" destId="{51DA59EF-8FC1-436F-AD98-08AFA7B16F2F}" srcOrd="0" destOrd="0" parTransId="{0E5D9782-BC52-481C-BC02-66AEAE8003EF}" sibTransId="{CB309E97-91B8-4139-8C7C-4FDE54BEF24F}"/>
    <dgm:cxn modelId="{7798F23C-C9A9-4A09-8ED5-1420843EF564}" type="presParOf" srcId="{027DF3DE-216D-4774-A678-925B7AA3773C}" destId="{9C49BC25-7D89-422C-A162-93C22AF8A13C}" srcOrd="0" destOrd="0" presId="urn:microsoft.com/office/officeart/2005/8/layout/process4"/>
    <dgm:cxn modelId="{C10B0E79-7FAB-4D6F-B42F-54C0B50B0FC7}" type="presParOf" srcId="{9C49BC25-7D89-422C-A162-93C22AF8A13C}" destId="{445883A5-D102-4B83-9880-B7601BA82C5E}" srcOrd="0" destOrd="0" presId="urn:microsoft.com/office/officeart/2005/8/layout/process4"/>
    <dgm:cxn modelId="{FD5025EB-34FC-44E4-B3E7-FA8306BC4CBD}" type="presParOf" srcId="{027DF3DE-216D-4774-A678-925B7AA3773C}" destId="{250D52A3-A256-417E-8665-18FD24C13718}" srcOrd="1" destOrd="0" presId="urn:microsoft.com/office/officeart/2005/8/layout/process4"/>
    <dgm:cxn modelId="{D22B30C9-F010-4F6E-B1EA-DA6DE3048A66}" type="presParOf" srcId="{027DF3DE-216D-4774-A678-925B7AA3773C}" destId="{5257B0BD-C138-47AC-B22E-43E7242EAC9F}" srcOrd="2" destOrd="0" presId="urn:microsoft.com/office/officeart/2005/8/layout/process4"/>
    <dgm:cxn modelId="{3BA7726D-B20F-45D0-9D0A-66DD43A4F330}" type="presParOf" srcId="{5257B0BD-C138-47AC-B22E-43E7242EAC9F}" destId="{9F46D70C-3641-4D2C-A02C-07EEDEFFACC0}" srcOrd="0" destOrd="0" presId="urn:microsoft.com/office/officeart/2005/8/layout/process4"/>
    <dgm:cxn modelId="{34075CDE-8915-4558-A30D-041D64487167}" type="presParOf" srcId="{027DF3DE-216D-4774-A678-925B7AA3773C}" destId="{5565B9E8-3413-4606-88A1-7C224AFFB8A6}" srcOrd="3" destOrd="0" presId="urn:microsoft.com/office/officeart/2005/8/layout/process4"/>
    <dgm:cxn modelId="{6F609052-BA11-4B7A-8A7D-9E21C747ADF6}" type="presParOf" srcId="{027DF3DE-216D-4774-A678-925B7AA3773C}" destId="{D6386E01-583C-4525-B0A7-1C535B007D50}" srcOrd="4" destOrd="0" presId="urn:microsoft.com/office/officeart/2005/8/layout/process4"/>
    <dgm:cxn modelId="{1B2802E1-B977-4A10-8CC6-0B2EE5804F28}" type="presParOf" srcId="{D6386E01-583C-4525-B0A7-1C535B007D50}" destId="{90491F36-480D-41D9-9041-5C896626BA25}" srcOrd="0" destOrd="0" presId="urn:microsoft.com/office/officeart/2005/8/layout/process4"/>
    <dgm:cxn modelId="{76C8504F-ACAE-4C5D-ACF5-E195FE1B73FE}" type="presParOf" srcId="{027DF3DE-216D-4774-A678-925B7AA3773C}" destId="{1918E104-C2F7-4E24-9EFC-DE45D5635DBB}" srcOrd="5" destOrd="0" presId="urn:microsoft.com/office/officeart/2005/8/layout/process4"/>
    <dgm:cxn modelId="{81D0FAD6-1B39-4077-9D68-5FD6BEFAF106}" type="presParOf" srcId="{027DF3DE-216D-4774-A678-925B7AA3773C}" destId="{DC0E050B-7EB9-4C91-895A-81756F1E3A60}" srcOrd="6" destOrd="0" presId="urn:microsoft.com/office/officeart/2005/8/layout/process4"/>
    <dgm:cxn modelId="{DD0F3867-942B-4D1C-909D-0F34D333023D}" type="presParOf" srcId="{DC0E050B-7EB9-4C91-895A-81756F1E3A60}" destId="{53A3421E-BAE2-4A08-8B3E-3891C06911F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3DF346-D970-43A6-A2F2-1E961E56B5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02EF273-1952-4493-A953-37DE9A30789B}">
      <dgm:prSet/>
      <dgm:spPr/>
      <dgm:t>
        <a:bodyPr/>
        <a:lstStyle/>
        <a:p>
          <a:pPr algn="ctr" rtl="0"/>
          <a:r>
            <a:rPr lang="en-US" b="1" dirty="0" smtClean="0"/>
            <a:t>Don’t be late.</a:t>
          </a:r>
          <a:endParaRPr lang="en-US" b="1" dirty="0"/>
        </a:p>
      </dgm:t>
    </dgm:pt>
    <dgm:pt modelId="{8C0B8326-8444-4817-83B5-C8B42954E1DD}" type="parTrans" cxnId="{E0DC4E1C-EF11-4534-913D-C5B92552E6A3}">
      <dgm:prSet/>
      <dgm:spPr/>
      <dgm:t>
        <a:bodyPr/>
        <a:lstStyle/>
        <a:p>
          <a:endParaRPr lang="en-US"/>
        </a:p>
      </dgm:t>
    </dgm:pt>
    <dgm:pt modelId="{A905800C-365E-478C-8E0D-D859D868513D}" type="sibTrans" cxnId="{E0DC4E1C-EF11-4534-913D-C5B92552E6A3}">
      <dgm:prSet/>
      <dgm:spPr/>
      <dgm:t>
        <a:bodyPr/>
        <a:lstStyle/>
        <a:p>
          <a:endParaRPr lang="en-US"/>
        </a:p>
      </dgm:t>
    </dgm:pt>
    <dgm:pt modelId="{68D0ACE0-087C-4934-81B0-83CA86CB9AB6}" type="pres">
      <dgm:prSet presAssocID="{FC3DF346-D970-43A6-A2F2-1E961E56B575}" presName="linear" presStyleCnt="0">
        <dgm:presLayoutVars>
          <dgm:animLvl val="lvl"/>
          <dgm:resizeHandles val="exact"/>
        </dgm:presLayoutVars>
      </dgm:prSet>
      <dgm:spPr/>
      <dgm:t>
        <a:bodyPr/>
        <a:lstStyle/>
        <a:p>
          <a:endParaRPr lang="en-US"/>
        </a:p>
      </dgm:t>
    </dgm:pt>
    <dgm:pt modelId="{B2ED0126-3539-4CE9-BE83-1298A1CCFE46}" type="pres">
      <dgm:prSet presAssocID="{802EF273-1952-4493-A953-37DE9A30789B}" presName="parentText" presStyleLbl="node1" presStyleIdx="0" presStyleCnt="1">
        <dgm:presLayoutVars>
          <dgm:chMax val="0"/>
          <dgm:bulletEnabled val="1"/>
        </dgm:presLayoutVars>
      </dgm:prSet>
      <dgm:spPr/>
      <dgm:t>
        <a:bodyPr/>
        <a:lstStyle/>
        <a:p>
          <a:endParaRPr lang="en-US"/>
        </a:p>
      </dgm:t>
    </dgm:pt>
  </dgm:ptLst>
  <dgm:cxnLst>
    <dgm:cxn modelId="{013B4815-789D-4D4B-8B33-F7EE958046DA}" type="presOf" srcId="{FC3DF346-D970-43A6-A2F2-1E961E56B575}" destId="{68D0ACE0-087C-4934-81B0-83CA86CB9AB6}" srcOrd="0" destOrd="0" presId="urn:microsoft.com/office/officeart/2005/8/layout/vList2"/>
    <dgm:cxn modelId="{E0DC4E1C-EF11-4534-913D-C5B92552E6A3}" srcId="{FC3DF346-D970-43A6-A2F2-1E961E56B575}" destId="{802EF273-1952-4493-A953-37DE9A30789B}" srcOrd="0" destOrd="0" parTransId="{8C0B8326-8444-4817-83B5-C8B42954E1DD}" sibTransId="{A905800C-365E-478C-8E0D-D859D868513D}"/>
    <dgm:cxn modelId="{7BA81501-1241-4186-B77D-D4DCF7BF8E39}" type="presOf" srcId="{802EF273-1952-4493-A953-37DE9A30789B}" destId="{B2ED0126-3539-4CE9-BE83-1298A1CCFE46}" srcOrd="0" destOrd="0" presId="urn:microsoft.com/office/officeart/2005/8/layout/vList2"/>
    <dgm:cxn modelId="{0EC7B1ED-ECA0-4A06-AD48-B4B785E36A8F}" type="presParOf" srcId="{68D0ACE0-087C-4934-81B0-83CA86CB9AB6}" destId="{B2ED0126-3539-4CE9-BE83-1298A1CCFE46}"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BF2832-EA94-4D19-807B-098E9E3F05E6}"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C88B89B4-7BC1-40CE-AFEF-BA653ECFB99C}">
      <dgm:prSet/>
      <dgm:spPr/>
      <dgm:t>
        <a:bodyPr/>
        <a:lstStyle/>
        <a:p>
          <a:pPr algn="ctr" rtl="0"/>
          <a:r>
            <a:rPr lang="en-US" b="1" dirty="0" smtClean="0"/>
            <a:t>Attendance Policies</a:t>
          </a:r>
          <a:endParaRPr lang="en-US" b="1" dirty="0"/>
        </a:p>
      </dgm:t>
    </dgm:pt>
    <dgm:pt modelId="{E9582D83-6322-4B86-A4D0-3FDC06C84839}" type="parTrans" cxnId="{834B0B1F-616C-46A9-A73A-4D33834ADE6E}">
      <dgm:prSet/>
      <dgm:spPr/>
      <dgm:t>
        <a:bodyPr/>
        <a:lstStyle/>
        <a:p>
          <a:endParaRPr lang="en-US"/>
        </a:p>
      </dgm:t>
    </dgm:pt>
    <dgm:pt modelId="{CD160AD3-BAEF-48F4-874D-355796AB953F}" type="sibTrans" cxnId="{834B0B1F-616C-46A9-A73A-4D33834ADE6E}">
      <dgm:prSet/>
      <dgm:spPr/>
      <dgm:t>
        <a:bodyPr/>
        <a:lstStyle/>
        <a:p>
          <a:endParaRPr lang="en-US"/>
        </a:p>
      </dgm:t>
    </dgm:pt>
    <dgm:pt modelId="{CC49A42D-4262-4F00-B414-EEEAF003E801}" type="pres">
      <dgm:prSet presAssocID="{70BF2832-EA94-4D19-807B-098E9E3F05E6}" presName="linear" presStyleCnt="0">
        <dgm:presLayoutVars>
          <dgm:animLvl val="lvl"/>
          <dgm:resizeHandles val="exact"/>
        </dgm:presLayoutVars>
      </dgm:prSet>
      <dgm:spPr/>
      <dgm:t>
        <a:bodyPr/>
        <a:lstStyle/>
        <a:p>
          <a:endParaRPr lang="en-US"/>
        </a:p>
      </dgm:t>
    </dgm:pt>
    <dgm:pt modelId="{4764E54B-C06A-460F-A0A9-BFBE21286DFB}" type="pres">
      <dgm:prSet presAssocID="{C88B89B4-7BC1-40CE-AFEF-BA653ECFB99C}" presName="parentText" presStyleLbl="node1" presStyleIdx="0" presStyleCnt="1">
        <dgm:presLayoutVars>
          <dgm:chMax val="0"/>
          <dgm:bulletEnabled val="1"/>
        </dgm:presLayoutVars>
      </dgm:prSet>
      <dgm:spPr/>
      <dgm:t>
        <a:bodyPr/>
        <a:lstStyle/>
        <a:p>
          <a:endParaRPr lang="en-US"/>
        </a:p>
      </dgm:t>
    </dgm:pt>
  </dgm:ptLst>
  <dgm:cxnLst>
    <dgm:cxn modelId="{A41D27D0-D968-49DE-B44D-9B6CCDC89CD0}" type="presOf" srcId="{70BF2832-EA94-4D19-807B-098E9E3F05E6}" destId="{CC49A42D-4262-4F00-B414-EEEAF003E801}" srcOrd="0" destOrd="0" presId="urn:microsoft.com/office/officeart/2005/8/layout/vList2"/>
    <dgm:cxn modelId="{834B0B1F-616C-46A9-A73A-4D33834ADE6E}" srcId="{70BF2832-EA94-4D19-807B-098E9E3F05E6}" destId="{C88B89B4-7BC1-40CE-AFEF-BA653ECFB99C}" srcOrd="0" destOrd="0" parTransId="{E9582D83-6322-4B86-A4D0-3FDC06C84839}" sibTransId="{CD160AD3-BAEF-48F4-874D-355796AB953F}"/>
    <dgm:cxn modelId="{C7CF8277-D0F1-4F1C-B72E-9F80728A3F2F}" type="presOf" srcId="{C88B89B4-7BC1-40CE-AFEF-BA653ECFB99C}" destId="{4764E54B-C06A-460F-A0A9-BFBE21286DFB}" srcOrd="0" destOrd="0" presId="urn:microsoft.com/office/officeart/2005/8/layout/vList2"/>
    <dgm:cxn modelId="{24A70A6D-F502-4A4B-86AA-B79D69F2E121}" type="presParOf" srcId="{CC49A42D-4262-4F00-B414-EEEAF003E801}" destId="{4764E54B-C06A-460F-A0A9-BFBE21286DF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4FA0A6-94EF-43C6-9579-E988A7A33CAD}" type="doc">
      <dgm:prSet loTypeId="urn:microsoft.com/office/officeart/2005/8/layout/default#2" loCatId="list" qsTypeId="urn:microsoft.com/office/officeart/2005/8/quickstyle/simple3" qsCatId="simple" csTypeId="urn:microsoft.com/office/officeart/2005/8/colors/accent1_2" csCatId="accent1" phldr="1"/>
      <dgm:spPr/>
      <dgm:t>
        <a:bodyPr/>
        <a:lstStyle/>
        <a:p>
          <a:endParaRPr lang="en-US"/>
        </a:p>
      </dgm:t>
    </dgm:pt>
    <dgm:pt modelId="{9E933663-6373-4DFE-B197-57C1AE4ED111}">
      <dgm:prSet custT="1"/>
      <dgm:spPr/>
      <dgm:t>
        <a:bodyPr/>
        <a:lstStyle/>
        <a:p>
          <a:pPr rtl="0"/>
          <a:r>
            <a:rPr lang="en-US" sz="1600" dirty="0" smtClean="0"/>
            <a:t>No mistake on the first day is so great that your whole college career will be ruined. </a:t>
          </a:r>
          <a:endParaRPr lang="en-US" sz="1600" dirty="0"/>
        </a:p>
      </dgm:t>
    </dgm:pt>
    <dgm:pt modelId="{7F651A88-2960-4F16-8F71-AD2D727C5B32}" type="parTrans" cxnId="{CD779FD5-62AD-417D-B56F-21FEA2C597C9}">
      <dgm:prSet/>
      <dgm:spPr/>
      <dgm:t>
        <a:bodyPr/>
        <a:lstStyle/>
        <a:p>
          <a:endParaRPr lang="en-US"/>
        </a:p>
      </dgm:t>
    </dgm:pt>
    <dgm:pt modelId="{F1135EEE-8D58-45A8-88EF-5BFF012239F0}" type="sibTrans" cxnId="{CD779FD5-62AD-417D-B56F-21FEA2C597C9}">
      <dgm:prSet/>
      <dgm:spPr/>
      <dgm:t>
        <a:bodyPr/>
        <a:lstStyle/>
        <a:p>
          <a:endParaRPr lang="en-US"/>
        </a:p>
      </dgm:t>
    </dgm:pt>
    <dgm:pt modelId="{B9B382CF-DA68-4782-9135-9EC71C6B2A84}">
      <dgm:prSet custT="1"/>
      <dgm:spPr/>
      <dgm:t>
        <a:bodyPr/>
        <a:lstStyle/>
        <a:p>
          <a:pPr rtl="0"/>
          <a:r>
            <a:rPr lang="en-US" sz="1200" dirty="0" smtClean="0"/>
            <a:t>College is like high school without training wheels. It may take a few days (or weeks) to find your balance, but soon you’ll be as comfortable in college as you were in high school.</a:t>
          </a:r>
          <a:endParaRPr lang="en-US" sz="1200" dirty="0"/>
        </a:p>
      </dgm:t>
    </dgm:pt>
    <dgm:pt modelId="{364722D6-58CE-4BEA-82D3-B0CCE45B33A1}" type="parTrans" cxnId="{87C7FE3B-9E1D-4223-8EFC-AF42422898E2}">
      <dgm:prSet/>
      <dgm:spPr/>
      <dgm:t>
        <a:bodyPr/>
        <a:lstStyle/>
        <a:p>
          <a:endParaRPr lang="en-US"/>
        </a:p>
      </dgm:t>
    </dgm:pt>
    <dgm:pt modelId="{29E38CFF-FE9A-4103-B438-CB9D77CC2A1E}" type="sibTrans" cxnId="{87C7FE3B-9E1D-4223-8EFC-AF42422898E2}">
      <dgm:prSet/>
      <dgm:spPr/>
      <dgm:t>
        <a:bodyPr/>
        <a:lstStyle/>
        <a:p>
          <a:endParaRPr lang="en-US"/>
        </a:p>
      </dgm:t>
    </dgm:pt>
    <dgm:pt modelId="{28BB0072-334D-4E0C-8BBD-ADF7E28D74F2}">
      <dgm:prSet custT="1"/>
      <dgm:spPr/>
      <dgm:t>
        <a:bodyPr/>
        <a:lstStyle/>
        <a:p>
          <a:pPr rtl="0"/>
          <a:r>
            <a:rPr lang="en-US" sz="1400" dirty="0" smtClean="0"/>
            <a:t>If you pay attention to instructions, ask questions when unsure, and trust your instincts, you will soon find things a lot less confusing and overwhelming.</a:t>
          </a:r>
          <a:endParaRPr lang="en-US" sz="1400" dirty="0"/>
        </a:p>
      </dgm:t>
    </dgm:pt>
    <dgm:pt modelId="{86CB7008-77A8-4A07-812D-8F6EF16155CF}" type="parTrans" cxnId="{F558082E-2862-40E7-BA2C-19D7DA85874A}">
      <dgm:prSet/>
      <dgm:spPr/>
      <dgm:t>
        <a:bodyPr/>
        <a:lstStyle/>
        <a:p>
          <a:endParaRPr lang="en-US"/>
        </a:p>
      </dgm:t>
    </dgm:pt>
    <dgm:pt modelId="{984A0D56-AC25-40F1-A2B8-8DEF41AC4B2C}" type="sibTrans" cxnId="{F558082E-2862-40E7-BA2C-19D7DA85874A}">
      <dgm:prSet/>
      <dgm:spPr/>
      <dgm:t>
        <a:bodyPr/>
        <a:lstStyle/>
        <a:p>
          <a:endParaRPr lang="en-US"/>
        </a:p>
      </dgm:t>
    </dgm:pt>
    <dgm:pt modelId="{6C9ED152-3BD0-473B-8688-13E85B8937A4}">
      <dgm:prSet custT="1"/>
      <dgm:spPr/>
      <dgm:t>
        <a:bodyPr/>
        <a:lstStyle/>
        <a:p>
          <a:pPr rtl="0"/>
          <a:r>
            <a:rPr lang="en-US" sz="1200" dirty="0" smtClean="0"/>
            <a:t>Remember that all the other freshmen who just came from high school are just as confused and uncertain about things as you are. (They may not act it-but are </a:t>
          </a:r>
          <a:r>
            <a:rPr lang="en-US" sz="1200" i="1" dirty="0" smtClean="0"/>
            <a:t>you</a:t>
          </a:r>
          <a:r>
            <a:rPr lang="en-US" sz="1200" dirty="0" smtClean="0"/>
            <a:t> acting as confused as you sometimes feel?)</a:t>
          </a:r>
          <a:endParaRPr lang="en-US" sz="1200" dirty="0"/>
        </a:p>
      </dgm:t>
    </dgm:pt>
    <dgm:pt modelId="{95FD896A-E235-4352-8859-5F69648EBA90}" type="parTrans" cxnId="{B1EE4C3A-62F8-4B80-94B3-07D4368775E5}">
      <dgm:prSet/>
      <dgm:spPr/>
      <dgm:t>
        <a:bodyPr/>
        <a:lstStyle/>
        <a:p>
          <a:endParaRPr lang="en-US"/>
        </a:p>
      </dgm:t>
    </dgm:pt>
    <dgm:pt modelId="{EC1582C0-B409-42DB-A978-F0E3E90DA457}" type="sibTrans" cxnId="{B1EE4C3A-62F8-4B80-94B3-07D4368775E5}">
      <dgm:prSet/>
      <dgm:spPr/>
      <dgm:t>
        <a:bodyPr/>
        <a:lstStyle/>
        <a:p>
          <a:endParaRPr lang="en-US"/>
        </a:p>
      </dgm:t>
    </dgm:pt>
    <dgm:pt modelId="{59C3C47F-8BCF-47B6-82EE-F000213B90E8}">
      <dgm:prSet/>
      <dgm:spPr/>
      <dgm:t>
        <a:bodyPr/>
        <a:lstStyle/>
        <a:p>
          <a:pPr rtl="0"/>
          <a:r>
            <a:rPr lang="en-US" dirty="0" smtClean="0"/>
            <a:t>In a couple of weeks, you’ll know where important things are, you’ll know more people, and you’ll be much more comfortable.</a:t>
          </a:r>
          <a:endParaRPr lang="en-US" dirty="0"/>
        </a:p>
      </dgm:t>
    </dgm:pt>
    <dgm:pt modelId="{B9EDBCF5-BA41-4FF0-9CDF-9E661B07061D}" type="parTrans" cxnId="{A4C930B8-22FB-4FA4-BDB2-5FD4541C67ED}">
      <dgm:prSet/>
      <dgm:spPr/>
      <dgm:t>
        <a:bodyPr/>
        <a:lstStyle/>
        <a:p>
          <a:endParaRPr lang="en-US"/>
        </a:p>
      </dgm:t>
    </dgm:pt>
    <dgm:pt modelId="{D1F447C0-9A1B-45D1-AD7C-9B9D5051708F}" type="sibTrans" cxnId="{A4C930B8-22FB-4FA4-BDB2-5FD4541C67ED}">
      <dgm:prSet/>
      <dgm:spPr/>
      <dgm:t>
        <a:bodyPr/>
        <a:lstStyle/>
        <a:p>
          <a:endParaRPr lang="en-US"/>
        </a:p>
      </dgm:t>
    </dgm:pt>
    <dgm:pt modelId="{AF243C65-9CDB-472A-BAF2-D95A2BFF42EB}" type="pres">
      <dgm:prSet presAssocID="{2D4FA0A6-94EF-43C6-9579-E988A7A33CAD}" presName="diagram" presStyleCnt="0">
        <dgm:presLayoutVars>
          <dgm:dir/>
          <dgm:resizeHandles val="exact"/>
        </dgm:presLayoutVars>
      </dgm:prSet>
      <dgm:spPr/>
      <dgm:t>
        <a:bodyPr/>
        <a:lstStyle/>
        <a:p>
          <a:endParaRPr lang="en-US"/>
        </a:p>
      </dgm:t>
    </dgm:pt>
    <dgm:pt modelId="{A3E0A499-2558-494D-A24E-D6DF3E532EC2}" type="pres">
      <dgm:prSet presAssocID="{9E933663-6373-4DFE-B197-57C1AE4ED111}" presName="node" presStyleLbl="node1" presStyleIdx="0" presStyleCnt="5">
        <dgm:presLayoutVars>
          <dgm:bulletEnabled val="1"/>
        </dgm:presLayoutVars>
      </dgm:prSet>
      <dgm:spPr/>
      <dgm:t>
        <a:bodyPr/>
        <a:lstStyle/>
        <a:p>
          <a:endParaRPr lang="en-US"/>
        </a:p>
      </dgm:t>
    </dgm:pt>
    <dgm:pt modelId="{69BDC551-52C6-4CBD-AD1D-3C0FBC4F6C9A}" type="pres">
      <dgm:prSet presAssocID="{F1135EEE-8D58-45A8-88EF-5BFF012239F0}" presName="sibTrans" presStyleCnt="0"/>
      <dgm:spPr/>
    </dgm:pt>
    <dgm:pt modelId="{29348F2B-1960-416D-A0D0-065DED3C2CA2}" type="pres">
      <dgm:prSet presAssocID="{B9B382CF-DA68-4782-9135-9EC71C6B2A84}" presName="node" presStyleLbl="node1" presStyleIdx="1" presStyleCnt="5">
        <dgm:presLayoutVars>
          <dgm:bulletEnabled val="1"/>
        </dgm:presLayoutVars>
      </dgm:prSet>
      <dgm:spPr/>
      <dgm:t>
        <a:bodyPr/>
        <a:lstStyle/>
        <a:p>
          <a:endParaRPr lang="en-US"/>
        </a:p>
      </dgm:t>
    </dgm:pt>
    <dgm:pt modelId="{ABE128E5-8889-4652-AEBA-E07D6CC1BFA1}" type="pres">
      <dgm:prSet presAssocID="{29E38CFF-FE9A-4103-B438-CB9D77CC2A1E}" presName="sibTrans" presStyleCnt="0"/>
      <dgm:spPr/>
    </dgm:pt>
    <dgm:pt modelId="{CF8E4014-7F5C-486E-8D3E-ECC34CAA3735}" type="pres">
      <dgm:prSet presAssocID="{28BB0072-334D-4E0C-8BBD-ADF7E28D74F2}" presName="node" presStyleLbl="node1" presStyleIdx="2" presStyleCnt="5">
        <dgm:presLayoutVars>
          <dgm:bulletEnabled val="1"/>
        </dgm:presLayoutVars>
      </dgm:prSet>
      <dgm:spPr/>
      <dgm:t>
        <a:bodyPr/>
        <a:lstStyle/>
        <a:p>
          <a:endParaRPr lang="en-US"/>
        </a:p>
      </dgm:t>
    </dgm:pt>
    <dgm:pt modelId="{F56D0E25-E321-4A3B-8A58-EE3BE1B37CD1}" type="pres">
      <dgm:prSet presAssocID="{984A0D56-AC25-40F1-A2B8-8DEF41AC4B2C}" presName="sibTrans" presStyleCnt="0"/>
      <dgm:spPr/>
    </dgm:pt>
    <dgm:pt modelId="{AA97839F-7D6B-48A5-AA7F-072CE641031B}" type="pres">
      <dgm:prSet presAssocID="{6C9ED152-3BD0-473B-8688-13E85B8937A4}" presName="node" presStyleLbl="node1" presStyleIdx="3" presStyleCnt="5">
        <dgm:presLayoutVars>
          <dgm:bulletEnabled val="1"/>
        </dgm:presLayoutVars>
      </dgm:prSet>
      <dgm:spPr/>
      <dgm:t>
        <a:bodyPr/>
        <a:lstStyle/>
        <a:p>
          <a:endParaRPr lang="en-US"/>
        </a:p>
      </dgm:t>
    </dgm:pt>
    <dgm:pt modelId="{C6A1F417-401A-4209-B38F-54EC335EFE95}" type="pres">
      <dgm:prSet presAssocID="{EC1582C0-B409-42DB-A978-F0E3E90DA457}" presName="sibTrans" presStyleCnt="0"/>
      <dgm:spPr/>
    </dgm:pt>
    <dgm:pt modelId="{1EA9EBA9-8E50-484B-9359-99A6B350E8D3}" type="pres">
      <dgm:prSet presAssocID="{59C3C47F-8BCF-47B6-82EE-F000213B90E8}" presName="node" presStyleLbl="node1" presStyleIdx="4" presStyleCnt="5">
        <dgm:presLayoutVars>
          <dgm:bulletEnabled val="1"/>
        </dgm:presLayoutVars>
      </dgm:prSet>
      <dgm:spPr/>
      <dgm:t>
        <a:bodyPr/>
        <a:lstStyle/>
        <a:p>
          <a:endParaRPr lang="en-US"/>
        </a:p>
      </dgm:t>
    </dgm:pt>
  </dgm:ptLst>
  <dgm:cxnLst>
    <dgm:cxn modelId="{46F2DC58-E0AA-4A83-9281-B058E4FC6640}" type="presOf" srcId="{6C9ED152-3BD0-473B-8688-13E85B8937A4}" destId="{AA97839F-7D6B-48A5-AA7F-072CE641031B}" srcOrd="0" destOrd="0" presId="urn:microsoft.com/office/officeart/2005/8/layout/default#2"/>
    <dgm:cxn modelId="{F558082E-2862-40E7-BA2C-19D7DA85874A}" srcId="{2D4FA0A6-94EF-43C6-9579-E988A7A33CAD}" destId="{28BB0072-334D-4E0C-8BBD-ADF7E28D74F2}" srcOrd="2" destOrd="0" parTransId="{86CB7008-77A8-4A07-812D-8F6EF16155CF}" sibTransId="{984A0D56-AC25-40F1-A2B8-8DEF41AC4B2C}"/>
    <dgm:cxn modelId="{E0A4472A-3080-41AB-96BB-90594F37CC52}" type="presOf" srcId="{28BB0072-334D-4E0C-8BBD-ADF7E28D74F2}" destId="{CF8E4014-7F5C-486E-8D3E-ECC34CAA3735}" srcOrd="0" destOrd="0" presId="urn:microsoft.com/office/officeart/2005/8/layout/default#2"/>
    <dgm:cxn modelId="{B1EE4C3A-62F8-4B80-94B3-07D4368775E5}" srcId="{2D4FA0A6-94EF-43C6-9579-E988A7A33CAD}" destId="{6C9ED152-3BD0-473B-8688-13E85B8937A4}" srcOrd="3" destOrd="0" parTransId="{95FD896A-E235-4352-8859-5F69648EBA90}" sibTransId="{EC1582C0-B409-42DB-A978-F0E3E90DA457}"/>
    <dgm:cxn modelId="{05425ED3-5C52-4A52-9B2C-F8C643A45CCF}" type="presOf" srcId="{59C3C47F-8BCF-47B6-82EE-F000213B90E8}" destId="{1EA9EBA9-8E50-484B-9359-99A6B350E8D3}" srcOrd="0" destOrd="0" presId="urn:microsoft.com/office/officeart/2005/8/layout/default#2"/>
    <dgm:cxn modelId="{67C8276C-4286-4073-A63D-D0776C0B0600}" type="presOf" srcId="{9E933663-6373-4DFE-B197-57C1AE4ED111}" destId="{A3E0A499-2558-494D-A24E-D6DF3E532EC2}" srcOrd="0" destOrd="0" presId="urn:microsoft.com/office/officeart/2005/8/layout/default#2"/>
    <dgm:cxn modelId="{A4C930B8-22FB-4FA4-BDB2-5FD4541C67ED}" srcId="{2D4FA0A6-94EF-43C6-9579-E988A7A33CAD}" destId="{59C3C47F-8BCF-47B6-82EE-F000213B90E8}" srcOrd="4" destOrd="0" parTransId="{B9EDBCF5-BA41-4FF0-9CDF-9E661B07061D}" sibTransId="{D1F447C0-9A1B-45D1-AD7C-9B9D5051708F}"/>
    <dgm:cxn modelId="{5B68F890-912A-4BD4-9C6B-A04D65F94A97}" type="presOf" srcId="{2D4FA0A6-94EF-43C6-9579-E988A7A33CAD}" destId="{AF243C65-9CDB-472A-BAF2-D95A2BFF42EB}" srcOrd="0" destOrd="0" presId="urn:microsoft.com/office/officeart/2005/8/layout/default#2"/>
    <dgm:cxn modelId="{2595DCBF-4956-422D-A059-7A69E5C00138}" type="presOf" srcId="{B9B382CF-DA68-4782-9135-9EC71C6B2A84}" destId="{29348F2B-1960-416D-A0D0-065DED3C2CA2}" srcOrd="0" destOrd="0" presId="urn:microsoft.com/office/officeart/2005/8/layout/default#2"/>
    <dgm:cxn modelId="{CD779FD5-62AD-417D-B56F-21FEA2C597C9}" srcId="{2D4FA0A6-94EF-43C6-9579-E988A7A33CAD}" destId="{9E933663-6373-4DFE-B197-57C1AE4ED111}" srcOrd="0" destOrd="0" parTransId="{7F651A88-2960-4F16-8F71-AD2D727C5B32}" sibTransId="{F1135EEE-8D58-45A8-88EF-5BFF012239F0}"/>
    <dgm:cxn modelId="{87C7FE3B-9E1D-4223-8EFC-AF42422898E2}" srcId="{2D4FA0A6-94EF-43C6-9579-E988A7A33CAD}" destId="{B9B382CF-DA68-4782-9135-9EC71C6B2A84}" srcOrd="1" destOrd="0" parTransId="{364722D6-58CE-4BEA-82D3-B0CCE45B33A1}" sibTransId="{29E38CFF-FE9A-4103-B438-CB9D77CC2A1E}"/>
    <dgm:cxn modelId="{09AC7D64-2D90-407E-9EC6-1C182F1FD5D2}" type="presParOf" srcId="{AF243C65-9CDB-472A-BAF2-D95A2BFF42EB}" destId="{A3E0A499-2558-494D-A24E-D6DF3E532EC2}" srcOrd="0" destOrd="0" presId="urn:microsoft.com/office/officeart/2005/8/layout/default#2"/>
    <dgm:cxn modelId="{86E1C253-EBF9-4C9E-983D-AE2D87087B60}" type="presParOf" srcId="{AF243C65-9CDB-472A-BAF2-D95A2BFF42EB}" destId="{69BDC551-52C6-4CBD-AD1D-3C0FBC4F6C9A}" srcOrd="1" destOrd="0" presId="urn:microsoft.com/office/officeart/2005/8/layout/default#2"/>
    <dgm:cxn modelId="{3FC1B3B6-EA95-44EC-B464-2B1C06FF0FE1}" type="presParOf" srcId="{AF243C65-9CDB-472A-BAF2-D95A2BFF42EB}" destId="{29348F2B-1960-416D-A0D0-065DED3C2CA2}" srcOrd="2" destOrd="0" presId="urn:microsoft.com/office/officeart/2005/8/layout/default#2"/>
    <dgm:cxn modelId="{4DD4872F-9404-454C-9721-CA0DF6148BE8}" type="presParOf" srcId="{AF243C65-9CDB-472A-BAF2-D95A2BFF42EB}" destId="{ABE128E5-8889-4652-AEBA-E07D6CC1BFA1}" srcOrd="3" destOrd="0" presId="urn:microsoft.com/office/officeart/2005/8/layout/default#2"/>
    <dgm:cxn modelId="{C3EE43DB-DA5F-4000-8C95-732983B436AD}" type="presParOf" srcId="{AF243C65-9CDB-472A-BAF2-D95A2BFF42EB}" destId="{CF8E4014-7F5C-486E-8D3E-ECC34CAA3735}" srcOrd="4" destOrd="0" presId="urn:microsoft.com/office/officeart/2005/8/layout/default#2"/>
    <dgm:cxn modelId="{52F33437-65E1-4738-8D6E-3D60A8C53BA2}" type="presParOf" srcId="{AF243C65-9CDB-472A-BAF2-D95A2BFF42EB}" destId="{F56D0E25-E321-4A3B-8A58-EE3BE1B37CD1}" srcOrd="5" destOrd="0" presId="urn:microsoft.com/office/officeart/2005/8/layout/default#2"/>
    <dgm:cxn modelId="{759BD3C5-A193-4385-A906-FA70C0DD6969}" type="presParOf" srcId="{AF243C65-9CDB-472A-BAF2-D95A2BFF42EB}" destId="{AA97839F-7D6B-48A5-AA7F-072CE641031B}" srcOrd="6" destOrd="0" presId="urn:microsoft.com/office/officeart/2005/8/layout/default#2"/>
    <dgm:cxn modelId="{EC07288A-1BB9-4891-952C-500CC11F7C19}" type="presParOf" srcId="{AF243C65-9CDB-472A-BAF2-D95A2BFF42EB}" destId="{C6A1F417-401A-4209-B38F-54EC335EFE95}" srcOrd="7" destOrd="0" presId="urn:microsoft.com/office/officeart/2005/8/layout/default#2"/>
    <dgm:cxn modelId="{BC88233C-E357-4E6C-AB68-5655563F8F96}" type="presParOf" srcId="{AF243C65-9CDB-472A-BAF2-D95A2BFF42EB}" destId="{1EA9EBA9-8E50-484B-9359-99A6B350E8D3}" srcOrd="8"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DE09E-A096-4679-AEE0-1EADCEF58BCA}">
      <dsp:nvSpPr>
        <dsp:cNvPr id="0" name=""/>
        <dsp:cNvSpPr/>
      </dsp:nvSpPr>
      <dsp:spPr>
        <a:xfrm>
          <a:off x="0" y="39028"/>
          <a:ext cx="8229600" cy="1565021"/>
        </a:xfrm>
        <a:prstGeom prst="roundRect">
          <a:avLst/>
        </a:prstGeom>
        <a:solidFill>
          <a:schemeClr val="lt1"/>
        </a:solidFill>
        <a:ln w="55000" cap="flat" cmpd="thickThin"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The professor will probably introduce himself/herself and put his/her name on the board.  This is the way the professor wants to be addressed.  Take note.</a:t>
          </a:r>
          <a:endParaRPr lang="en-US" sz="1800" kern="1200" dirty="0"/>
        </a:p>
      </dsp:txBody>
      <dsp:txXfrm>
        <a:off x="76398" y="115426"/>
        <a:ext cx="8076804" cy="1412225"/>
      </dsp:txXfrm>
    </dsp:sp>
    <dsp:sp modelId="{9F264FE1-89A8-409D-AFAB-AA4E1D8A01F5}">
      <dsp:nvSpPr>
        <dsp:cNvPr id="0" name=""/>
        <dsp:cNvSpPr/>
      </dsp:nvSpPr>
      <dsp:spPr>
        <a:xfrm>
          <a:off x="0" y="1655889"/>
          <a:ext cx="8229600" cy="1565021"/>
        </a:xfrm>
        <a:prstGeom prst="roundRect">
          <a:avLst/>
        </a:prstGeom>
        <a:solidFill>
          <a:schemeClr val="lt1"/>
        </a:solidFill>
        <a:ln w="55000" cap="flat" cmpd="thickThin"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The professor will hand out a “syllabus.” A syllabus is a description of the course and a schedule of assignments.  Some professors may put the assignments (or the whole syllabus) online.  Either way, you are responsible for reading and following the whole syllabus.</a:t>
          </a:r>
          <a:endParaRPr lang="en-US" sz="1800" kern="1200" dirty="0"/>
        </a:p>
      </dsp:txBody>
      <dsp:txXfrm>
        <a:off x="76398" y="1732287"/>
        <a:ext cx="8076804" cy="1412225"/>
      </dsp:txXfrm>
    </dsp:sp>
    <dsp:sp modelId="{04EFB36F-5023-4F90-8258-65F437DA803D}">
      <dsp:nvSpPr>
        <dsp:cNvPr id="0" name=""/>
        <dsp:cNvSpPr/>
      </dsp:nvSpPr>
      <dsp:spPr>
        <a:xfrm>
          <a:off x="0" y="3272750"/>
          <a:ext cx="8229600" cy="1565021"/>
        </a:xfrm>
        <a:prstGeom prst="roundRect">
          <a:avLst/>
        </a:prstGeom>
        <a:solidFill>
          <a:schemeClr val="lt1"/>
        </a:solidFill>
        <a:ln w="55000" cap="flat" cmpd="thickThin"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Professors usually take attendance at the beginning of class. If your name is not called, </a:t>
          </a:r>
          <a:r>
            <a:rPr lang="en-US" sz="1800" b="1" kern="1200" dirty="0" smtClean="0"/>
            <a:t>make sure that the professor knows you are there. </a:t>
          </a:r>
          <a:r>
            <a:rPr lang="en-US" sz="1800" kern="1200" dirty="0" smtClean="0"/>
            <a:t>This is a way to make sure that you are in the right class and that the university has the record for your enrollment.</a:t>
          </a:r>
          <a:endParaRPr lang="en-US" sz="1800" kern="1200" dirty="0"/>
        </a:p>
      </dsp:txBody>
      <dsp:txXfrm>
        <a:off x="76398" y="3349148"/>
        <a:ext cx="8076804" cy="14122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883A5-D102-4B83-9880-B7601BA82C5E}">
      <dsp:nvSpPr>
        <dsp:cNvPr id="0" name=""/>
        <dsp:cNvSpPr/>
      </dsp:nvSpPr>
      <dsp:spPr>
        <a:xfrm>
          <a:off x="0" y="3712270"/>
          <a:ext cx="8229600" cy="812154"/>
        </a:xfrm>
        <a:prstGeom prst="rect">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smtClean="0"/>
            <a:t>Check the Raider Express route. Maybe you can save time by riding.</a:t>
          </a:r>
          <a:endParaRPr lang="en-US" sz="1200" kern="1200"/>
        </a:p>
      </dsp:txBody>
      <dsp:txXfrm>
        <a:off x="0" y="3712270"/>
        <a:ext cx="8229600" cy="812154"/>
      </dsp:txXfrm>
    </dsp:sp>
    <dsp:sp modelId="{9F46D70C-3641-4D2C-A02C-07EEDEFFACC0}">
      <dsp:nvSpPr>
        <dsp:cNvPr id="0" name=""/>
        <dsp:cNvSpPr/>
      </dsp:nvSpPr>
      <dsp:spPr>
        <a:xfrm rot="10800000">
          <a:off x="0" y="2475359"/>
          <a:ext cx="8229600" cy="1249092"/>
        </a:xfrm>
        <a:prstGeom prst="upArrowCallout">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Anticipate that the only available parking will be a long walk away from class. Don’t waste time circling, hoping for a “better” spot. (If you want a good spot, come in at 7 AM and don’t move your car during the day!)   </a:t>
          </a:r>
          <a:endParaRPr lang="en-US" sz="1200" kern="1200" dirty="0"/>
        </a:p>
      </dsp:txBody>
      <dsp:txXfrm rot="10800000">
        <a:off x="0" y="2475359"/>
        <a:ext cx="8229600" cy="811623"/>
      </dsp:txXfrm>
    </dsp:sp>
    <dsp:sp modelId="{90491F36-480D-41D9-9041-5C896626BA25}">
      <dsp:nvSpPr>
        <dsp:cNvPr id="0" name=""/>
        <dsp:cNvSpPr/>
      </dsp:nvSpPr>
      <dsp:spPr>
        <a:xfrm rot="10800000">
          <a:off x="0" y="1238449"/>
          <a:ext cx="8229600" cy="1249092"/>
        </a:xfrm>
        <a:prstGeom prst="upArrowCallout">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If you are driving into campus, plan on at least 15 minutes to find a (distant) parking space and 15-30 minutes to get from your parking space to your class.  </a:t>
          </a:r>
          <a:endParaRPr lang="en-US" sz="1200" kern="1200" dirty="0"/>
        </a:p>
      </dsp:txBody>
      <dsp:txXfrm rot="10800000">
        <a:off x="0" y="1238449"/>
        <a:ext cx="8229600" cy="811623"/>
      </dsp:txXfrm>
    </dsp:sp>
    <dsp:sp modelId="{53A3421E-BAE2-4A08-8B3E-3891C06911FB}">
      <dsp:nvSpPr>
        <dsp:cNvPr id="0" name=""/>
        <dsp:cNvSpPr/>
      </dsp:nvSpPr>
      <dsp:spPr>
        <a:xfrm rot="10800000">
          <a:off x="0" y="0"/>
          <a:ext cx="8229600" cy="1249092"/>
        </a:xfrm>
        <a:prstGeom prst="upArrowCallout">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Do you know where your classes are? Make sure you know the building and how to get to your classroom in advance, or else allow extra time on the first day to look for your class.</a:t>
          </a:r>
          <a:endParaRPr lang="en-US" sz="1200" kern="1200" dirty="0"/>
        </a:p>
      </dsp:txBody>
      <dsp:txXfrm rot="10800000">
        <a:off x="0" y="0"/>
        <a:ext cx="8229600" cy="811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D0126-3539-4CE9-BE83-1298A1CCFE46}">
      <dsp:nvSpPr>
        <dsp:cNvPr id="0" name=""/>
        <dsp:cNvSpPr/>
      </dsp:nvSpPr>
      <dsp:spPr>
        <a:xfrm>
          <a:off x="0" y="9899"/>
          <a:ext cx="8229600" cy="11232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t>Don’t be late.</a:t>
          </a:r>
          <a:endParaRPr lang="en-US" sz="4000" b="1" kern="1200" dirty="0"/>
        </a:p>
      </dsp:txBody>
      <dsp:txXfrm>
        <a:off x="54830" y="64729"/>
        <a:ext cx="8119940" cy="10135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64E54B-C06A-460F-A0A9-BFBE21286DFB}">
      <dsp:nvSpPr>
        <dsp:cNvPr id="0" name=""/>
        <dsp:cNvSpPr/>
      </dsp:nvSpPr>
      <dsp:spPr>
        <a:xfrm>
          <a:off x="0" y="12980"/>
          <a:ext cx="8229600" cy="842400"/>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1" kern="1200" dirty="0" smtClean="0"/>
            <a:t>Attendance Policies</a:t>
          </a:r>
          <a:endParaRPr lang="en-US" sz="3000" b="1" kern="1200" dirty="0"/>
        </a:p>
      </dsp:txBody>
      <dsp:txXfrm>
        <a:off x="41123" y="54103"/>
        <a:ext cx="8147354" cy="7601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0A499-2558-494D-A24E-D6DF3E532EC2}">
      <dsp:nvSpPr>
        <dsp:cNvPr id="0" name=""/>
        <dsp:cNvSpPr/>
      </dsp:nvSpPr>
      <dsp:spPr>
        <a:xfrm>
          <a:off x="0" y="591343"/>
          <a:ext cx="2571749" cy="1543050"/>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No mistake on the first day is so great that your whole college career will be ruined. </a:t>
          </a:r>
          <a:endParaRPr lang="en-US" sz="1600" kern="1200" dirty="0"/>
        </a:p>
      </dsp:txBody>
      <dsp:txXfrm>
        <a:off x="0" y="591343"/>
        <a:ext cx="2571749" cy="1543050"/>
      </dsp:txXfrm>
    </dsp:sp>
    <dsp:sp modelId="{29348F2B-1960-416D-A0D0-065DED3C2CA2}">
      <dsp:nvSpPr>
        <dsp:cNvPr id="0" name=""/>
        <dsp:cNvSpPr/>
      </dsp:nvSpPr>
      <dsp:spPr>
        <a:xfrm>
          <a:off x="2828925" y="591343"/>
          <a:ext cx="2571749" cy="1543050"/>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College is like high school without training wheels. It may take a few days (or weeks) to find your balance, but soon you’ll be as comfortable in college as you were in high school.</a:t>
          </a:r>
          <a:endParaRPr lang="en-US" sz="1200" kern="1200" dirty="0"/>
        </a:p>
      </dsp:txBody>
      <dsp:txXfrm>
        <a:off x="2828925" y="591343"/>
        <a:ext cx="2571749" cy="1543050"/>
      </dsp:txXfrm>
    </dsp:sp>
    <dsp:sp modelId="{CF8E4014-7F5C-486E-8D3E-ECC34CAA3735}">
      <dsp:nvSpPr>
        <dsp:cNvPr id="0" name=""/>
        <dsp:cNvSpPr/>
      </dsp:nvSpPr>
      <dsp:spPr>
        <a:xfrm>
          <a:off x="5657849" y="591343"/>
          <a:ext cx="2571749" cy="1543050"/>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If you pay attention to instructions, ask questions when unsure, and trust your instincts, you will soon find things a lot less confusing and overwhelming.</a:t>
          </a:r>
          <a:endParaRPr lang="en-US" sz="1400" kern="1200" dirty="0"/>
        </a:p>
      </dsp:txBody>
      <dsp:txXfrm>
        <a:off x="5657849" y="591343"/>
        <a:ext cx="2571749" cy="1543050"/>
      </dsp:txXfrm>
    </dsp:sp>
    <dsp:sp modelId="{AA97839F-7D6B-48A5-AA7F-072CE641031B}">
      <dsp:nvSpPr>
        <dsp:cNvPr id="0" name=""/>
        <dsp:cNvSpPr/>
      </dsp:nvSpPr>
      <dsp:spPr>
        <a:xfrm>
          <a:off x="1414462" y="2391569"/>
          <a:ext cx="2571749" cy="1543050"/>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Remember that all the other freshmen who just came from high school are just as confused and uncertain about things as you are. (They may not act it-but are </a:t>
          </a:r>
          <a:r>
            <a:rPr lang="en-US" sz="1200" i="1" kern="1200" dirty="0" smtClean="0"/>
            <a:t>you</a:t>
          </a:r>
          <a:r>
            <a:rPr lang="en-US" sz="1200" kern="1200" dirty="0" smtClean="0"/>
            <a:t> acting as confused as you sometimes feel?)</a:t>
          </a:r>
          <a:endParaRPr lang="en-US" sz="1200" kern="1200" dirty="0"/>
        </a:p>
      </dsp:txBody>
      <dsp:txXfrm>
        <a:off x="1414462" y="2391569"/>
        <a:ext cx="2571749" cy="1543050"/>
      </dsp:txXfrm>
    </dsp:sp>
    <dsp:sp modelId="{1EA9EBA9-8E50-484B-9359-99A6B350E8D3}">
      <dsp:nvSpPr>
        <dsp:cNvPr id="0" name=""/>
        <dsp:cNvSpPr/>
      </dsp:nvSpPr>
      <dsp:spPr>
        <a:xfrm>
          <a:off x="4243387" y="2391569"/>
          <a:ext cx="2571749" cy="1543050"/>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In a couple of weeks, you’ll know where important things are, you’ll know more people, and you’ll be much more comfortable.</a:t>
          </a:r>
          <a:endParaRPr lang="en-US" sz="1400" kern="1200" dirty="0"/>
        </a:p>
      </dsp:txBody>
      <dsp:txXfrm>
        <a:off x="4243387"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9BEB28B-FCBA-47F5-8FB6-46E5F802CDA1}" type="datetimeFigureOut">
              <a:rPr lang="en-US" smtClean="0"/>
              <a:t>6/29/2012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DB47ED9-FEE9-40FB-A8E7-E64425DD8F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BEB28B-FCBA-47F5-8FB6-46E5F802CDA1}" type="datetimeFigureOut">
              <a:rPr lang="en-US" smtClean="0"/>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B47ED9-FEE9-40FB-A8E7-E64425DD8F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BEB28B-FCBA-47F5-8FB6-46E5F802CDA1}" type="datetimeFigureOut">
              <a:rPr lang="en-US" smtClean="0"/>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B47ED9-FEE9-40FB-A8E7-E64425DD8F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BEB28B-FCBA-47F5-8FB6-46E5F802CDA1}" type="datetimeFigureOut">
              <a:rPr lang="en-US" smtClean="0"/>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B47ED9-FEE9-40FB-A8E7-E64425DD8F1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9BEB28B-FCBA-47F5-8FB6-46E5F802CDA1}" type="datetimeFigureOut">
              <a:rPr lang="en-US" smtClean="0"/>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B47ED9-FEE9-40FB-A8E7-E64425DD8F1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BEB28B-FCBA-47F5-8FB6-46E5F802CDA1}" type="datetimeFigureOut">
              <a:rPr lang="en-US" smtClean="0"/>
              <a:t>6/29/2012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B47ED9-FEE9-40FB-A8E7-E64425DD8F1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9BEB28B-FCBA-47F5-8FB6-46E5F802CDA1}" type="datetimeFigureOut">
              <a:rPr lang="en-US" smtClean="0"/>
              <a:t>6/29/2012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DB47ED9-FEE9-40FB-A8E7-E64425DD8F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9BEB28B-FCBA-47F5-8FB6-46E5F802CDA1}" type="datetimeFigureOut">
              <a:rPr lang="en-US" smtClean="0"/>
              <a:t>6/29/2012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B47ED9-FEE9-40FB-A8E7-E64425DD8F1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9BEB28B-FCBA-47F5-8FB6-46E5F802CDA1}" type="datetimeFigureOut">
              <a:rPr lang="en-US" smtClean="0"/>
              <a:t>6/29/2012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DB47ED9-FEE9-40FB-A8E7-E64425DD8F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9BEB28B-FCBA-47F5-8FB6-46E5F802CDA1}" type="datetimeFigureOut">
              <a:rPr lang="en-US" smtClean="0"/>
              <a:t>6/29/2012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B47ED9-FEE9-40FB-A8E7-E64425DD8F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9BEB28B-FCBA-47F5-8FB6-46E5F802CDA1}" type="datetimeFigureOut">
              <a:rPr lang="en-US" smtClean="0"/>
              <a:t>6/29/2012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DB47ED9-FEE9-40FB-A8E7-E64425DD8F1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BEB28B-FCBA-47F5-8FB6-46E5F802CDA1}" type="datetimeFigureOut">
              <a:rPr lang="en-US" smtClean="0"/>
              <a:t>6/29/2012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DB47ED9-FEE9-40FB-A8E7-E64425DD8F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accent1">
                    <a:lumMod val="75000"/>
                  </a:schemeClr>
                </a:solidFill>
              </a:rPr>
              <a:t>The first day of classes</a:t>
            </a:r>
            <a:endParaRPr lang="en-US" dirty="0">
              <a:solidFill>
                <a:schemeClr val="accent1">
                  <a:lumMod val="75000"/>
                </a:schemeClr>
              </a:solidFill>
            </a:endParaRPr>
          </a:p>
        </p:txBody>
      </p:sp>
      <p:sp>
        <p:nvSpPr>
          <p:cNvPr id="5" name="Subtitle 4"/>
          <p:cNvSpPr>
            <a:spLocks noGrp="1"/>
          </p:cNvSpPr>
          <p:nvPr>
            <p:ph type="subTitle" idx="1"/>
          </p:nvPr>
        </p:nvSpPr>
        <p:spPr/>
        <p:txBody>
          <a:bodyPr/>
          <a:lstStyle/>
          <a:p>
            <a:r>
              <a:rPr lang="en-US" dirty="0" smtClean="0">
                <a:solidFill>
                  <a:schemeClr val="accent5">
                    <a:lumMod val="75000"/>
                  </a:schemeClr>
                </a:solidFill>
              </a:rPr>
              <a:t>Some words of wisdom from your </a:t>
            </a:r>
          </a:p>
          <a:p>
            <a:r>
              <a:rPr lang="en-US" dirty="0" smtClean="0">
                <a:solidFill>
                  <a:schemeClr val="accent5">
                    <a:lumMod val="75000"/>
                  </a:schemeClr>
                </a:solidFill>
              </a:rPr>
              <a:t>English Department Advisors</a:t>
            </a:r>
            <a:endParaRPr lang="en-US" dirty="0">
              <a:solidFill>
                <a:schemeClr val="accent5">
                  <a:lumMod val="75000"/>
                </a:schemeClr>
              </a:solidFill>
            </a:endParaRPr>
          </a:p>
        </p:txBody>
      </p:sp>
      <p:pic>
        <p:nvPicPr>
          <p:cNvPr id="6" name="Picture 2" descr="climbing up"/>
          <p:cNvPicPr>
            <a:picLocks noChangeAspect="1" noChangeArrowheads="1"/>
          </p:cNvPicPr>
          <p:nvPr/>
        </p:nvPicPr>
        <p:blipFill>
          <a:blip r:embed="rId2" cstate="print"/>
          <a:srcRect/>
          <a:stretch>
            <a:fillRect/>
          </a:stretch>
        </p:blipFill>
        <p:spPr bwMode="auto">
          <a:xfrm>
            <a:off x="7162800" y="685800"/>
            <a:ext cx="1188720" cy="1188720"/>
          </a:xfrm>
          <a:prstGeom prst="rect">
            <a:avLst/>
          </a:prstGeom>
          <a:noFill/>
          <a:ln w="9525">
            <a:noFill/>
            <a:miter lim="800000"/>
            <a:headEnd/>
            <a:tailEnd/>
          </a:ln>
        </p:spPr>
      </p:pic>
    </p:spTree>
    <p:extLst>
      <p:ext uri="{BB962C8B-B14F-4D97-AF65-F5344CB8AC3E}">
        <p14:creationId xmlns:p14="http://schemas.microsoft.com/office/powerpoint/2010/main" val="4163616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 English classes, you are expected to have a current edition of the assigned text when you come to class.</a:t>
            </a:r>
          </a:p>
          <a:p>
            <a:r>
              <a:rPr lang="en-US" dirty="0" smtClean="0"/>
              <a:t>Most classes will not review the text for you but will build on what you have read for the purposes of discussion and/or further development.</a:t>
            </a:r>
          </a:p>
          <a:p>
            <a:r>
              <a:rPr lang="en-US" dirty="0" smtClean="0"/>
              <a:t>If your professor requires a folder, a blue examination book, a thumb-drive or other special equipment, get these while you still have money.</a:t>
            </a:r>
            <a:endParaRPr lang="en-US" dirty="0"/>
          </a:p>
        </p:txBody>
      </p:sp>
      <p:sp>
        <p:nvSpPr>
          <p:cNvPr id="3" name="Title 2"/>
          <p:cNvSpPr>
            <a:spLocks noGrp="1"/>
          </p:cNvSpPr>
          <p:nvPr>
            <p:ph type="title"/>
          </p:nvPr>
        </p:nvSpPr>
        <p:spPr/>
        <p:txBody>
          <a:bodyPr/>
          <a:lstStyle/>
          <a:p>
            <a:r>
              <a:rPr lang="en-US" dirty="0" smtClean="0"/>
              <a:t>Textbooks and Other Supplies</a:t>
            </a:r>
            <a:endParaRPr lang="en-US" dirty="0"/>
          </a:p>
        </p:txBody>
      </p:sp>
    </p:spTree>
    <p:extLst>
      <p:ext uri="{BB962C8B-B14F-4D97-AF65-F5344CB8AC3E}">
        <p14:creationId xmlns:p14="http://schemas.microsoft.com/office/powerpoint/2010/main" val="2013811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reading assignments in English classes are usually meant to be completed before you come to class.</a:t>
            </a:r>
          </a:p>
          <a:p>
            <a:r>
              <a:rPr lang="en-US" dirty="0" smtClean="0"/>
              <a:t>Make sure to mark major deadlines on your personal calendar. </a:t>
            </a:r>
          </a:p>
          <a:p>
            <a:r>
              <a:rPr lang="en-US" dirty="0" smtClean="0"/>
              <a:t>If a writing workshop or peer review is scheduled for a particular date, absence may hurt more than other absences. (Showing up unprepared will be just as bad.) Mark those days on your personal calendar also.</a:t>
            </a:r>
          </a:p>
          <a:p>
            <a:r>
              <a:rPr lang="en-US" dirty="0" smtClean="0"/>
              <a:t>Changes to the schedule of assignments are often necessary. If you miss a class, check with a classmate about possible changes and/or new assignments announced while you were away.</a:t>
            </a:r>
            <a:endParaRPr lang="en-US" dirty="0"/>
          </a:p>
        </p:txBody>
      </p:sp>
      <p:sp>
        <p:nvSpPr>
          <p:cNvPr id="3" name="Title 2"/>
          <p:cNvSpPr>
            <a:spLocks noGrp="1"/>
          </p:cNvSpPr>
          <p:nvPr>
            <p:ph type="title"/>
          </p:nvPr>
        </p:nvSpPr>
        <p:spPr/>
        <p:txBody>
          <a:bodyPr/>
          <a:lstStyle/>
          <a:p>
            <a:endParaRPr lang="en-US" dirty="0"/>
          </a:p>
        </p:txBody>
      </p:sp>
      <p:sp>
        <p:nvSpPr>
          <p:cNvPr id="4" name="Rounded Rectangle 3"/>
          <p:cNvSpPr/>
          <p:nvPr/>
        </p:nvSpPr>
        <p:spPr>
          <a:xfrm>
            <a:off x="533400" y="304800"/>
            <a:ext cx="8229600" cy="1066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600" dirty="0" smtClean="0"/>
              <a:t>Schedule of Assignments</a:t>
            </a:r>
            <a:endParaRPr lang="en-US" sz="3600" dirty="0"/>
          </a:p>
        </p:txBody>
      </p:sp>
    </p:spTree>
    <p:extLst>
      <p:ext uri="{BB962C8B-B14F-4D97-AF65-F5344CB8AC3E}">
        <p14:creationId xmlns:p14="http://schemas.microsoft.com/office/powerpoint/2010/main" val="139246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professor’s rules about the use of computers, cell-phones and other electronic devices are usually (but not always) stated in the syllabus. If they are not, and you wish to use one of these devices, ask permission.</a:t>
            </a:r>
          </a:p>
          <a:p>
            <a:r>
              <a:rPr lang="en-US" dirty="0" smtClean="0"/>
              <a:t>Consumption of food is allowed in some classes but strictly forbidden in others.  If your syllabus doesn’t say anything about food and drink, ask the instructor.</a:t>
            </a:r>
          </a:p>
          <a:p>
            <a:r>
              <a:rPr lang="en-US" dirty="0" smtClean="0"/>
              <a:t>Different instructors will have different late work and make-up policies. The professor should include this information in the syllabus.</a:t>
            </a:r>
          </a:p>
          <a:p>
            <a:endParaRPr lang="en-US" dirty="0"/>
          </a:p>
        </p:txBody>
      </p:sp>
      <p:sp>
        <p:nvSpPr>
          <p:cNvPr id="3" name="Title 2"/>
          <p:cNvSpPr>
            <a:spLocks noGrp="1"/>
          </p:cNvSpPr>
          <p:nvPr>
            <p:ph type="title"/>
          </p:nvPr>
        </p:nvSpPr>
        <p:spPr/>
        <p:txBody>
          <a:bodyPr/>
          <a:lstStyle/>
          <a:p>
            <a:r>
              <a:rPr lang="en-US" dirty="0" smtClean="0"/>
              <a:t>Class Policies and Expectations</a:t>
            </a:r>
            <a:endParaRPr lang="en-US" dirty="0"/>
          </a:p>
        </p:txBody>
      </p:sp>
      <p:sp>
        <p:nvSpPr>
          <p:cNvPr id="4" name="Text Placeholder 5"/>
          <p:cNvSpPr txBox="1">
            <a:spLocks/>
          </p:cNvSpPr>
          <p:nvPr/>
        </p:nvSpPr>
        <p:spPr>
          <a:xfrm>
            <a:off x="3200400" y="5791200"/>
            <a:ext cx="5562600" cy="609600"/>
          </a:xfrm>
          <a:prstGeom prst="round2DiagRect">
            <a:avLst/>
          </a:prstGeom>
          <a:ln w="55000" cap="flat" cmpd="thickThin" algn="ctr">
            <a:solidFill>
              <a:schemeClr val="bg1"/>
            </a:solidFill>
            <a:prstDash val="solid"/>
          </a:ln>
        </p:spPr>
        <p:style>
          <a:lnRef idx="2">
            <a:schemeClr val="accent1"/>
          </a:lnRef>
          <a:fillRef idx="1001">
            <a:schemeClr val="lt2"/>
          </a:fillRef>
          <a:effectRef idx="0">
            <a:schemeClr val="accent1"/>
          </a:effectRef>
          <a:fontRef idx="minor">
            <a:schemeClr val="dk1"/>
          </a:fontRef>
        </p:style>
        <p:txBody>
          <a:bodyPr vert="horz">
            <a:normAutofit fontScale="47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smtClean="0">
                <a:ln>
                  <a:solidFill>
                    <a:schemeClr val="accent1">
                      <a:lumMod val="75000"/>
                    </a:schemeClr>
                  </a:solidFill>
                </a:ln>
                <a:solidFill>
                  <a:schemeClr val="dk1"/>
                </a:solidFill>
                <a:effectLst/>
                <a:uLnTx/>
                <a:uFillTx/>
                <a:latin typeface="+mn-lt"/>
                <a:ea typeface="+mn-ea"/>
                <a:cs typeface="+mn-cs"/>
              </a:rPr>
              <a:t> All classes are different.  The only way you can know the policies and rules of a specific class is to read the syllabus.</a:t>
            </a:r>
            <a:endParaRPr kumimoji="0" lang="en-US" sz="2700" b="0" i="0" u="none" strike="noStrike" kern="1200" cap="none" spc="0" normalizeH="0" baseline="0" noProof="0" dirty="0">
              <a:ln>
                <a:solidFill>
                  <a:schemeClr val="accent1">
                    <a:lumMod val="75000"/>
                  </a:schemeClr>
                </a:solid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176984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Most syllabi will include a section that gives you a weight for each assignment.  Look at this section carefully. Not all assignments are worth the same. </a:t>
            </a:r>
          </a:p>
          <a:p>
            <a:r>
              <a:rPr lang="en-US" dirty="0" smtClean="0"/>
              <a:t>Most syllabi will include a section that gives you the professor’s grading scale for that class. The university does </a:t>
            </a:r>
            <a:r>
              <a:rPr lang="en-US" i="1" dirty="0" smtClean="0"/>
              <a:t>not</a:t>
            </a:r>
            <a:r>
              <a:rPr lang="en-US" dirty="0" smtClean="0"/>
              <a:t> have the same grading scale for all classes.  </a:t>
            </a:r>
          </a:p>
          <a:p>
            <a:r>
              <a:rPr lang="en-US" dirty="0" smtClean="0"/>
              <a:t>At the end of the semester, the professor will average your grades according to the weights and grading scale stated in the syllabus and convert to grades on the 4.00 scale.  </a:t>
            </a:r>
          </a:p>
        </p:txBody>
      </p:sp>
      <p:sp>
        <p:nvSpPr>
          <p:cNvPr id="3" name="Title 2"/>
          <p:cNvSpPr>
            <a:spLocks noGrp="1"/>
          </p:cNvSpPr>
          <p:nvPr>
            <p:ph type="title"/>
          </p:nvPr>
        </p:nvSpPr>
        <p:spPr/>
        <p:txBody>
          <a:bodyPr/>
          <a:lstStyle/>
          <a:p>
            <a:pPr algn="ctr"/>
            <a:r>
              <a:rPr lang="en-US" dirty="0" smtClean="0"/>
              <a:t>Grades</a:t>
            </a:r>
            <a:endParaRPr lang="en-US" dirty="0"/>
          </a:p>
        </p:txBody>
      </p:sp>
    </p:spTree>
    <p:extLst>
      <p:ext uri="{BB962C8B-B14F-4D97-AF65-F5344CB8AC3E}">
        <p14:creationId xmlns:p14="http://schemas.microsoft.com/office/powerpoint/2010/main" val="322864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Bring </a:t>
            </a:r>
            <a:r>
              <a:rPr lang="en-US" dirty="0" smtClean="0"/>
              <a:t>paper and writing supplies to class.</a:t>
            </a:r>
          </a:p>
          <a:p>
            <a:r>
              <a:rPr lang="en-US" dirty="0" smtClean="0"/>
              <a:t>Try to participate in the class discussion if there is one. </a:t>
            </a:r>
          </a:p>
          <a:p>
            <a:r>
              <a:rPr lang="en-US" dirty="0" smtClean="0"/>
              <a:t>If your professor asks you to write or tell about yourself, do so confidently.  The goal is not evaluation but getting to know each other.</a:t>
            </a:r>
          </a:p>
          <a:p>
            <a:r>
              <a:rPr lang="en-US" dirty="0" smtClean="0"/>
              <a:t>As soon as you can during the first week, go to the bookstore to get texts and supplies.</a:t>
            </a:r>
          </a:p>
          <a:p>
            <a:endParaRPr lang="en-US" dirty="0"/>
          </a:p>
        </p:txBody>
      </p:sp>
      <p:sp>
        <p:nvSpPr>
          <p:cNvPr id="3" name="Title 2"/>
          <p:cNvSpPr>
            <a:spLocks noGrp="1"/>
          </p:cNvSpPr>
          <p:nvPr>
            <p:ph type="title"/>
          </p:nvPr>
        </p:nvSpPr>
        <p:spPr/>
        <p:txBody>
          <a:bodyPr/>
          <a:lstStyle/>
          <a:p>
            <a:r>
              <a:rPr lang="en-US" dirty="0" smtClean="0"/>
              <a:t>Some </a:t>
            </a:r>
            <a:r>
              <a:rPr lang="en-US" dirty="0" smtClean="0"/>
              <a:t>other </a:t>
            </a:r>
            <a:r>
              <a:rPr lang="en-US" dirty="0" smtClean="0"/>
              <a:t>tips:</a:t>
            </a:r>
            <a:endParaRPr lang="en-US" dirty="0"/>
          </a:p>
        </p:txBody>
      </p:sp>
    </p:spTree>
    <p:extLst>
      <p:ext uri="{BB962C8B-B14F-4D97-AF65-F5344CB8AC3E}">
        <p14:creationId xmlns:p14="http://schemas.microsoft.com/office/powerpoint/2010/main" val="381783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scene3d>
              <a:camera prst="orthographicFront"/>
              <a:lightRig rig="soft" dir="t"/>
            </a:scene3d>
            <a:sp3d extrusionH="57150" prstMaterial="softEdge">
              <a:bevelT w="25400" h="25400" prst="relaxedInset"/>
            </a:sp3d>
          </a:bodyPr>
          <a:lstStyle/>
          <a:p>
            <a:pPr algn="ctr"/>
            <a:r>
              <a:rPr lang="en-US" dirty="0" smtClean="0"/>
              <a:t> </a:t>
            </a:r>
            <a:r>
              <a:rPr lang="en-US" sz="3100" dirty="0" smtClean="0"/>
              <a:t>At the end of the first day, remember ...</a:t>
            </a:r>
            <a:endParaRPr lang="en-US" sz="3100" dirty="0"/>
          </a:p>
        </p:txBody>
      </p:sp>
    </p:spTree>
    <p:extLst>
      <p:ext uri="{BB962C8B-B14F-4D97-AF65-F5344CB8AC3E}">
        <p14:creationId xmlns:p14="http://schemas.microsoft.com/office/powerpoint/2010/main" val="4209138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bg2">
                    <a:lumMod val="50000"/>
                  </a:schemeClr>
                </a:solidFill>
                <a:effectLst>
                  <a:outerShdw blurRad="38100" dist="38100" dir="2700000" algn="tl">
                    <a:srgbClr val="000000">
                      <a:alpha val="43137"/>
                    </a:srgbClr>
                  </a:outerShdw>
                </a:effectLst>
              </a:rPr>
              <a:t>Note</a:t>
            </a:r>
            <a:endParaRPr lang="en-US" dirty="0">
              <a:solidFill>
                <a:schemeClr val="bg2">
                  <a:lumMod val="50000"/>
                </a:schemeClr>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lnSpcReduction="10000"/>
          </a:bodyPr>
          <a:lstStyle/>
          <a:p>
            <a:pPr lvl="0" rtl="0"/>
            <a:r>
              <a:rPr lang="en-US" sz="2200" dirty="0" smtClean="0"/>
              <a:t>This is one section of a set of informational slides designed to give new students an overview of what to expect during the first semester of college.</a:t>
            </a:r>
            <a:endParaRPr lang="en-US" sz="2200" dirty="0"/>
          </a:p>
          <a:p>
            <a:pPr lvl="0" rtl="0"/>
            <a:r>
              <a:rPr lang="en-US" dirty="0" smtClean="0"/>
              <a:t>The other sections are:  </a:t>
            </a:r>
            <a:endParaRPr lang="en-US" dirty="0"/>
          </a:p>
          <a:p>
            <a:pPr lvl="1" rtl="0"/>
            <a:r>
              <a:rPr lang="en-US" dirty="0" smtClean="0"/>
              <a:t>Introduction</a:t>
            </a:r>
            <a:endParaRPr lang="en-US" dirty="0"/>
          </a:p>
          <a:p>
            <a:pPr lvl="1" rtl="0"/>
            <a:r>
              <a:rPr lang="en-US" dirty="0" smtClean="0"/>
              <a:t>The First Six Weeks</a:t>
            </a:r>
            <a:endParaRPr lang="en-US" dirty="0"/>
          </a:p>
          <a:p>
            <a:pPr lvl="1" rtl="0"/>
            <a:r>
              <a:rPr lang="en-US" dirty="0" smtClean="0"/>
              <a:t>The Second Six Weeks</a:t>
            </a:r>
            <a:endParaRPr lang="en-US" dirty="0"/>
          </a:p>
          <a:p>
            <a:pPr lvl="1" rtl="0"/>
            <a:r>
              <a:rPr lang="en-US" dirty="0" smtClean="0"/>
              <a:t>The Last Weeks and Exams</a:t>
            </a:r>
          </a:p>
          <a:p>
            <a:pPr lvl="1" rtl="0"/>
            <a:r>
              <a:rPr lang="en-US" dirty="0" smtClean="0"/>
              <a:t>A year by year checklist (Appendix)</a:t>
            </a:r>
          </a:p>
          <a:p>
            <a:pPr lvl="0" rtl="0"/>
            <a:r>
              <a:rPr lang="en-US" dirty="0" smtClean="0"/>
              <a:t>  </a:t>
            </a:r>
            <a:r>
              <a:rPr lang="en-US" sz="2000" dirty="0" smtClean="0"/>
              <a:t>The whole set is posted as one presentation in the “For Students” section of the English Department Website under the title “Tips for New Students.”</a:t>
            </a:r>
            <a:endParaRPr lang="en-US" sz="2000" dirty="0"/>
          </a:p>
        </p:txBody>
      </p:sp>
    </p:spTree>
    <p:extLst>
      <p:ext uri="{BB962C8B-B14F-4D97-AF65-F5344CB8AC3E}">
        <p14:creationId xmlns:p14="http://schemas.microsoft.com/office/powerpoint/2010/main" val="1649408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93033029"/>
              </p:ext>
            </p:extLst>
          </p:nvPr>
        </p:nvGraphicFramePr>
        <p:xfrm>
          <a:off x="457200" y="12954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r>
              <a:rPr lang="en-US" dirty="0" smtClean="0">
                <a:solidFill>
                  <a:schemeClr val="bg2">
                    <a:lumMod val="50000"/>
                  </a:schemeClr>
                </a:solidFill>
              </a:rPr>
              <a:t>The beginning of the first day</a:t>
            </a:r>
            <a:endParaRPr lang="en-US" dirty="0">
              <a:solidFill>
                <a:schemeClr val="bg2">
                  <a:lumMod val="50000"/>
                </a:schemeClr>
              </a:solidFill>
            </a:endParaRPr>
          </a:p>
        </p:txBody>
      </p:sp>
    </p:spTree>
    <p:extLst>
      <p:ext uri="{BB962C8B-B14F-4D97-AF65-F5344CB8AC3E}">
        <p14:creationId xmlns:p14="http://schemas.microsoft.com/office/powerpoint/2010/main" val="2671271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4643230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17460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864291"/>
          </a:xfrm>
        </p:spPr>
        <p:txBody>
          <a:bodyPr>
            <a:noAutofit/>
          </a:bodyPr>
          <a:lstStyle/>
          <a:p>
            <a:r>
              <a:rPr lang="en-US" sz="2000" dirty="0" smtClean="0"/>
              <a:t>Silence your cell phone.</a:t>
            </a:r>
          </a:p>
          <a:p>
            <a:r>
              <a:rPr lang="en-US" sz="2000" dirty="0" smtClean="0"/>
              <a:t>Do not eat or drink unless professor allows it. </a:t>
            </a:r>
            <a:r>
              <a:rPr lang="en-US" sz="1800" dirty="0" smtClean="0"/>
              <a:t>(On the first day of classes, assume the professor </a:t>
            </a:r>
            <a:r>
              <a:rPr lang="en-US" sz="1800" i="1" dirty="0" smtClean="0"/>
              <a:t>doesn’t</a:t>
            </a:r>
            <a:r>
              <a:rPr lang="en-US" sz="1800" dirty="0" smtClean="0"/>
              <a:t> allow it.)</a:t>
            </a:r>
          </a:p>
          <a:p>
            <a:r>
              <a:rPr lang="en-US" sz="2000" dirty="0" smtClean="0"/>
              <a:t>Raise your hand to be recognized—unless the professor invites/encourages “call-outs.”</a:t>
            </a:r>
          </a:p>
          <a:p>
            <a:r>
              <a:rPr lang="en-US" sz="2000" dirty="0" smtClean="0"/>
              <a:t>If you don’t understand something, ask questions.</a:t>
            </a:r>
          </a:p>
          <a:p>
            <a:r>
              <a:rPr lang="en-US" sz="2000" dirty="0" smtClean="0"/>
              <a:t>Listen respectfully to your classmates as well as the professor.</a:t>
            </a:r>
          </a:p>
          <a:p>
            <a:r>
              <a:rPr lang="en-US" sz="2000" dirty="0" smtClean="0"/>
              <a:t>Unless invited by a professor to address him/her by first name, the correct form of address is “Professor Last Name” or “Dr. Last Name.” </a:t>
            </a:r>
          </a:p>
          <a:p>
            <a:r>
              <a:rPr lang="en-US" sz="2000" dirty="0" smtClean="0"/>
              <a:t>Never make any derogatory comments about other groups even if you think the group isn’t represented in class.</a:t>
            </a:r>
          </a:p>
          <a:p>
            <a:r>
              <a:rPr lang="en-US" sz="2000" dirty="0" smtClean="0"/>
              <a:t>Don’t carry out private conversations during class—this includes texting people in or outside the class.</a:t>
            </a:r>
            <a:endParaRPr lang="en-US" sz="2000" dirty="0"/>
          </a:p>
        </p:txBody>
      </p:sp>
      <p:sp>
        <p:nvSpPr>
          <p:cNvPr id="3" name="Title 2"/>
          <p:cNvSpPr>
            <a:spLocks noGrp="1"/>
          </p:cNvSpPr>
          <p:nvPr>
            <p:ph type="title"/>
          </p:nvPr>
        </p:nvSpPr>
        <p:spPr>
          <a:xfrm>
            <a:off x="457200" y="274638"/>
            <a:ext cx="8229600" cy="944562"/>
          </a:xfrm>
        </p:spPr>
        <p:txBody>
          <a:bodyPr/>
          <a:lstStyle/>
          <a:p>
            <a:pPr algn="ctr"/>
            <a:r>
              <a:rPr lang="en-US" dirty="0" smtClean="0">
                <a:solidFill>
                  <a:schemeClr val="bg2">
                    <a:lumMod val="50000"/>
                  </a:schemeClr>
                </a:solidFill>
              </a:rPr>
              <a:t>Proper Classroom Behavior</a:t>
            </a:r>
            <a:endParaRPr lang="en-US" dirty="0">
              <a:solidFill>
                <a:schemeClr val="bg2">
                  <a:lumMod val="50000"/>
                </a:schemeClr>
              </a:solidFill>
            </a:endParaRPr>
          </a:p>
        </p:txBody>
      </p:sp>
    </p:spTree>
    <p:extLst>
      <p:ext uri="{BB962C8B-B14F-4D97-AF65-F5344CB8AC3E}">
        <p14:creationId xmlns:p14="http://schemas.microsoft.com/office/powerpoint/2010/main" val="1946752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English professors are generally friendly people who want to help you.</a:t>
            </a:r>
          </a:p>
          <a:p>
            <a:r>
              <a:rPr lang="en-US" dirty="0" smtClean="0"/>
              <a:t>Professors have a different role in your life than other people you know.</a:t>
            </a:r>
          </a:p>
          <a:p>
            <a:r>
              <a:rPr lang="en-US" dirty="0" smtClean="0"/>
              <a:t>Professors are not family, buddies, wait staff, co-workers, retail sales staff or police officers.</a:t>
            </a:r>
          </a:p>
          <a:p>
            <a:r>
              <a:rPr lang="en-US" dirty="0" smtClean="0"/>
              <a:t>Professors are not your employers in the sense that they do not pay you, but they have a similar role in your life in that they assign work that you must complete by a specific date.</a:t>
            </a:r>
          </a:p>
          <a:p>
            <a:r>
              <a:rPr lang="en-US" dirty="0" smtClean="0"/>
              <a:t>Address your professors with the same respect and consideration that you would show an employer. </a:t>
            </a:r>
          </a:p>
          <a:p>
            <a:r>
              <a:rPr lang="en-US" dirty="0" smtClean="0"/>
              <a:t>Professors are usually happy to answer questions both in and out of class.</a:t>
            </a:r>
            <a:endParaRPr lang="en-US" dirty="0"/>
          </a:p>
        </p:txBody>
      </p:sp>
      <p:sp>
        <p:nvSpPr>
          <p:cNvPr id="3" name="Title 2"/>
          <p:cNvSpPr>
            <a:spLocks noGrp="1"/>
          </p:cNvSpPr>
          <p:nvPr>
            <p:ph type="title"/>
          </p:nvPr>
        </p:nvSpPr>
        <p:spPr/>
        <p:txBody>
          <a:bodyPr/>
          <a:lstStyle/>
          <a:p>
            <a:pPr algn="ctr"/>
            <a:r>
              <a:rPr lang="en-US" dirty="0" smtClean="0"/>
              <a:t> Professors</a:t>
            </a:r>
            <a:endParaRPr lang="en-US" dirty="0"/>
          </a:p>
        </p:txBody>
      </p:sp>
    </p:spTree>
    <p:extLst>
      <p:ext uri="{BB962C8B-B14F-4D97-AF65-F5344CB8AC3E}">
        <p14:creationId xmlns:p14="http://schemas.microsoft.com/office/powerpoint/2010/main" val="66646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solidFill>
                  <a:schemeClr val="bg2">
                    <a:lumMod val="50000"/>
                  </a:schemeClr>
                </a:solidFill>
              </a:rPr>
              <a:t>Each professor will organize his/her syllabus differently, but here are some things to look for:</a:t>
            </a:r>
          </a:p>
          <a:p>
            <a:pPr marL="624078" indent="-514350">
              <a:buAutoNum type="arabicPeriod"/>
            </a:pPr>
            <a:r>
              <a:rPr lang="en-US" dirty="0" smtClean="0"/>
              <a:t>Professor’s office, office hours, email and/or phone number </a:t>
            </a:r>
          </a:p>
          <a:p>
            <a:pPr marL="624078" indent="-514350">
              <a:buAutoNum type="arabicPeriod"/>
            </a:pPr>
            <a:r>
              <a:rPr lang="en-US" dirty="0" smtClean="0"/>
              <a:t>Attendance and late work policy</a:t>
            </a:r>
          </a:p>
          <a:p>
            <a:pPr marL="624078" indent="-514350">
              <a:buAutoNum type="arabicPeriod"/>
            </a:pPr>
            <a:r>
              <a:rPr lang="en-US" dirty="0" smtClean="0"/>
              <a:t>Texts you need to buy/have access to</a:t>
            </a:r>
          </a:p>
          <a:p>
            <a:pPr marL="624078" indent="-514350">
              <a:buAutoNum type="arabicPeriod"/>
            </a:pPr>
            <a:r>
              <a:rPr lang="en-US" dirty="0" smtClean="0"/>
              <a:t>Class policies and expectations</a:t>
            </a:r>
          </a:p>
          <a:p>
            <a:pPr marL="624078" indent="-514350">
              <a:buFont typeface="Wingdings 3"/>
              <a:buAutoNum type="arabicPeriod"/>
            </a:pPr>
            <a:r>
              <a:rPr lang="en-US" dirty="0" smtClean="0"/>
              <a:t>Dates of major deadlines (exams, papers, etc.)</a:t>
            </a:r>
          </a:p>
          <a:p>
            <a:pPr marL="624078" indent="-514350">
              <a:buFont typeface="Wingdings 3"/>
              <a:buAutoNum type="arabicPeriod"/>
            </a:pPr>
            <a:r>
              <a:rPr lang="en-US" dirty="0" smtClean="0"/>
              <a:t>The reading and/or writing assignment for the next class.</a:t>
            </a:r>
          </a:p>
          <a:p>
            <a:pPr marL="624078" indent="-514350">
              <a:buAutoNum type="arabicPeriod"/>
            </a:pPr>
            <a:endParaRPr lang="en-US" dirty="0" smtClean="0"/>
          </a:p>
          <a:p>
            <a:pPr marL="624078" indent="-514350">
              <a:buAutoNum type="arabicPeriod"/>
            </a:pPr>
            <a:endParaRPr lang="en-US" dirty="0"/>
          </a:p>
        </p:txBody>
      </p:sp>
      <p:sp>
        <p:nvSpPr>
          <p:cNvPr id="3" name="Title 2"/>
          <p:cNvSpPr>
            <a:spLocks noGrp="1"/>
          </p:cNvSpPr>
          <p:nvPr>
            <p:ph type="title"/>
          </p:nvPr>
        </p:nvSpPr>
        <p:spPr/>
        <p:txBody>
          <a:bodyPr/>
          <a:lstStyle/>
          <a:p>
            <a:pPr algn="ctr"/>
            <a:r>
              <a:rPr lang="en-US" dirty="0" smtClean="0"/>
              <a:t>Reading a Syllabus</a:t>
            </a:r>
            <a:endParaRPr lang="en-US" dirty="0"/>
          </a:p>
        </p:txBody>
      </p:sp>
    </p:spTree>
    <p:extLst>
      <p:ext uri="{BB962C8B-B14F-4D97-AF65-F5344CB8AC3E}">
        <p14:creationId xmlns:p14="http://schemas.microsoft.com/office/powerpoint/2010/main" val="2222624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Office hours are the times that a professor sets aside for walk-in visits and/or appointments.</a:t>
            </a:r>
          </a:p>
          <a:p>
            <a:r>
              <a:rPr lang="en-US" dirty="0" smtClean="0"/>
              <a:t>Most professors are on campus (and even in their offices) at other times, but the office hours are the best time to get hold of them.</a:t>
            </a:r>
          </a:p>
          <a:p>
            <a:r>
              <a:rPr lang="en-US" dirty="0" smtClean="0"/>
              <a:t>If a professor’s office hours don’t work for you, </a:t>
            </a:r>
            <a:r>
              <a:rPr lang="en-US" i="1" dirty="0" smtClean="0"/>
              <a:t>ask for an appointment</a:t>
            </a:r>
            <a:r>
              <a:rPr lang="en-US" dirty="0" smtClean="0"/>
              <a:t>.  </a:t>
            </a:r>
          </a:p>
          <a:p>
            <a:r>
              <a:rPr lang="en-US" dirty="0" smtClean="0"/>
              <a:t>Most English professors are willing to meet with students outside of office hours.</a:t>
            </a:r>
          </a:p>
          <a:p>
            <a:endParaRPr lang="en-US" dirty="0"/>
          </a:p>
        </p:txBody>
      </p:sp>
      <p:sp>
        <p:nvSpPr>
          <p:cNvPr id="3" name="Title 2"/>
          <p:cNvSpPr>
            <a:spLocks noGrp="1"/>
          </p:cNvSpPr>
          <p:nvPr>
            <p:ph type="title"/>
          </p:nvPr>
        </p:nvSpPr>
        <p:spPr/>
        <p:txBody>
          <a:bodyPr/>
          <a:lstStyle/>
          <a:p>
            <a:r>
              <a:rPr lang="en-US" dirty="0" smtClean="0"/>
              <a:t>Professors and Office Hours</a:t>
            </a:r>
            <a:endParaRPr lang="en-US" dirty="0"/>
          </a:p>
        </p:txBody>
      </p:sp>
    </p:spTree>
    <p:extLst>
      <p:ext uri="{BB962C8B-B14F-4D97-AF65-F5344CB8AC3E}">
        <p14:creationId xmlns:p14="http://schemas.microsoft.com/office/powerpoint/2010/main" val="2400671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Each syllabus should have the professor’s attendance policy clearly stated. If you can’t find the attendance policy on the syllabus, </a:t>
            </a:r>
            <a:r>
              <a:rPr lang="en-US" i="1" dirty="0" smtClean="0"/>
              <a:t>ask</a:t>
            </a:r>
            <a:r>
              <a:rPr lang="en-US" dirty="0" smtClean="0"/>
              <a:t>.</a:t>
            </a:r>
          </a:p>
          <a:p>
            <a:r>
              <a:rPr lang="en-US" dirty="0" smtClean="0"/>
              <a:t>Most English instructors will have a hefty penalty for missing more than a set number of classes.  Make sure you know the penalty before you start missing classes.</a:t>
            </a:r>
          </a:p>
          <a:p>
            <a:r>
              <a:rPr lang="en-US" dirty="0" smtClean="0"/>
              <a:t>In some classes, exceeding the allowed number of absences may cause you to fail the class </a:t>
            </a:r>
            <a:r>
              <a:rPr lang="en-US" i="1" dirty="0" smtClean="0"/>
              <a:t>even if you had a passing grade on all the work</a:t>
            </a:r>
            <a:r>
              <a:rPr lang="en-US" dirty="0" smtClean="0"/>
              <a:t>.</a:t>
            </a:r>
          </a:p>
          <a:p>
            <a:r>
              <a:rPr lang="en-US" dirty="0" smtClean="0"/>
              <a:t>University excused absences (for specific university activities, military service, etc.) are not subject to the attendance policy. However, </a:t>
            </a:r>
            <a:r>
              <a:rPr lang="en-US" i="1" dirty="0" smtClean="0"/>
              <a:t>personal emergencies and crises are not automatically excused.</a:t>
            </a:r>
            <a:endParaRPr lang="en-US" dirty="0" smtClean="0"/>
          </a:p>
        </p:txBody>
      </p:sp>
      <p:graphicFrame>
        <p:nvGraphicFramePr>
          <p:cNvPr id="4" name="Diagram 3"/>
          <p:cNvGraphicFramePr/>
          <p:nvPr>
            <p:extLst>
              <p:ext uri="{D42A27DB-BD31-4B8C-83A1-F6EECF244321}">
                <p14:modId xmlns:p14="http://schemas.microsoft.com/office/powerpoint/2010/main" val="213922574"/>
              </p:ext>
            </p:extLst>
          </p:nvPr>
        </p:nvGraphicFramePr>
        <p:xfrm>
          <a:off x="457200" y="274638"/>
          <a:ext cx="8229600" cy="868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37862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1522</Words>
  <Application>Microsoft Office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The first day of classes</vt:lpstr>
      <vt:lpstr>Note</vt:lpstr>
      <vt:lpstr>The beginning of the first day</vt:lpstr>
      <vt:lpstr>PowerPoint Presentation</vt:lpstr>
      <vt:lpstr>Proper Classroom Behavior</vt:lpstr>
      <vt:lpstr> Professors</vt:lpstr>
      <vt:lpstr>Reading a Syllabus</vt:lpstr>
      <vt:lpstr>Professors and Office Hours</vt:lpstr>
      <vt:lpstr>PowerPoint Presentation</vt:lpstr>
      <vt:lpstr>Textbooks and Other Supplies</vt:lpstr>
      <vt:lpstr>PowerPoint Presentation</vt:lpstr>
      <vt:lpstr>Class Policies and Expectations</vt:lpstr>
      <vt:lpstr>Grades</vt:lpstr>
      <vt:lpstr>Some other tips:</vt:lpstr>
      <vt:lpstr> At the end of the first day, remember ...</vt:lpstr>
    </vt:vector>
  </TitlesOfParts>
  <Company>Middle Tennessee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A Successful FirstSemes</dc:title>
  <dc:creator>ecasal</dc:creator>
  <cp:lastModifiedBy>ecasal</cp:lastModifiedBy>
  <cp:revision>7</cp:revision>
  <dcterms:created xsi:type="dcterms:W3CDTF">2012-06-29T19:37:16Z</dcterms:created>
  <dcterms:modified xsi:type="dcterms:W3CDTF">2012-06-29T22:23:32Z</dcterms:modified>
</cp:coreProperties>
</file>