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84" r:id="rId3"/>
    <p:sldId id="281" r:id="rId4"/>
    <p:sldId id="285" r:id="rId5"/>
    <p:sldId id="282" r:id="rId6"/>
    <p:sldId id="287" r:id="rId7"/>
    <p:sldId id="277" r:id="rId8"/>
    <p:sldId id="286" r:id="rId9"/>
    <p:sldId id="288" r:id="rId10"/>
    <p:sldId id="283" r:id="rId11"/>
    <p:sldId id="28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62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DCEC59-D195-4878-A7B5-69B9188EA95B}" type="doc">
      <dgm:prSet loTypeId="urn:microsoft.com/office/officeart/2008/layout/VerticalCircle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C554750-EBDE-4CB2-8E9E-FF30E379B7AE}">
      <dgm:prSet/>
      <dgm:spPr/>
      <dgm:t>
        <a:bodyPr/>
        <a:lstStyle/>
        <a:p>
          <a:pPr rtl="0"/>
          <a:r>
            <a:rPr lang="en-US" smtClean="0"/>
            <a:t>Attendance—how many classes have you missed?  (How many are you allowed to miss?)</a:t>
          </a:r>
          <a:endParaRPr lang="en-US"/>
        </a:p>
      </dgm:t>
    </dgm:pt>
    <dgm:pt modelId="{40735E89-AD16-4554-9053-FE8A6FF017E0}" type="parTrans" cxnId="{1ADBBE34-B4D4-47B5-A78C-7C2E63A71C65}">
      <dgm:prSet/>
      <dgm:spPr/>
      <dgm:t>
        <a:bodyPr/>
        <a:lstStyle/>
        <a:p>
          <a:endParaRPr lang="en-US"/>
        </a:p>
      </dgm:t>
    </dgm:pt>
    <dgm:pt modelId="{F1E90017-A9EE-439F-9A0E-208B4BA563FB}" type="sibTrans" cxnId="{1ADBBE34-B4D4-47B5-A78C-7C2E63A71C65}">
      <dgm:prSet/>
      <dgm:spPr/>
      <dgm:t>
        <a:bodyPr/>
        <a:lstStyle/>
        <a:p>
          <a:endParaRPr lang="en-US"/>
        </a:p>
      </dgm:t>
    </dgm:pt>
    <dgm:pt modelId="{5B59E7D2-5015-4EE0-AFAC-ECC0E2B10F96}">
      <dgm:prSet/>
      <dgm:spPr/>
      <dgm:t>
        <a:bodyPr/>
        <a:lstStyle/>
        <a:p>
          <a:pPr rtl="0"/>
          <a:r>
            <a:rPr lang="en-US" smtClean="0"/>
            <a:t>Assignments—how many assignments have you turned in late or missed altogether?</a:t>
          </a:r>
          <a:endParaRPr lang="en-US"/>
        </a:p>
      </dgm:t>
    </dgm:pt>
    <dgm:pt modelId="{831F1B07-7187-4E5F-9426-58EB4606B4A7}" type="parTrans" cxnId="{44987201-B965-4149-8699-DE00893F0773}">
      <dgm:prSet/>
      <dgm:spPr/>
      <dgm:t>
        <a:bodyPr/>
        <a:lstStyle/>
        <a:p>
          <a:endParaRPr lang="en-US"/>
        </a:p>
      </dgm:t>
    </dgm:pt>
    <dgm:pt modelId="{4301F303-DB27-4272-A0E2-926761FD889A}" type="sibTrans" cxnId="{44987201-B965-4149-8699-DE00893F0773}">
      <dgm:prSet/>
      <dgm:spPr/>
      <dgm:t>
        <a:bodyPr/>
        <a:lstStyle/>
        <a:p>
          <a:endParaRPr lang="en-US"/>
        </a:p>
      </dgm:t>
    </dgm:pt>
    <dgm:pt modelId="{0D0C15CF-F3F3-48B1-9CFA-94B77D7B4F69}">
      <dgm:prSet/>
      <dgm:spPr/>
      <dgm:t>
        <a:bodyPr/>
        <a:lstStyle/>
        <a:p>
          <a:pPr rtl="0"/>
          <a:r>
            <a:rPr lang="en-US" smtClean="0"/>
            <a:t>Are you satisfied that you are coming to class well-prepared? Can you improve your preparation in some way?</a:t>
          </a:r>
          <a:endParaRPr lang="en-US"/>
        </a:p>
      </dgm:t>
    </dgm:pt>
    <dgm:pt modelId="{18A8C689-54FB-4B69-B6C5-7AA448A37047}" type="parTrans" cxnId="{144FDA20-5CD3-480A-BCFF-F06DC3CCCA86}">
      <dgm:prSet/>
      <dgm:spPr/>
      <dgm:t>
        <a:bodyPr/>
        <a:lstStyle/>
        <a:p>
          <a:endParaRPr lang="en-US"/>
        </a:p>
      </dgm:t>
    </dgm:pt>
    <dgm:pt modelId="{406A1E40-6DC5-42B6-81D1-297453E9D2F9}" type="sibTrans" cxnId="{144FDA20-5CD3-480A-BCFF-F06DC3CCCA86}">
      <dgm:prSet/>
      <dgm:spPr/>
      <dgm:t>
        <a:bodyPr/>
        <a:lstStyle/>
        <a:p>
          <a:endParaRPr lang="en-US"/>
        </a:p>
      </dgm:t>
    </dgm:pt>
    <dgm:pt modelId="{E7DAADC7-9E17-4AD2-BD30-F204F0B9D043}">
      <dgm:prSet/>
      <dgm:spPr/>
      <dgm:t>
        <a:bodyPr/>
        <a:lstStyle/>
        <a:p>
          <a:pPr rtl="0"/>
          <a:r>
            <a:rPr lang="en-US" smtClean="0"/>
            <a:t>Have you checked the dates of major exams and deadlines?</a:t>
          </a:r>
          <a:endParaRPr lang="en-US"/>
        </a:p>
      </dgm:t>
    </dgm:pt>
    <dgm:pt modelId="{B4F6DD5F-3412-4B27-A660-D253699E335A}" type="parTrans" cxnId="{158186C3-EAE7-4B03-AAB3-F09685EE2259}">
      <dgm:prSet/>
      <dgm:spPr/>
      <dgm:t>
        <a:bodyPr/>
        <a:lstStyle/>
        <a:p>
          <a:endParaRPr lang="en-US"/>
        </a:p>
      </dgm:t>
    </dgm:pt>
    <dgm:pt modelId="{DE42DFC7-4764-4AC9-8FB7-3DFF9E4DE899}" type="sibTrans" cxnId="{158186C3-EAE7-4B03-AAB3-F09685EE2259}">
      <dgm:prSet/>
      <dgm:spPr/>
      <dgm:t>
        <a:bodyPr/>
        <a:lstStyle/>
        <a:p>
          <a:endParaRPr lang="en-US"/>
        </a:p>
      </dgm:t>
    </dgm:pt>
    <dgm:pt modelId="{74814869-69AC-4FC5-B702-2E2C24113733}">
      <dgm:prSet/>
      <dgm:spPr/>
      <dgm:t>
        <a:bodyPr/>
        <a:lstStyle/>
        <a:p>
          <a:pPr rtl="0"/>
          <a:r>
            <a:rPr lang="en-US" smtClean="0"/>
            <a:t>Taking into account the different weights of specific assignments, do you have some idea what your grade in each class may be?</a:t>
          </a:r>
          <a:endParaRPr lang="en-US"/>
        </a:p>
      </dgm:t>
    </dgm:pt>
    <dgm:pt modelId="{06C31D2B-76A1-40E4-9C8B-920EC9429057}" type="parTrans" cxnId="{B5D3C318-85FA-4C88-826C-711287A1CB26}">
      <dgm:prSet/>
      <dgm:spPr/>
      <dgm:t>
        <a:bodyPr/>
        <a:lstStyle/>
        <a:p>
          <a:endParaRPr lang="en-US"/>
        </a:p>
      </dgm:t>
    </dgm:pt>
    <dgm:pt modelId="{9D750C0D-3F4D-4D96-9975-4CD28C078A89}" type="sibTrans" cxnId="{B5D3C318-85FA-4C88-826C-711287A1CB26}">
      <dgm:prSet/>
      <dgm:spPr/>
      <dgm:t>
        <a:bodyPr/>
        <a:lstStyle/>
        <a:p>
          <a:endParaRPr lang="en-US"/>
        </a:p>
      </dgm:t>
    </dgm:pt>
    <dgm:pt modelId="{78DF2BB1-2C44-4BD2-9539-A5D5DD91E47E}">
      <dgm:prSet/>
      <dgm:spPr/>
      <dgm:t>
        <a:bodyPr/>
        <a:lstStyle/>
        <a:p>
          <a:pPr rtl="0"/>
          <a:r>
            <a:rPr lang="en-US" smtClean="0"/>
            <a:t>What have you learned?</a:t>
          </a:r>
          <a:endParaRPr lang="en-US"/>
        </a:p>
      </dgm:t>
    </dgm:pt>
    <dgm:pt modelId="{7509B3EA-CEBE-4703-B6EE-A2DB0B6710DD}" type="parTrans" cxnId="{B195E984-C29A-459E-85A7-8450074503C7}">
      <dgm:prSet/>
      <dgm:spPr/>
      <dgm:t>
        <a:bodyPr/>
        <a:lstStyle/>
        <a:p>
          <a:endParaRPr lang="en-US"/>
        </a:p>
      </dgm:t>
    </dgm:pt>
    <dgm:pt modelId="{9F5E22AF-2269-4BD6-ABF7-E143647FE5DA}" type="sibTrans" cxnId="{B195E984-C29A-459E-85A7-8450074503C7}">
      <dgm:prSet/>
      <dgm:spPr/>
      <dgm:t>
        <a:bodyPr/>
        <a:lstStyle/>
        <a:p>
          <a:endParaRPr lang="en-US"/>
        </a:p>
      </dgm:t>
    </dgm:pt>
    <dgm:pt modelId="{82DFF42B-111C-4A0C-9B4B-8AE91BB6DF47}">
      <dgm:prSet/>
      <dgm:spPr/>
      <dgm:t>
        <a:bodyPr/>
        <a:lstStyle/>
        <a:p>
          <a:pPr rtl="0"/>
          <a:r>
            <a:rPr lang="en-US" dirty="0" smtClean="0"/>
            <a:t>How can you make good use of the rest of the semester?</a:t>
          </a:r>
          <a:endParaRPr lang="en-US" dirty="0"/>
        </a:p>
      </dgm:t>
    </dgm:pt>
    <dgm:pt modelId="{2A9D01DA-9E20-4C09-8E70-2B47C1CC3DF1}" type="parTrans" cxnId="{764B05B2-9FD8-4889-BDB4-909B938DEEFE}">
      <dgm:prSet/>
      <dgm:spPr/>
      <dgm:t>
        <a:bodyPr/>
        <a:lstStyle/>
        <a:p>
          <a:endParaRPr lang="en-US"/>
        </a:p>
      </dgm:t>
    </dgm:pt>
    <dgm:pt modelId="{A2A186DD-D7A6-4D04-87AD-1B354C1EC11A}" type="sibTrans" cxnId="{764B05B2-9FD8-4889-BDB4-909B938DEEFE}">
      <dgm:prSet/>
      <dgm:spPr/>
      <dgm:t>
        <a:bodyPr/>
        <a:lstStyle/>
        <a:p>
          <a:endParaRPr lang="en-US"/>
        </a:p>
      </dgm:t>
    </dgm:pt>
    <dgm:pt modelId="{E49A992F-C3E5-4913-B406-3DD5BAAECA26}" type="pres">
      <dgm:prSet presAssocID="{27DCEC59-D195-4878-A7B5-69B9188EA95B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8B5B3B8A-B526-4844-A7FF-FF997AC27E7A}" type="pres">
      <dgm:prSet presAssocID="{FC554750-EBDE-4CB2-8E9E-FF30E379B7AE}" presName="noChildren" presStyleCnt="0"/>
      <dgm:spPr/>
    </dgm:pt>
    <dgm:pt modelId="{E117BCEF-A53C-4875-8927-5CCEB82B9555}" type="pres">
      <dgm:prSet presAssocID="{FC554750-EBDE-4CB2-8E9E-FF30E379B7AE}" presName="gap" presStyleCnt="0"/>
      <dgm:spPr/>
    </dgm:pt>
    <dgm:pt modelId="{78E87E75-1262-4604-95F4-74C83802A58B}" type="pres">
      <dgm:prSet presAssocID="{FC554750-EBDE-4CB2-8E9E-FF30E379B7AE}" presName="medCircle2" presStyleLbl="vennNode1" presStyleIdx="0" presStyleCnt="7"/>
      <dgm:spPr/>
    </dgm:pt>
    <dgm:pt modelId="{1E842D91-9BBA-4558-813B-3964FF80476E}" type="pres">
      <dgm:prSet presAssocID="{FC554750-EBDE-4CB2-8E9E-FF30E379B7AE}" presName="txLvlOnly1" presStyleLbl="revTx" presStyleIdx="0" presStyleCnt="7"/>
      <dgm:spPr/>
      <dgm:t>
        <a:bodyPr/>
        <a:lstStyle/>
        <a:p>
          <a:endParaRPr lang="en-US"/>
        </a:p>
      </dgm:t>
    </dgm:pt>
    <dgm:pt modelId="{E1C4B2E2-2E9F-485C-B179-A4AEB2BE34C4}" type="pres">
      <dgm:prSet presAssocID="{5B59E7D2-5015-4EE0-AFAC-ECC0E2B10F96}" presName="noChildren" presStyleCnt="0"/>
      <dgm:spPr/>
    </dgm:pt>
    <dgm:pt modelId="{8399DB31-0865-4AFD-94D7-CAA8919FB79A}" type="pres">
      <dgm:prSet presAssocID="{5B59E7D2-5015-4EE0-AFAC-ECC0E2B10F96}" presName="gap" presStyleCnt="0"/>
      <dgm:spPr/>
    </dgm:pt>
    <dgm:pt modelId="{B14702C0-BCF0-42F0-BF78-4D9904281BB2}" type="pres">
      <dgm:prSet presAssocID="{5B59E7D2-5015-4EE0-AFAC-ECC0E2B10F96}" presName="medCircle2" presStyleLbl="vennNode1" presStyleIdx="1" presStyleCnt="7"/>
      <dgm:spPr/>
    </dgm:pt>
    <dgm:pt modelId="{4EDB8FAC-BA28-4FF0-A006-416021827B71}" type="pres">
      <dgm:prSet presAssocID="{5B59E7D2-5015-4EE0-AFAC-ECC0E2B10F96}" presName="txLvlOnly1" presStyleLbl="revTx" presStyleIdx="1" presStyleCnt="7"/>
      <dgm:spPr/>
      <dgm:t>
        <a:bodyPr/>
        <a:lstStyle/>
        <a:p>
          <a:endParaRPr lang="en-US"/>
        </a:p>
      </dgm:t>
    </dgm:pt>
    <dgm:pt modelId="{BD7A389F-6443-4D60-A50F-C68518B1DEC3}" type="pres">
      <dgm:prSet presAssocID="{0D0C15CF-F3F3-48B1-9CFA-94B77D7B4F69}" presName="noChildren" presStyleCnt="0"/>
      <dgm:spPr/>
    </dgm:pt>
    <dgm:pt modelId="{D3F8CC88-1979-4775-AE34-16BD90A3E226}" type="pres">
      <dgm:prSet presAssocID="{0D0C15CF-F3F3-48B1-9CFA-94B77D7B4F69}" presName="gap" presStyleCnt="0"/>
      <dgm:spPr/>
    </dgm:pt>
    <dgm:pt modelId="{6386D1C4-53B1-458D-9925-64DB7BFB15BA}" type="pres">
      <dgm:prSet presAssocID="{0D0C15CF-F3F3-48B1-9CFA-94B77D7B4F69}" presName="medCircle2" presStyleLbl="vennNode1" presStyleIdx="2" presStyleCnt="7"/>
      <dgm:spPr/>
    </dgm:pt>
    <dgm:pt modelId="{2BFE1553-94A5-424C-AB15-7AD2BDBAC346}" type="pres">
      <dgm:prSet presAssocID="{0D0C15CF-F3F3-48B1-9CFA-94B77D7B4F69}" presName="txLvlOnly1" presStyleLbl="revTx" presStyleIdx="2" presStyleCnt="7"/>
      <dgm:spPr/>
      <dgm:t>
        <a:bodyPr/>
        <a:lstStyle/>
        <a:p>
          <a:endParaRPr lang="en-US"/>
        </a:p>
      </dgm:t>
    </dgm:pt>
    <dgm:pt modelId="{0C9655D6-E6EB-4954-932F-36892DFA4E66}" type="pres">
      <dgm:prSet presAssocID="{E7DAADC7-9E17-4AD2-BD30-F204F0B9D043}" presName="noChildren" presStyleCnt="0"/>
      <dgm:spPr/>
    </dgm:pt>
    <dgm:pt modelId="{7697C20F-6A45-48EC-A9DB-EDDDB0744AD6}" type="pres">
      <dgm:prSet presAssocID="{E7DAADC7-9E17-4AD2-BD30-F204F0B9D043}" presName="gap" presStyleCnt="0"/>
      <dgm:spPr/>
    </dgm:pt>
    <dgm:pt modelId="{85C12199-2044-41F2-845A-6970B38544BD}" type="pres">
      <dgm:prSet presAssocID="{E7DAADC7-9E17-4AD2-BD30-F204F0B9D043}" presName="medCircle2" presStyleLbl="vennNode1" presStyleIdx="3" presStyleCnt="7"/>
      <dgm:spPr/>
    </dgm:pt>
    <dgm:pt modelId="{4F009CEE-9097-4016-92E2-95B2F436F699}" type="pres">
      <dgm:prSet presAssocID="{E7DAADC7-9E17-4AD2-BD30-F204F0B9D043}" presName="txLvlOnly1" presStyleLbl="revTx" presStyleIdx="3" presStyleCnt="7"/>
      <dgm:spPr/>
      <dgm:t>
        <a:bodyPr/>
        <a:lstStyle/>
        <a:p>
          <a:endParaRPr lang="en-US"/>
        </a:p>
      </dgm:t>
    </dgm:pt>
    <dgm:pt modelId="{BF8C4976-E349-4F1F-AF04-3E5A2244A9DE}" type="pres">
      <dgm:prSet presAssocID="{74814869-69AC-4FC5-B702-2E2C24113733}" presName="noChildren" presStyleCnt="0"/>
      <dgm:spPr/>
    </dgm:pt>
    <dgm:pt modelId="{E8EF1BB8-8C8C-4E53-AA10-E2259420B36B}" type="pres">
      <dgm:prSet presAssocID="{74814869-69AC-4FC5-B702-2E2C24113733}" presName="gap" presStyleCnt="0"/>
      <dgm:spPr/>
    </dgm:pt>
    <dgm:pt modelId="{2FD8F45B-CE23-4E04-8CD8-6BBFBDD2C186}" type="pres">
      <dgm:prSet presAssocID="{74814869-69AC-4FC5-B702-2E2C24113733}" presName="medCircle2" presStyleLbl="vennNode1" presStyleIdx="4" presStyleCnt="7"/>
      <dgm:spPr/>
    </dgm:pt>
    <dgm:pt modelId="{B0DDC926-47E2-40DA-B978-8BC2942CA676}" type="pres">
      <dgm:prSet presAssocID="{74814869-69AC-4FC5-B702-2E2C24113733}" presName="txLvlOnly1" presStyleLbl="revTx" presStyleIdx="4" presStyleCnt="7"/>
      <dgm:spPr/>
      <dgm:t>
        <a:bodyPr/>
        <a:lstStyle/>
        <a:p>
          <a:endParaRPr lang="en-US"/>
        </a:p>
      </dgm:t>
    </dgm:pt>
    <dgm:pt modelId="{8D79F0F5-C511-4FA3-A6DE-F1F1A919012B}" type="pres">
      <dgm:prSet presAssocID="{78DF2BB1-2C44-4BD2-9539-A5D5DD91E47E}" presName="noChildren" presStyleCnt="0"/>
      <dgm:spPr/>
    </dgm:pt>
    <dgm:pt modelId="{AAF977A4-FE88-4A38-A7D0-A2B33E3BF403}" type="pres">
      <dgm:prSet presAssocID="{78DF2BB1-2C44-4BD2-9539-A5D5DD91E47E}" presName="gap" presStyleCnt="0"/>
      <dgm:spPr/>
    </dgm:pt>
    <dgm:pt modelId="{5012B965-6B1F-44E7-B4AC-FDB21922771D}" type="pres">
      <dgm:prSet presAssocID="{78DF2BB1-2C44-4BD2-9539-A5D5DD91E47E}" presName="medCircle2" presStyleLbl="vennNode1" presStyleIdx="5" presStyleCnt="7"/>
      <dgm:spPr/>
    </dgm:pt>
    <dgm:pt modelId="{B03F9EC6-8779-4A14-A936-614D1A9556C7}" type="pres">
      <dgm:prSet presAssocID="{78DF2BB1-2C44-4BD2-9539-A5D5DD91E47E}" presName="txLvlOnly1" presStyleLbl="revTx" presStyleIdx="5" presStyleCnt="7"/>
      <dgm:spPr/>
      <dgm:t>
        <a:bodyPr/>
        <a:lstStyle/>
        <a:p>
          <a:endParaRPr lang="en-US"/>
        </a:p>
      </dgm:t>
    </dgm:pt>
    <dgm:pt modelId="{B1DABD1D-02C2-4E84-B525-141A81751CC4}" type="pres">
      <dgm:prSet presAssocID="{82DFF42B-111C-4A0C-9B4B-8AE91BB6DF47}" presName="noChildren" presStyleCnt="0"/>
      <dgm:spPr/>
    </dgm:pt>
    <dgm:pt modelId="{1C0BDF7F-8041-42DF-BD3C-94AA9D537F05}" type="pres">
      <dgm:prSet presAssocID="{82DFF42B-111C-4A0C-9B4B-8AE91BB6DF47}" presName="gap" presStyleCnt="0"/>
      <dgm:spPr/>
    </dgm:pt>
    <dgm:pt modelId="{7DC54C60-DC21-45EF-BDA2-092D0F18F217}" type="pres">
      <dgm:prSet presAssocID="{82DFF42B-111C-4A0C-9B4B-8AE91BB6DF47}" presName="medCircle2" presStyleLbl="vennNode1" presStyleIdx="6" presStyleCnt="7"/>
      <dgm:spPr/>
    </dgm:pt>
    <dgm:pt modelId="{84F74E7E-ECAA-4A60-9554-62D0B8B50F32}" type="pres">
      <dgm:prSet presAssocID="{82DFF42B-111C-4A0C-9B4B-8AE91BB6DF47}" presName="txLvlOnly1" presStyleLbl="revTx" presStyleIdx="6" presStyleCnt="7"/>
      <dgm:spPr/>
      <dgm:t>
        <a:bodyPr/>
        <a:lstStyle/>
        <a:p>
          <a:endParaRPr lang="en-US"/>
        </a:p>
      </dgm:t>
    </dgm:pt>
  </dgm:ptLst>
  <dgm:cxnLst>
    <dgm:cxn modelId="{E254B7FD-594D-4EC6-899D-8249DB0CBC38}" type="presOf" srcId="{78DF2BB1-2C44-4BD2-9539-A5D5DD91E47E}" destId="{B03F9EC6-8779-4A14-A936-614D1A9556C7}" srcOrd="0" destOrd="0" presId="urn:microsoft.com/office/officeart/2008/layout/VerticalCircleList"/>
    <dgm:cxn modelId="{B195E984-C29A-459E-85A7-8450074503C7}" srcId="{27DCEC59-D195-4878-A7B5-69B9188EA95B}" destId="{78DF2BB1-2C44-4BD2-9539-A5D5DD91E47E}" srcOrd="5" destOrd="0" parTransId="{7509B3EA-CEBE-4703-B6EE-A2DB0B6710DD}" sibTransId="{9F5E22AF-2269-4BD6-ABF7-E143647FE5DA}"/>
    <dgm:cxn modelId="{44987201-B965-4149-8699-DE00893F0773}" srcId="{27DCEC59-D195-4878-A7B5-69B9188EA95B}" destId="{5B59E7D2-5015-4EE0-AFAC-ECC0E2B10F96}" srcOrd="1" destOrd="0" parTransId="{831F1B07-7187-4E5F-9426-58EB4606B4A7}" sibTransId="{4301F303-DB27-4272-A0E2-926761FD889A}"/>
    <dgm:cxn modelId="{144FDA20-5CD3-480A-BCFF-F06DC3CCCA86}" srcId="{27DCEC59-D195-4878-A7B5-69B9188EA95B}" destId="{0D0C15CF-F3F3-48B1-9CFA-94B77D7B4F69}" srcOrd="2" destOrd="0" parTransId="{18A8C689-54FB-4B69-B6C5-7AA448A37047}" sibTransId="{406A1E40-6DC5-42B6-81D1-297453E9D2F9}"/>
    <dgm:cxn modelId="{158186C3-EAE7-4B03-AAB3-F09685EE2259}" srcId="{27DCEC59-D195-4878-A7B5-69B9188EA95B}" destId="{E7DAADC7-9E17-4AD2-BD30-F204F0B9D043}" srcOrd="3" destOrd="0" parTransId="{B4F6DD5F-3412-4B27-A660-D253699E335A}" sibTransId="{DE42DFC7-4764-4AC9-8FB7-3DFF9E4DE899}"/>
    <dgm:cxn modelId="{B5D3C318-85FA-4C88-826C-711287A1CB26}" srcId="{27DCEC59-D195-4878-A7B5-69B9188EA95B}" destId="{74814869-69AC-4FC5-B702-2E2C24113733}" srcOrd="4" destOrd="0" parTransId="{06C31D2B-76A1-40E4-9C8B-920EC9429057}" sibTransId="{9D750C0D-3F4D-4D96-9975-4CD28C078A89}"/>
    <dgm:cxn modelId="{F0C1EE64-587C-4E3C-8ADB-3F471EE3D2ED}" type="presOf" srcId="{82DFF42B-111C-4A0C-9B4B-8AE91BB6DF47}" destId="{84F74E7E-ECAA-4A60-9554-62D0B8B50F32}" srcOrd="0" destOrd="0" presId="urn:microsoft.com/office/officeart/2008/layout/VerticalCircleList"/>
    <dgm:cxn modelId="{E39A0C82-504B-47A8-B733-EEA04380C438}" type="presOf" srcId="{0D0C15CF-F3F3-48B1-9CFA-94B77D7B4F69}" destId="{2BFE1553-94A5-424C-AB15-7AD2BDBAC346}" srcOrd="0" destOrd="0" presId="urn:microsoft.com/office/officeart/2008/layout/VerticalCircleList"/>
    <dgm:cxn modelId="{C913955C-A79D-4857-B66E-F68671F63EED}" type="presOf" srcId="{FC554750-EBDE-4CB2-8E9E-FF30E379B7AE}" destId="{1E842D91-9BBA-4558-813B-3964FF80476E}" srcOrd="0" destOrd="0" presId="urn:microsoft.com/office/officeart/2008/layout/VerticalCircleList"/>
    <dgm:cxn modelId="{7436848D-8E3F-44C1-A48F-3C1441AD70E2}" type="presOf" srcId="{27DCEC59-D195-4878-A7B5-69B9188EA95B}" destId="{E49A992F-C3E5-4913-B406-3DD5BAAECA26}" srcOrd="0" destOrd="0" presId="urn:microsoft.com/office/officeart/2008/layout/VerticalCircleList"/>
    <dgm:cxn modelId="{4D51D567-8CAE-480E-B530-46D101587240}" type="presOf" srcId="{E7DAADC7-9E17-4AD2-BD30-F204F0B9D043}" destId="{4F009CEE-9097-4016-92E2-95B2F436F699}" srcOrd="0" destOrd="0" presId="urn:microsoft.com/office/officeart/2008/layout/VerticalCircleList"/>
    <dgm:cxn modelId="{F1125F3A-1572-4FF6-9DD9-3EC88ACDA2A7}" type="presOf" srcId="{74814869-69AC-4FC5-B702-2E2C24113733}" destId="{B0DDC926-47E2-40DA-B978-8BC2942CA676}" srcOrd="0" destOrd="0" presId="urn:microsoft.com/office/officeart/2008/layout/VerticalCircleList"/>
    <dgm:cxn modelId="{1ADBBE34-B4D4-47B5-A78C-7C2E63A71C65}" srcId="{27DCEC59-D195-4878-A7B5-69B9188EA95B}" destId="{FC554750-EBDE-4CB2-8E9E-FF30E379B7AE}" srcOrd="0" destOrd="0" parTransId="{40735E89-AD16-4554-9053-FE8A6FF017E0}" sibTransId="{F1E90017-A9EE-439F-9A0E-208B4BA563FB}"/>
    <dgm:cxn modelId="{764B05B2-9FD8-4889-BDB4-909B938DEEFE}" srcId="{27DCEC59-D195-4878-A7B5-69B9188EA95B}" destId="{82DFF42B-111C-4A0C-9B4B-8AE91BB6DF47}" srcOrd="6" destOrd="0" parTransId="{2A9D01DA-9E20-4C09-8E70-2B47C1CC3DF1}" sibTransId="{A2A186DD-D7A6-4D04-87AD-1B354C1EC11A}"/>
    <dgm:cxn modelId="{8D6CBE80-4C51-45F0-AB4F-E899B1DFB5E3}" type="presOf" srcId="{5B59E7D2-5015-4EE0-AFAC-ECC0E2B10F96}" destId="{4EDB8FAC-BA28-4FF0-A006-416021827B71}" srcOrd="0" destOrd="0" presId="urn:microsoft.com/office/officeart/2008/layout/VerticalCircleList"/>
    <dgm:cxn modelId="{022BB58F-BA85-46C7-86C7-BE8A44050A1A}" type="presParOf" srcId="{E49A992F-C3E5-4913-B406-3DD5BAAECA26}" destId="{8B5B3B8A-B526-4844-A7FF-FF997AC27E7A}" srcOrd="0" destOrd="0" presId="urn:microsoft.com/office/officeart/2008/layout/VerticalCircleList"/>
    <dgm:cxn modelId="{9580CFDC-EBB9-4B61-BA2C-B8A69F7719ED}" type="presParOf" srcId="{8B5B3B8A-B526-4844-A7FF-FF997AC27E7A}" destId="{E117BCEF-A53C-4875-8927-5CCEB82B9555}" srcOrd="0" destOrd="0" presId="urn:microsoft.com/office/officeart/2008/layout/VerticalCircleList"/>
    <dgm:cxn modelId="{1A7A2CAA-B25C-4AA5-8ACE-56A1B7C0A8A1}" type="presParOf" srcId="{8B5B3B8A-B526-4844-A7FF-FF997AC27E7A}" destId="{78E87E75-1262-4604-95F4-74C83802A58B}" srcOrd="1" destOrd="0" presId="urn:microsoft.com/office/officeart/2008/layout/VerticalCircleList"/>
    <dgm:cxn modelId="{66FFCD19-EE18-4EE1-A388-5579AA0F76B2}" type="presParOf" srcId="{8B5B3B8A-B526-4844-A7FF-FF997AC27E7A}" destId="{1E842D91-9BBA-4558-813B-3964FF80476E}" srcOrd="2" destOrd="0" presId="urn:microsoft.com/office/officeart/2008/layout/VerticalCircleList"/>
    <dgm:cxn modelId="{A8B9FEA4-4605-40D3-9410-A7415B852B77}" type="presParOf" srcId="{E49A992F-C3E5-4913-B406-3DD5BAAECA26}" destId="{E1C4B2E2-2E9F-485C-B179-A4AEB2BE34C4}" srcOrd="1" destOrd="0" presId="urn:microsoft.com/office/officeart/2008/layout/VerticalCircleList"/>
    <dgm:cxn modelId="{5C00CE5B-4053-4658-A2E5-CEC6C48EC341}" type="presParOf" srcId="{E1C4B2E2-2E9F-485C-B179-A4AEB2BE34C4}" destId="{8399DB31-0865-4AFD-94D7-CAA8919FB79A}" srcOrd="0" destOrd="0" presId="urn:microsoft.com/office/officeart/2008/layout/VerticalCircleList"/>
    <dgm:cxn modelId="{2A31DA94-5799-44CB-B0BA-82497932C36A}" type="presParOf" srcId="{E1C4B2E2-2E9F-485C-B179-A4AEB2BE34C4}" destId="{B14702C0-BCF0-42F0-BF78-4D9904281BB2}" srcOrd="1" destOrd="0" presId="urn:microsoft.com/office/officeart/2008/layout/VerticalCircleList"/>
    <dgm:cxn modelId="{110675EC-846E-4FD1-BE76-F4849C984C51}" type="presParOf" srcId="{E1C4B2E2-2E9F-485C-B179-A4AEB2BE34C4}" destId="{4EDB8FAC-BA28-4FF0-A006-416021827B71}" srcOrd="2" destOrd="0" presId="urn:microsoft.com/office/officeart/2008/layout/VerticalCircleList"/>
    <dgm:cxn modelId="{B426A8C1-D546-4B39-BD98-ABD2556FBEC0}" type="presParOf" srcId="{E49A992F-C3E5-4913-B406-3DD5BAAECA26}" destId="{BD7A389F-6443-4D60-A50F-C68518B1DEC3}" srcOrd="2" destOrd="0" presId="urn:microsoft.com/office/officeart/2008/layout/VerticalCircleList"/>
    <dgm:cxn modelId="{E0349634-28CD-4E6A-840C-DF1F571A7AB2}" type="presParOf" srcId="{BD7A389F-6443-4D60-A50F-C68518B1DEC3}" destId="{D3F8CC88-1979-4775-AE34-16BD90A3E226}" srcOrd="0" destOrd="0" presId="urn:microsoft.com/office/officeart/2008/layout/VerticalCircleList"/>
    <dgm:cxn modelId="{281A4BB1-0111-40CA-8D47-A9026F6EEE1D}" type="presParOf" srcId="{BD7A389F-6443-4D60-A50F-C68518B1DEC3}" destId="{6386D1C4-53B1-458D-9925-64DB7BFB15BA}" srcOrd="1" destOrd="0" presId="urn:microsoft.com/office/officeart/2008/layout/VerticalCircleList"/>
    <dgm:cxn modelId="{CE44CA5C-B709-44E6-828F-C73D87868D79}" type="presParOf" srcId="{BD7A389F-6443-4D60-A50F-C68518B1DEC3}" destId="{2BFE1553-94A5-424C-AB15-7AD2BDBAC346}" srcOrd="2" destOrd="0" presId="urn:microsoft.com/office/officeart/2008/layout/VerticalCircleList"/>
    <dgm:cxn modelId="{00E3C5CA-2484-4AB4-9E1C-1085BCFB9CF0}" type="presParOf" srcId="{E49A992F-C3E5-4913-B406-3DD5BAAECA26}" destId="{0C9655D6-E6EB-4954-932F-36892DFA4E66}" srcOrd="3" destOrd="0" presId="urn:microsoft.com/office/officeart/2008/layout/VerticalCircleList"/>
    <dgm:cxn modelId="{1F7D67C7-B446-4A05-880C-69F5D392F682}" type="presParOf" srcId="{0C9655D6-E6EB-4954-932F-36892DFA4E66}" destId="{7697C20F-6A45-48EC-A9DB-EDDDB0744AD6}" srcOrd="0" destOrd="0" presId="urn:microsoft.com/office/officeart/2008/layout/VerticalCircleList"/>
    <dgm:cxn modelId="{A9263502-4A7B-43B3-B546-944B24A6FB91}" type="presParOf" srcId="{0C9655D6-E6EB-4954-932F-36892DFA4E66}" destId="{85C12199-2044-41F2-845A-6970B38544BD}" srcOrd="1" destOrd="0" presId="urn:microsoft.com/office/officeart/2008/layout/VerticalCircleList"/>
    <dgm:cxn modelId="{82692EB0-67D6-4B7C-A52E-C0634EBFA8A5}" type="presParOf" srcId="{0C9655D6-E6EB-4954-932F-36892DFA4E66}" destId="{4F009CEE-9097-4016-92E2-95B2F436F699}" srcOrd="2" destOrd="0" presId="urn:microsoft.com/office/officeart/2008/layout/VerticalCircleList"/>
    <dgm:cxn modelId="{31E0736C-20A2-4378-BAB7-C90E7DB85208}" type="presParOf" srcId="{E49A992F-C3E5-4913-B406-3DD5BAAECA26}" destId="{BF8C4976-E349-4F1F-AF04-3E5A2244A9DE}" srcOrd="4" destOrd="0" presId="urn:microsoft.com/office/officeart/2008/layout/VerticalCircleList"/>
    <dgm:cxn modelId="{C0BD0CED-3EA7-47A9-A4D0-DD715F32C819}" type="presParOf" srcId="{BF8C4976-E349-4F1F-AF04-3E5A2244A9DE}" destId="{E8EF1BB8-8C8C-4E53-AA10-E2259420B36B}" srcOrd="0" destOrd="0" presId="urn:microsoft.com/office/officeart/2008/layout/VerticalCircleList"/>
    <dgm:cxn modelId="{806F5C10-0856-4D6B-802C-407B474D42A6}" type="presParOf" srcId="{BF8C4976-E349-4F1F-AF04-3E5A2244A9DE}" destId="{2FD8F45B-CE23-4E04-8CD8-6BBFBDD2C186}" srcOrd="1" destOrd="0" presId="urn:microsoft.com/office/officeart/2008/layout/VerticalCircleList"/>
    <dgm:cxn modelId="{E3A0E7FC-46F5-4264-8EFC-194D199B6C53}" type="presParOf" srcId="{BF8C4976-E349-4F1F-AF04-3E5A2244A9DE}" destId="{B0DDC926-47E2-40DA-B978-8BC2942CA676}" srcOrd="2" destOrd="0" presId="urn:microsoft.com/office/officeart/2008/layout/VerticalCircleList"/>
    <dgm:cxn modelId="{6389F1DE-2BE2-432D-90AF-1DF2DDE8AAA5}" type="presParOf" srcId="{E49A992F-C3E5-4913-B406-3DD5BAAECA26}" destId="{8D79F0F5-C511-4FA3-A6DE-F1F1A919012B}" srcOrd="5" destOrd="0" presId="urn:microsoft.com/office/officeart/2008/layout/VerticalCircleList"/>
    <dgm:cxn modelId="{ED26CEA3-9731-4D5F-94B0-3EA7C06274B8}" type="presParOf" srcId="{8D79F0F5-C511-4FA3-A6DE-F1F1A919012B}" destId="{AAF977A4-FE88-4A38-A7D0-A2B33E3BF403}" srcOrd="0" destOrd="0" presId="urn:microsoft.com/office/officeart/2008/layout/VerticalCircleList"/>
    <dgm:cxn modelId="{BFC9D325-2949-46A1-97E6-86C9B347F286}" type="presParOf" srcId="{8D79F0F5-C511-4FA3-A6DE-F1F1A919012B}" destId="{5012B965-6B1F-44E7-B4AC-FDB21922771D}" srcOrd="1" destOrd="0" presId="urn:microsoft.com/office/officeart/2008/layout/VerticalCircleList"/>
    <dgm:cxn modelId="{80E81F21-842F-4BBD-AA8F-46203D1C4041}" type="presParOf" srcId="{8D79F0F5-C511-4FA3-A6DE-F1F1A919012B}" destId="{B03F9EC6-8779-4A14-A936-614D1A9556C7}" srcOrd="2" destOrd="0" presId="urn:microsoft.com/office/officeart/2008/layout/VerticalCircleList"/>
    <dgm:cxn modelId="{6222F067-CE03-41A5-BCD0-0CEB13DD2F28}" type="presParOf" srcId="{E49A992F-C3E5-4913-B406-3DD5BAAECA26}" destId="{B1DABD1D-02C2-4E84-B525-141A81751CC4}" srcOrd="6" destOrd="0" presId="urn:microsoft.com/office/officeart/2008/layout/VerticalCircleList"/>
    <dgm:cxn modelId="{62E174AE-2F72-4EFF-AC53-8ED8C84C7DBA}" type="presParOf" srcId="{B1DABD1D-02C2-4E84-B525-141A81751CC4}" destId="{1C0BDF7F-8041-42DF-BD3C-94AA9D537F05}" srcOrd="0" destOrd="0" presId="urn:microsoft.com/office/officeart/2008/layout/VerticalCircleList"/>
    <dgm:cxn modelId="{613FBF23-97F4-429C-AA17-F3CCB2A10094}" type="presParOf" srcId="{B1DABD1D-02C2-4E84-B525-141A81751CC4}" destId="{7DC54C60-DC21-45EF-BDA2-092D0F18F217}" srcOrd="1" destOrd="0" presId="urn:microsoft.com/office/officeart/2008/layout/VerticalCircleList"/>
    <dgm:cxn modelId="{5BD0C37F-F48A-4881-B49B-2C3203DE3B4A}" type="presParOf" srcId="{B1DABD1D-02C2-4E84-B525-141A81751CC4}" destId="{84F74E7E-ECAA-4A60-9554-62D0B8B50F32}" srcOrd="2" destOrd="0" presId="urn:microsoft.com/office/officeart/2008/layout/Vertical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63E877-1589-43AE-BA9E-2570E606C6F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9F9286-2466-452C-9578-FB9C6AE5D6F5}">
      <dgm:prSet/>
      <dgm:spPr>
        <a:solidFill>
          <a:schemeClr val="accent1">
            <a:lumMod val="60000"/>
            <a:lumOff val="40000"/>
            <a:alpha val="50000"/>
          </a:schemeClr>
        </a:solidFill>
      </dgm:spPr>
      <dgm:t>
        <a:bodyPr/>
        <a:lstStyle/>
        <a:p>
          <a:pPr algn="l" rtl="0"/>
          <a:r>
            <a:rPr lang="en-US" b="1" i="1" dirty="0" smtClean="0"/>
            <a:t>If you are not doing as well as you would like, could spending more time on your schoolwork help?</a:t>
          </a:r>
        </a:p>
        <a:p>
          <a:pPr algn="l" rtl="0"/>
          <a:r>
            <a:rPr lang="en-US" b="1" dirty="0" smtClean="0"/>
            <a:t>Remember:  </a:t>
          </a:r>
          <a:r>
            <a:rPr lang="en-US" b="0" dirty="0" smtClean="0"/>
            <a:t>A full-time student ( enrolled in 12-15 credit hours or more) should be spending 36-45 hours on studies.  (Does this describe you?)</a:t>
          </a:r>
        </a:p>
        <a:p>
          <a:pPr algn="l" rtl="0"/>
          <a:r>
            <a:rPr lang="en-US" b="0" dirty="0" smtClean="0"/>
            <a:t>The basic formula is 2 hours of outside-class work  (24 to 40 hours if full-time) for each credit hour in addition to the regular class contact time.</a:t>
          </a:r>
          <a:r>
            <a:rPr lang="en-US" b="1" dirty="0" smtClean="0"/>
            <a:t> </a:t>
          </a:r>
        </a:p>
        <a:p>
          <a:pPr algn="l" rtl="0"/>
          <a:r>
            <a:rPr lang="en-US" b="0" dirty="0" smtClean="0"/>
            <a:t>Sometimes, for some classes, you may need less time. But there are also classes that require more work.  </a:t>
          </a:r>
          <a:r>
            <a:rPr lang="en-US" b="1" dirty="0" smtClean="0"/>
            <a:t>And as the semester progresses, many classes suddenly seem to need more work.</a:t>
          </a:r>
        </a:p>
      </dgm:t>
    </dgm:pt>
    <dgm:pt modelId="{3E92ABEC-EDD2-4C94-9587-2970CBBC22AB}" type="parTrans" cxnId="{B2FB30C2-5649-43CF-B26B-ED8C93757344}">
      <dgm:prSet/>
      <dgm:spPr/>
      <dgm:t>
        <a:bodyPr/>
        <a:lstStyle/>
        <a:p>
          <a:endParaRPr lang="en-US"/>
        </a:p>
      </dgm:t>
    </dgm:pt>
    <dgm:pt modelId="{E9D910AD-A5EF-4223-97EF-FF6401F6E536}" type="sibTrans" cxnId="{B2FB30C2-5649-43CF-B26B-ED8C93757344}">
      <dgm:prSet/>
      <dgm:spPr/>
      <dgm:t>
        <a:bodyPr/>
        <a:lstStyle/>
        <a:p>
          <a:endParaRPr lang="en-US"/>
        </a:p>
      </dgm:t>
    </dgm:pt>
    <dgm:pt modelId="{739D45EE-5DC8-458A-9DF2-FF448591F7A1}" type="pres">
      <dgm:prSet presAssocID="{0463E877-1589-43AE-BA9E-2570E606C6FD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A38263-A5A7-40C4-A3B5-27870B1F9DAF}" type="pres">
      <dgm:prSet presAssocID="{A29F9286-2466-452C-9578-FB9C6AE5D6F5}" presName="circ1TxSh" presStyleLbl="vennNode1" presStyleIdx="0" presStyleCnt="1" custScaleX="181831" custLinFactNeighborX="8160" custLinFactNeighborY="-1591"/>
      <dgm:spPr>
        <a:prstGeom prst="parallelogram">
          <a:avLst/>
        </a:prstGeom>
      </dgm:spPr>
      <dgm:t>
        <a:bodyPr/>
        <a:lstStyle/>
        <a:p>
          <a:endParaRPr lang="en-US"/>
        </a:p>
      </dgm:t>
    </dgm:pt>
  </dgm:ptLst>
  <dgm:cxnLst>
    <dgm:cxn modelId="{B2FB30C2-5649-43CF-B26B-ED8C93757344}" srcId="{0463E877-1589-43AE-BA9E-2570E606C6FD}" destId="{A29F9286-2466-452C-9578-FB9C6AE5D6F5}" srcOrd="0" destOrd="0" parTransId="{3E92ABEC-EDD2-4C94-9587-2970CBBC22AB}" sibTransId="{E9D910AD-A5EF-4223-97EF-FF6401F6E536}"/>
    <dgm:cxn modelId="{82E8B4DD-12AB-4422-93AD-584E98F51A3D}" type="presOf" srcId="{A29F9286-2466-452C-9578-FB9C6AE5D6F5}" destId="{C7A38263-A5A7-40C4-A3B5-27870B1F9DAF}" srcOrd="0" destOrd="0" presId="urn:microsoft.com/office/officeart/2005/8/layout/venn1"/>
    <dgm:cxn modelId="{53AF4959-2430-4CBF-B67C-B520EFE53A5D}" type="presOf" srcId="{0463E877-1589-43AE-BA9E-2570E606C6FD}" destId="{739D45EE-5DC8-458A-9DF2-FF448591F7A1}" srcOrd="0" destOrd="0" presId="urn:microsoft.com/office/officeart/2005/8/layout/venn1"/>
    <dgm:cxn modelId="{69F418DB-229B-4599-A5F4-357FCFF55A19}" type="presParOf" srcId="{739D45EE-5DC8-458A-9DF2-FF448591F7A1}" destId="{C7A38263-A5A7-40C4-A3B5-27870B1F9DAF}" srcOrd="0" destOrd="0" presId="urn:microsoft.com/office/officeart/2005/8/layout/venn1"/>
  </dgm:cxnLst>
  <dgm:bg/>
  <dgm:whole>
    <a:ln w="28575">
      <a:solidFill>
        <a:schemeClr val="tx1">
          <a:lumMod val="95000"/>
          <a:lumOff val="5000"/>
        </a:schemeClr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9BC878-9CA4-4EB1-8A4D-640872CD5A7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DE72FB7-18C9-4588-A567-46B3C1B0DC47}">
      <dgm:prSet/>
      <dgm:spPr/>
      <dgm:t>
        <a:bodyPr/>
        <a:lstStyle/>
        <a:p>
          <a:pPr rtl="0"/>
          <a:r>
            <a:rPr lang="en-US" b="1" smtClean="0"/>
            <a:t>Preregistration </a:t>
          </a:r>
          <a:r>
            <a:rPr lang="en-US" smtClean="0"/>
            <a:t>is the period during which students may sign up for courses that they plan to take during the next term.  </a:t>
          </a:r>
          <a:endParaRPr lang="en-US"/>
        </a:p>
      </dgm:t>
    </dgm:pt>
    <dgm:pt modelId="{DCAC5A37-8ACF-4025-80B1-928A38CF4A1B}" type="parTrans" cxnId="{C8B6A903-9470-4936-A944-29E9DC0F1C58}">
      <dgm:prSet/>
      <dgm:spPr/>
      <dgm:t>
        <a:bodyPr/>
        <a:lstStyle/>
        <a:p>
          <a:endParaRPr lang="en-US"/>
        </a:p>
      </dgm:t>
    </dgm:pt>
    <dgm:pt modelId="{B1CAAF0C-40CF-4E94-92D8-04FFCB6A4080}" type="sibTrans" cxnId="{C8B6A903-9470-4936-A944-29E9DC0F1C58}">
      <dgm:prSet/>
      <dgm:spPr/>
      <dgm:t>
        <a:bodyPr/>
        <a:lstStyle/>
        <a:p>
          <a:endParaRPr lang="en-US"/>
        </a:p>
      </dgm:t>
    </dgm:pt>
    <dgm:pt modelId="{2A5D0519-A12A-4DE4-9074-39FB460B979C}">
      <dgm:prSet/>
      <dgm:spPr/>
      <dgm:t>
        <a:bodyPr/>
        <a:lstStyle/>
        <a:p>
          <a:pPr rtl="0"/>
          <a:r>
            <a:rPr lang="en-US" smtClean="0"/>
            <a:t>At MTSU, students are assigned registration dates, based on how near they are to graduation and other factors.  </a:t>
          </a:r>
          <a:endParaRPr lang="en-US"/>
        </a:p>
      </dgm:t>
    </dgm:pt>
    <dgm:pt modelId="{DBA81DF3-6A87-43E8-BB41-3E0C6D6D8DE1}" type="parTrans" cxnId="{CA77858F-6F87-4293-840E-3F808965ED06}">
      <dgm:prSet/>
      <dgm:spPr/>
      <dgm:t>
        <a:bodyPr/>
        <a:lstStyle/>
        <a:p>
          <a:endParaRPr lang="en-US"/>
        </a:p>
      </dgm:t>
    </dgm:pt>
    <dgm:pt modelId="{8D3DFA7B-A178-4281-B359-9660BD958CA9}" type="sibTrans" cxnId="{CA77858F-6F87-4293-840E-3F808965ED06}">
      <dgm:prSet/>
      <dgm:spPr/>
      <dgm:t>
        <a:bodyPr/>
        <a:lstStyle/>
        <a:p>
          <a:endParaRPr lang="en-US"/>
        </a:p>
      </dgm:t>
    </dgm:pt>
    <dgm:pt modelId="{8F3DA2EA-417E-4DEA-A6A8-101A58FA4520}">
      <dgm:prSet/>
      <dgm:spPr/>
      <dgm:t>
        <a:bodyPr/>
        <a:lstStyle/>
        <a:p>
          <a:pPr rtl="0"/>
          <a:r>
            <a:rPr lang="en-US" dirty="0" smtClean="0"/>
            <a:t>Meet with your advisor at least two weeks before your scheduled preregistration date.</a:t>
          </a:r>
          <a:endParaRPr lang="en-US" dirty="0"/>
        </a:p>
      </dgm:t>
    </dgm:pt>
    <dgm:pt modelId="{D2046D3F-645F-4767-869F-9259E92FA063}" type="parTrans" cxnId="{72822F50-9BF4-4883-8920-6F590438B5D9}">
      <dgm:prSet/>
      <dgm:spPr/>
      <dgm:t>
        <a:bodyPr/>
        <a:lstStyle/>
        <a:p>
          <a:endParaRPr lang="en-US"/>
        </a:p>
      </dgm:t>
    </dgm:pt>
    <dgm:pt modelId="{D1D14410-EF2D-4C71-89E1-E2EDC6F40098}" type="sibTrans" cxnId="{72822F50-9BF4-4883-8920-6F590438B5D9}">
      <dgm:prSet/>
      <dgm:spPr/>
      <dgm:t>
        <a:bodyPr/>
        <a:lstStyle/>
        <a:p>
          <a:endParaRPr lang="en-US"/>
        </a:p>
      </dgm:t>
    </dgm:pt>
    <dgm:pt modelId="{58E1F2E7-63E9-40B0-A33E-B107883B3806}">
      <dgm:prSet/>
      <dgm:spPr/>
      <dgm:t>
        <a:bodyPr/>
        <a:lstStyle/>
        <a:p>
          <a:pPr rtl="0"/>
          <a:r>
            <a:rPr lang="en-US" smtClean="0"/>
            <a:t>Preregister as soon as you are allowed, so that you can get the best choice of courses.</a:t>
          </a:r>
          <a:endParaRPr lang="en-US"/>
        </a:p>
      </dgm:t>
    </dgm:pt>
    <dgm:pt modelId="{E30BE86F-CF64-48A7-BCA0-DF67B399CBAF}" type="parTrans" cxnId="{152A538A-C418-41B8-B364-6C1059F5FB67}">
      <dgm:prSet/>
      <dgm:spPr/>
      <dgm:t>
        <a:bodyPr/>
        <a:lstStyle/>
        <a:p>
          <a:endParaRPr lang="en-US"/>
        </a:p>
      </dgm:t>
    </dgm:pt>
    <dgm:pt modelId="{50BFC6DA-DCAA-4E70-8621-FAA19483B125}" type="sibTrans" cxnId="{152A538A-C418-41B8-B364-6C1059F5FB67}">
      <dgm:prSet/>
      <dgm:spPr/>
      <dgm:t>
        <a:bodyPr/>
        <a:lstStyle/>
        <a:p>
          <a:endParaRPr lang="en-US"/>
        </a:p>
      </dgm:t>
    </dgm:pt>
    <dgm:pt modelId="{DD996F6C-4B43-4F84-B621-E922F7D6048C}">
      <dgm:prSet/>
      <dgm:spPr/>
      <dgm:t>
        <a:bodyPr/>
        <a:lstStyle/>
        <a:p>
          <a:pPr rtl="0"/>
          <a:r>
            <a:rPr lang="en-US" smtClean="0"/>
            <a:t>Don’t forget to follow up preregistration with registration (paying bill, confirming courses, etc.) or you will lose the courses you preregistered for.</a:t>
          </a:r>
          <a:endParaRPr lang="en-US"/>
        </a:p>
      </dgm:t>
    </dgm:pt>
    <dgm:pt modelId="{57576ACD-3A54-4678-A2F1-15C15174CCED}" type="parTrans" cxnId="{32736FD8-151E-4367-96AF-A4DB610EFD22}">
      <dgm:prSet/>
      <dgm:spPr/>
      <dgm:t>
        <a:bodyPr/>
        <a:lstStyle/>
        <a:p>
          <a:endParaRPr lang="en-US"/>
        </a:p>
      </dgm:t>
    </dgm:pt>
    <dgm:pt modelId="{20697C2C-665E-4827-861E-56BBE0BEAD76}" type="sibTrans" cxnId="{32736FD8-151E-4367-96AF-A4DB610EFD22}">
      <dgm:prSet/>
      <dgm:spPr/>
      <dgm:t>
        <a:bodyPr/>
        <a:lstStyle/>
        <a:p>
          <a:endParaRPr lang="en-US"/>
        </a:p>
      </dgm:t>
    </dgm:pt>
    <dgm:pt modelId="{B28FA8E3-A69A-427C-85BF-0351AC8A09B7}" type="pres">
      <dgm:prSet presAssocID="{739BC878-9CA4-4EB1-8A4D-640872CD5A7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4D69700-C2CB-4E39-B804-667640386CAF}" type="pres">
      <dgm:prSet presAssocID="{6DE72FB7-18C9-4588-A567-46B3C1B0DC47}" presName="thickLine" presStyleLbl="alignNode1" presStyleIdx="0" presStyleCnt="5"/>
      <dgm:spPr/>
    </dgm:pt>
    <dgm:pt modelId="{6C877902-D8C4-4DCE-9824-DBE57FE40C6D}" type="pres">
      <dgm:prSet presAssocID="{6DE72FB7-18C9-4588-A567-46B3C1B0DC47}" presName="horz1" presStyleCnt="0"/>
      <dgm:spPr/>
    </dgm:pt>
    <dgm:pt modelId="{BE4575F7-A449-4F9E-8AFE-7A745D329F2A}" type="pres">
      <dgm:prSet presAssocID="{6DE72FB7-18C9-4588-A567-46B3C1B0DC47}" presName="tx1" presStyleLbl="revTx" presStyleIdx="0" presStyleCnt="5"/>
      <dgm:spPr/>
      <dgm:t>
        <a:bodyPr/>
        <a:lstStyle/>
        <a:p>
          <a:endParaRPr lang="en-US"/>
        </a:p>
      </dgm:t>
    </dgm:pt>
    <dgm:pt modelId="{D539DCBB-B411-4F70-8111-06CC8F6EB14A}" type="pres">
      <dgm:prSet presAssocID="{6DE72FB7-18C9-4588-A567-46B3C1B0DC47}" presName="vert1" presStyleCnt="0"/>
      <dgm:spPr/>
    </dgm:pt>
    <dgm:pt modelId="{83EF9491-2EF4-4148-B5E6-BDCD34EC7BA0}" type="pres">
      <dgm:prSet presAssocID="{2A5D0519-A12A-4DE4-9074-39FB460B979C}" presName="thickLine" presStyleLbl="alignNode1" presStyleIdx="1" presStyleCnt="5"/>
      <dgm:spPr/>
    </dgm:pt>
    <dgm:pt modelId="{4FA8839C-F829-41E7-B241-EBB282C511AD}" type="pres">
      <dgm:prSet presAssocID="{2A5D0519-A12A-4DE4-9074-39FB460B979C}" presName="horz1" presStyleCnt="0"/>
      <dgm:spPr/>
    </dgm:pt>
    <dgm:pt modelId="{C83B3AA1-182A-4B08-8FB4-84E9F100AB42}" type="pres">
      <dgm:prSet presAssocID="{2A5D0519-A12A-4DE4-9074-39FB460B979C}" presName="tx1" presStyleLbl="revTx" presStyleIdx="1" presStyleCnt="5"/>
      <dgm:spPr/>
      <dgm:t>
        <a:bodyPr/>
        <a:lstStyle/>
        <a:p>
          <a:endParaRPr lang="en-US"/>
        </a:p>
      </dgm:t>
    </dgm:pt>
    <dgm:pt modelId="{E90A7D87-67F5-4132-871B-FE0A53FB7AFA}" type="pres">
      <dgm:prSet presAssocID="{2A5D0519-A12A-4DE4-9074-39FB460B979C}" presName="vert1" presStyleCnt="0"/>
      <dgm:spPr/>
    </dgm:pt>
    <dgm:pt modelId="{744C78B4-3AAC-43B7-8ECD-AA1B6090F9C8}" type="pres">
      <dgm:prSet presAssocID="{8F3DA2EA-417E-4DEA-A6A8-101A58FA4520}" presName="thickLine" presStyleLbl="alignNode1" presStyleIdx="2" presStyleCnt="5"/>
      <dgm:spPr/>
    </dgm:pt>
    <dgm:pt modelId="{63530870-EAF5-4E47-BC30-7FFF6EDBE845}" type="pres">
      <dgm:prSet presAssocID="{8F3DA2EA-417E-4DEA-A6A8-101A58FA4520}" presName="horz1" presStyleCnt="0"/>
      <dgm:spPr/>
    </dgm:pt>
    <dgm:pt modelId="{5B106828-1698-4B7E-91ED-AE7413847104}" type="pres">
      <dgm:prSet presAssocID="{8F3DA2EA-417E-4DEA-A6A8-101A58FA4520}" presName="tx1" presStyleLbl="revTx" presStyleIdx="2" presStyleCnt="5"/>
      <dgm:spPr/>
      <dgm:t>
        <a:bodyPr/>
        <a:lstStyle/>
        <a:p>
          <a:endParaRPr lang="en-US"/>
        </a:p>
      </dgm:t>
    </dgm:pt>
    <dgm:pt modelId="{EDB581B0-8C17-4A56-A4A1-D926CC337126}" type="pres">
      <dgm:prSet presAssocID="{8F3DA2EA-417E-4DEA-A6A8-101A58FA4520}" presName="vert1" presStyleCnt="0"/>
      <dgm:spPr/>
    </dgm:pt>
    <dgm:pt modelId="{67EE0001-F58E-44FC-93CD-019E4CEA58F9}" type="pres">
      <dgm:prSet presAssocID="{58E1F2E7-63E9-40B0-A33E-B107883B3806}" presName="thickLine" presStyleLbl="alignNode1" presStyleIdx="3" presStyleCnt="5"/>
      <dgm:spPr/>
    </dgm:pt>
    <dgm:pt modelId="{11B7085E-1F76-4E6B-A22B-4444A32B87F0}" type="pres">
      <dgm:prSet presAssocID="{58E1F2E7-63E9-40B0-A33E-B107883B3806}" presName="horz1" presStyleCnt="0"/>
      <dgm:spPr/>
    </dgm:pt>
    <dgm:pt modelId="{A98194D8-A361-43FF-BFC3-17EB848FB7DE}" type="pres">
      <dgm:prSet presAssocID="{58E1F2E7-63E9-40B0-A33E-B107883B3806}" presName="tx1" presStyleLbl="revTx" presStyleIdx="3" presStyleCnt="5"/>
      <dgm:spPr/>
      <dgm:t>
        <a:bodyPr/>
        <a:lstStyle/>
        <a:p>
          <a:endParaRPr lang="en-US"/>
        </a:p>
      </dgm:t>
    </dgm:pt>
    <dgm:pt modelId="{EBD8767C-5928-4251-B43B-774FD3092359}" type="pres">
      <dgm:prSet presAssocID="{58E1F2E7-63E9-40B0-A33E-B107883B3806}" presName="vert1" presStyleCnt="0"/>
      <dgm:spPr/>
    </dgm:pt>
    <dgm:pt modelId="{4A3D178E-644A-41BA-9A8A-254C0C6F02F8}" type="pres">
      <dgm:prSet presAssocID="{DD996F6C-4B43-4F84-B621-E922F7D6048C}" presName="thickLine" presStyleLbl="alignNode1" presStyleIdx="4" presStyleCnt="5"/>
      <dgm:spPr/>
    </dgm:pt>
    <dgm:pt modelId="{83B67DF8-458A-4E05-B99A-3BB32D41139D}" type="pres">
      <dgm:prSet presAssocID="{DD996F6C-4B43-4F84-B621-E922F7D6048C}" presName="horz1" presStyleCnt="0"/>
      <dgm:spPr/>
    </dgm:pt>
    <dgm:pt modelId="{C0502E7B-41B5-4E07-904B-2C63D3DA36A2}" type="pres">
      <dgm:prSet presAssocID="{DD996F6C-4B43-4F84-B621-E922F7D6048C}" presName="tx1" presStyleLbl="revTx" presStyleIdx="4" presStyleCnt="5"/>
      <dgm:spPr/>
      <dgm:t>
        <a:bodyPr/>
        <a:lstStyle/>
        <a:p>
          <a:endParaRPr lang="en-US"/>
        </a:p>
      </dgm:t>
    </dgm:pt>
    <dgm:pt modelId="{F7BDF66F-C314-453E-A700-0D4F97BE43B9}" type="pres">
      <dgm:prSet presAssocID="{DD996F6C-4B43-4F84-B621-E922F7D6048C}" presName="vert1" presStyleCnt="0"/>
      <dgm:spPr/>
    </dgm:pt>
  </dgm:ptLst>
  <dgm:cxnLst>
    <dgm:cxn modelId="{5F9F6144-EA05-484B-AEEC-4EF31D03374B}" type="presOf" srcId="{2A5D0519-A12A-4DE4-9074-39FB460B979C}" destId="{C83B3AA1-182A-4B08-8FB4-84E9F100AB42}" srcOrd="0" destOrd="0" presId="urn:microsoft.com/office/officeart/2008/layout/LinedList"/>
    <dgm:cxn modelId="{32736FD8-151E-4367-96AF-A4DB610EFD22}" srcId="{739BC878-9CA4-4EB1-8A4D-640872CD5A79}" destId="{DD996F6C-4B43-4F84-B621-E922F7D6048C}" srcOrd="4" destOrd="0" parTransId="{57576ACD-3A54-4678-A2F1-15C15174CCED}" sibTransId="{20697C2C-665E-4827-861E-56BBE0BEAD76}"/>
    <dgm:cxn modelId="{152A538A-C418-41B8-B364-6C1059F5FB67}" srcId="{739BC878-9CA4-4EB1-8A4D-640872CD5A79}" destId="{58E1F2E7-63E9-40B0-A33E-B107883B3806}" srcOrd="3" destOrd="0" parTransId="{E30BE86F-CF64-48A7-BCA0-DF67B399CBAF}" sibTransId="{50BFC6DA-DCAA-4E70-8621-FAA19483B125}"/>
    <dgm:cxn modelId="{72822F50-9BF4-4883-8920-6F590438B5D9}" srcId="{739BC878-9CA4-4EB1-8A4D-640872CD5A79}" destId="{8F3DA2EA-417E-4DEA-A6A8-101A58FA4520}" srcOrd="2" destOrd="0" parTransId="{D2046D3F-645F-4767-869F-9259E92FA063}" sibTransId="{D1D14410-EF2D-4C71-89E1-E2EDC6F40098}"/>
    <dgm:cxn modelId="{0BCA1EB5-CFA7-48FE-B5F1-A1818AB08D6D}" type="presOf" srcId="{8F3DA2EA-417E-4DEA-A6A8-101A58FA4520}" destId="{5B106828-1698-4B7E-91ED-AE7413847104}" srcOrd="0" destOrd="0" presId="urn:microsoft.com/office/officeart/2008/layout/LinedList"/>
    <dgm:cxn modelId="{CA77858F-6F87-4293-840E-3F808965ED06}" srcId="{739BC878-9CA4-4EB1-8A4D-640872CD5A79}" destId="{2A5D0519-A12A-4DE4-9074-39FB460B979C}" srcOrd="1" destOrd="0" parTransId="{DBA81DF3-6A87-43E8-BB41-3E0C6D6D8DE1}" sibTransId="{8D3DFA7B-A178-4281-B359-9660BD958CA9}"/>
    <dgm:cxn modelId="{E6E8F208-EC5F-4972-809C-AE05CF23D3C4}" type="presOf" srcId="{6DE72FB7-18C9-4588-A567-46B3C1B0DC47}" destId="{BE4575F7-A449-4F9E-8AFE-7A745D329F2A}" srcOrd="0" destOrd="0" presId="urn:microsoft.com/office/officeart/2008/layout/LinedList"/>
    <dgm:cxn modelId="{ACC94868-EC6F-4574-BC5E-1C64DFE0BF04}" type="presOf" srcId="{739BC878-9CA4-4EB1-8A4D-640872CD5A79}" destId="{B28FA8E3-A69A-427C-85BF-0351AC8A09B7}" srcOrd="0" destOrd="0" presId="urn:microsoft.com/office/officeart/2008/layout/LinedList"/>
    <dgm:cxn modelId="{3807660E-B00E-4D46-9C7D-CC14F3354B57}" type="presOf" srcId="{58E1F2E7-63E9-40B0-A33E-B107883B3806}" destId="{A98194D8-A361-43FF-BFC3-17EB848FB7DE}" srcOrd="0" destOrd="0" presId="urn:microsoft.com/office/officeart/2008/layout/LinedList"/>
    <dgm:cxn modelId="{99B63D33-F681-401B-92BC-6FF5777FC8B1}" type="presOf" srcId="{DD996F6C-4B43-4F84-B621-E922F7D6048C}" destId="{C0502E7B-41B5-4E07-904B-2C63D3DA36A2}" srcOrd="0" destOrd="0" presId="urn:microsoft.com/office/officeart/2008/layout/LinedList"/>
    <dgm:cxn modelId="{C8B6A903-9470-4936-A944-29E9DC0F1C58}" srcId="{739BC878-9CA4-4EB1-8A4D-640872CD5A79}" destId="{6DE72FB7-18C9-4588-A567-46B3C1B0DC47}" srcOrd="0" destOrd="0" parTransId="{DCAC5A37-8ACF-4025-80B1-928A38CF4A1B}" sibTransId="{B1CAAF0C-40CF-4E94-92D8-04FFCB6A4080}"/>
    <dgm:cxn modelId="{AB10A588-176F-46E0-AAAA-448B246A13DC}" type="presParOf" srcId="{B28FA8E3-A69A-427C-85BF-0351AC8A09B7}" destId="{C4D69700-C2CB-4E39-B804-667640386CAF}" srcOrd="0" destOrd="0" presId="urn:microsoft.com/office/officeart/2008/layout/LinedList"/>
    <dgm:cxn modelId="{9FBB8D48-79F6-4C9E-BCC9-D67AAC534D3F}" type="presParOf" srcId="{B28FA8E3-A69A-427C-85BF-0351AC8A09B7}" destId="{6C877902-D8C4-4DCE-9824-DBE57FE40C6D}" srcOrd="1" destOrd="0" presId="urn:microsoft.com/office/officeart/2008/layout/LinedList"/>
    <dgm:cxn modelId="{D1B40E62-06BC-42CE-9AE8-DA0C303645B4}" type="presParOf" srcId="{6C877902-D8C4-4DCE-9824-DBE57FE40C6D}" destId="{BE4575F7-A449-4F9E-8AFE-7A745D329F2A}" srcOrd="0" destOrd="0" presId="urn:microsoft.com/office/officeart/2008/layout/LinedList"/>
    <dgm:cxn modelId="{43B779E9-E96D-4DE0-800B-A03CF34E4022}" type="presParOf" srcId="{6C877902-D8C4-4DCE-9824-DBE57FE40C6D}" destId="{D539DCBB-B411-4F70-8111-06CC8F6EB14A}" srcOrd="1" destOrd="0" presId="urn:microsoft.com/office/officeart/2008/layout/LinedList"/>
    <dgm:cxn modelId="{00957074-5BF9-4C0A-B85B-E6CA2A1403E6}" type="presParOf" srcId="{B28FA8E3-A69A-427C-85BF-0351AC8A09B7}" destId="{83EF9491-2EF4-4148-B5E6-BDCD34EC7BA0}" srcOrd="2" destOrd="0" presId="urn:microsoft.com/office/officeart/2008/layout/LinedList"/>
    <dgm:cxn modelId="{873267F7-8661-49E8-9790-9F241C731DE9}" type="presParOf" srcId="{B28FA8E3-A69A-427C-85BF-0351AC8A09B7}" destId="{4FA8839C-F829-41E7-B241-EBB282C511AD}" srcOrd="3" destOrd="0" presId="urn:microsoft.com/office/officeart/2008/layout/LinedList"/>
    <dgm:cxn modelId="{AB86F95D-31C0-44FF-8748-6B8A8ED107E2}" type="presParOf" srcId="{4FA8839C-F829-41E7-B241-EBB282C511AD}" destId="{C83B3AA1-182A-4B08-8FB4-84E9F100AB42}" srcOrd="0" destOrd="0" presId="urn:microsoft.com/office/officeart/2008/layout/LinedList"/>
    <dgm:cxn modelId="{A8842F7D-717E-4D1B-87F5-D86DB804D7CB}" type="presParOf" srcId="{4FA8839C-F829-41E7-B241-EBB282C511AD}" destId="{E90A7D87-67F5-4132-871B-FE0A53FB7AFA}" srcOrd="1" destOrd="0" presId="urn:microsoft.com/office/officeart/2008/layout/LinedList"/>
    <dgm:cxn modelId="{06E4591C-88BE-46F3-89D7-C56099480BD2}" type="presParOf" srcId="{B28FA8E3-A69A-427C-85BF-0351AC8A09B7}" destId="{744C78B4-3AAC-43B7-8ECD-AA1B6090F9C8}" srcOrd="4" destOrd="0" presId="urn:microsoft.com/office/officeart/2008/layout/LinedList"/>
    <dgm:cxn modelId="{2A121B09-7AB5-4DD2-9154-AC326A3698A8}" type="presParOf" srcId="{B28FA8E3-A69A-427C-85BF-0351AC8A09B7}" destId="{63530870-EAF5-4E47-BC30-7FFF6EDBE845}" srcOrd="5" destOrd="0" presId="urn:microsoft.com/office/officeart/2008/layout/LinedList"/>
    <dgm:cxn modelId="{1588B3A4-9BDE-42F0-AF17-6CB3CA56CB93}" type="presParOf" srcId="{63530870-EAF5-4E47-BC30-7FFF6EDBE845}" destId="{5B106828-1698-4B7E-91ED-AE7413847104}" srcOrd="0" destOrd="0" presId="urn:microsoft.com/office/officeart/2008/layout/LinedList"/>
    <dgm:cxn modelId="{640639EA-359C-437C-A6D1-0F3E19E7EB8C}" type="presParOf" srcId="{63530870-EAF5-4E47-BC30-7FFF6EDBE845}" destId="{EDB581B0-8C17-4A56-A4A1-D926CC337126}" srcOrd="1" destOrd="0" presId="urn:microsoft.com/office/officeart/2008/layout/LinedList"/>
    <dgm:cxn modelId="{B61CF7EB-D1B4-4934-A158-2D0C76948A9F}" type="presParOf" srcId="{B28FA8E3-A69A-427C-85BF-0351AC8A09B7}" destId="{67EE0001-F58E-44FC-93CD-019E4CEA58F9}" srcOrd="6" destOrd="0" presId="urn:microsoft.com/office/officeart/2008/layout/LinedList"/>
    <dgm:cxn modelId="{E4FC615C-559F-47EB-A1BC-7B2CB3A70B87}" type="presParOf" srcId="{B28FA8E3-A69A-427C-85BF-0351AC8A09B7}" destId="{11B7085E-1F76-4E6B-A22B-4444A32B87F0}" srcOrd="7" destOrd="0" presId="urn:microsoft.com/office/officeart/2008/layout/LinedList"/>
    <dgm:cxn modelId="{B3824077-47DB-436A-9746-8AD1D33261D2}" type="presParOf" srcId="{11B7085E-1F76-4E6B-A22B-4444A32B87F0}" destId="{A98194D8-A361-43FF-BFC3-17EB848FB7DE}" srcOrd="0" destOrd="0" presId="urn:microsoft.com/office/officeart/2008/layout/LinedList"/>
    <dgm:cxn modelId="{881D1E4C-24F5-41CE-8D3B-8C90A018FFE6}" type="presParOf" srcId="{11B7085E-1F76-4E6B-A22B-4444A32B87F0}" destId="{EBD8767C-5928-4251-B43B-774FD3092359}" srcOrd="1" destOrd="0" presId="urn:microsoft.com/office/officeart/2008/layout/LinedList"/>
    <dgm:cxn modelId="{6F123DCF-1D26-492F-8FD4-EC83892F162E}" type="presParOf" srcId="{B28FA8E3-A69A-427C-85BF-0351AC8A09B7}" destId="{4A3D178E-644A-41BA-9A8A-254C0C6F02F8}" srcOrd="8" destOrd="0" presId="urn:microsoft.com/office/officeart/2008/layout/LinedList"/>
    <dgm:cxn modelId="{40117641-745B-4DC0-B4D9-452C853B50CD}" type="presParOf" srcId="{B28FA8E3-A69A-427C-85BF-0351AC8A09B7}" destId="{83B67DF8-458A-4E05-B99A-3BB32D41139D}" srcOrd="9" destOrd="0" presId="urn:microsoft.com/office/officeart/2008/layout/LinedList"/>
    <dgm:cxn modelId="{69ACD075-85CD-4FA8-9536-17E9A7F55440}" type="presParOf" srcId="{83B67DF8-458A-4E05-B99A-3BB32D41139D}" destId="{C0502E7B-41B5-4E07-904B-2C63D3DA36A2}" srcOrd="0" destOrd="0" presId="urn:microsoft.com/office/officeart/2008/layout/LinedList"/>
    <dgm:cxn modelId="{E193EAA5-F811-4215-867B-665AE86C407A}" type="presParOf" srcId="{83B67DF8-458A-4E05-B99A-3BB32D41139D}" destId="{F7BDF66F-C314-453E-A700-0D4F97BE43B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E87E75-1262-4604-95F4-74C83802A58B}">
      <dsp:nvSpPr>
        <dsp:cNvPr id="0" name=""/>
        <dsp:cNvSpPr/>
      </dsp:nvSpPr>
      <dsp:spPr>
        <a:xfrm>
          <a:off x="2313301" y="267"/>
          <a:ext cx="646489" cy="6464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E842D91-9BBA-4558-813B-3964FF80476E}">
      <dsp:nvSpPr>
        <dsp:cNvPr id="0" name=""/>
        <dsp:cNvSpPr/>
      </dsp:nvSpPr>
      <dsp:spPr>
        <a:xfrm>
          <a:off x="2636546" y="267"/>
          <a:ext cx="3449259" cy="646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970" rIns="0" bIns="1397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/>
            <a:t>Attendance—how many classes have you missed?  (How many are you allowed to miss?)</a:t>
          </a:r>
          <a:endParaRPr lang="en-US" sz="1100" kern="1200"/>
        </a:p>
      </dsp:txBody>
      <dsp:txXfrm>
        <a:off x="2636546" y="267"/>
        <a:ext cx="3449259" cy="646489"/>
      </dsp:txXfrm>
    </dsp:sp>
    <dsp:sp modelId="{B14702C0-BCF0-42F0-BF78-4D9904281BB2}">
      <dsp:nvSpPr>
        <dsp:cNvPr id="0" name=""/>
        <dsp:cNvSpPr/>
      </dsp:nvSpPr>
      <dsp:spPr>
        <a:xfrm>
          <a:off x="2313301" y="646757"/>
          <a:ext cx="646489" cy="6464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EDB8FAC-BA28-4FF0-A006-416021827B71}">
      <dsp:nvSpPr>
        <dsp:cNvPr id="0" name=""/>
        <dsp:cNvSpPr/>
      </dsp:nvSpPr>
      <dsp:spPr>
        <a:xfrm>
          <a:off x="2636546" y="646757"/>
          <a:ext cx="3449259" cy="646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970" rIns="0" bIns="1397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/>
            <a:t>Assignments—how many assignments have you turned in late or missed altogether?</a:t>
          </a:r>
          <a:endParaRPr lang="en-US" sz="1100" kern="1200"/>
        </a:p>
      </dsp:txBody>
      <dsp:txXfrm>
        <a:off x="2636546" y="646757"/>
        <a:ext cx="3449259" cy="646489"/>
      </dsp:txXfrm>
    </dsp:sp>
    <dsp:sp modelId="{6386D1C4-53B1-458D-9925-64DB7BFB15BA}">
      <dsp:nvSpPr>
        <dsp:cNvPr id="0" name=""/>
        <dsp:cNvSpPr/>
      </dsp:nvSpPr>
      <dsp:spPr>
        <a:xfrm>
          <a:off x="2313301" y="1293246"/>
          <a:ext cx="646489" cy="6464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BFE1553-94A5-424C-AB15-7AD2BDBAC346}">
      <dsp:nvSpPr>
        <dsp:cNvPr id="0" name=""/>
        <dsp:cNvSpPr/>
      </dsp:nvSpPr>
      <dsp:spPr>
        <a:xfrm>
          <a:off x="2636546" y="1293246"/>
          <a:ext cx="3449259" cy="646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970" rIns="0" bIns="1397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/>
            <a:t>Are you satisfied that you are coming to class well-prepared? Can you improve your preparation in some way?</a:t>
          </a:r>
          <a:endParaRPr lang="en-US" sz="1100" kern="1200"/>
        </a:p>
      </dsp:txBody>
      <dsp:txXfrm>
        <a:off x="2636546" y="1293246"/>
        <a:ext cx="3449259" cy="646489"/>
      </dsp:txXfrm>
    </dsp:sp>
    <dsp:sp modelId="{85C12199-2044-41F2-845A-6970B38544BD}">
      <dsp:nvSpPr>
        <dsp:cNvPr id="0" name=""/>
        <dsp:cNvSpPr/>
      </dsp:nvSpPr>
      <dsp:spPr>
        <a:xfrm>
          <a:off x="2313301" y="1939736"/>
          <a:ext cx="646489" cy="6464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4F009CEE-9097-4016-92E2-95B2F436F699}">
      <dsp:nvSpPr>
        <dsp:cNvPr id="0" name=""/>
        <dsp:cNvSpPr/>
      </dsp:nvSpPr>
      <dsp:spPr>
        <a:xfrm>
          <a:off x="2636546" y="1939736"/>
          <a:ext cx="3449259" cy="646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970" rIns="0" bIns="1397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/>
            <a:t>Have you checked the dates of major exams and deadlines?</a:t>
          </a:r>
          <a:endParaRPr lang="en-US" sz="1100" kern="1200"/>
        </a:p>
      </dsp:txBody>
      <dsp:txXfrm>
        <a:off x="2636546" y="1939736"/>
        <a:ext cx="3449259" cy="646489"/>
      </dsp:txXfrm>
    </dsp:sp>
    <dsp:sp modelId="{2FD8F45B-CE23-4E04-8CD8-6BBFBDD2C186}">
      <dsp:nvSpPr>
        <dsp:cNvPr id="0" name=""/>
        <dsp:cNvSpPr/>
      </dsp:nvSpPr>
      <dsp:spPr>
        <a:xfrm>
          <a:off x="2313301" y="2586226"/>
          <a:ext cx="646489" cy="6464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0DDC926-47E2-40DA-B978-8BC2942CA676}">
      <dsp:nvSpPr>
        <dsp:cNvPr id="0" name=""/>
        <dsp:cNvSpPr/>
      </dsp:nvSpPr>
      <dsp:spPr>
        <a:xfrm>
          <a:off x="2636546" y="2586226"/>
          <a:ext cx="3449259" cy="646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970" rIns="0" bIns="1397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/>
            <a:t>Taking into account the different weights of specific assignments, do you have some idea what your grade in each class may be?</a:t>
          </a:r>
          <a:endParaRPr lang="en-US" sz="1100" kern="1200"/>
        </a:p>
      </dsp:txBody>
      <dsp:txXfrm>
        <a:off x="2636546" y="2586226"/>
        <a:ext cx="3449259" cy="646489"/>
      </dsp:txXfrm>
    </dsp:sp>
    <dsp:sp modelId="{5012B965-6B1F-44E7-B4AC-FDB21922771D}">
      <dsp:nvSpPr>
        <dsp:cNvPr id="0" name=""/>
        <dsp:cNvSpPr/>
      </dsp:nvSpPr>
      <dsp:spPr>
        <a:xfrm>
          <a:off x="2313301" y="3232716"/>
          <a:ext cx="646489" cy="6464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03F9EC6-8779-4A14-A936-614D1A9556C7}">
      <dsp:nvSpPr>
        <dsp:cNvPr id="0" name=""/>
        <dsp:cNvSpPr/>
      </dsp:nvSpPr>
      <dsp:spPr>
        <a:xfrm>
          <a:off x="2636546" y="3232716"/>
          <a:ext cx="3449259" cy="646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970" rIns="0" bIns="1397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/>
            <a:t>What have you learned?</a:t>
          </a:r>
          <a:endParaRPr lang="en-US" sz="1100" kern="1200"/>
        </a:p>
      </dsp:txBody>
      <dsp:txXfrm>
        <a:off x="2636546" y="3232716"/>
        <a:ext cx="3449259" cy="646489"/>
      </dsp:txXfrm>
    </dsp:sp>
    <dsp:sp modelId="{7DC54C60-DC21-45EF-BDA2-092D0F18F217}">
      <dsp:nvSpPr>
        <dsp:cNvPr id="0" name=""/>
        <dsp:cNvSpPr/>
      </dsp:nvSpPr>
      <dsp:spPr>
        <a:xfrm>
          <a:off x="2313301" y="3879205"/>
          <a:ext cx="646489" cy="64648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4F74E7E-ECAA-4A60-9554-62D0B8B50F32}">
      <dsp:nvSpPr>
        <dsp:cNvPr id="0" name=""/>
        <dsp:cNvSpPr/>
      </dsp:nvSpPr>
      <dsp:spPr>
        <a:xfrm>
          <a:off x="2636546" y="3879205"/>
          <a:ext cx="3449259" cy="6464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970" rIns="0" bIns="13970" numCol="1" spcCol="1270" anchor="ctr" anchorCtr="0">
          <a:noAutofit/>
        </a:bodyPr>
        <a:lstStyle/>
        <a:p>
          <a:pPr lvl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How can you make good use of the rest of the semester?</a:t>
          </a:r>
          <a:endParaRPr lang="en-US" sz="1100" kern="1200" dirty="0"/>
        </a:p>
      </dsp:txBody>
      <dsp:txXfrm>
        <a:off x="2636546" y="3879205"/>
        <a:ext cx="3449259" cy="6464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A38263-A5A7-40C4-A3B5-27870B1F9DAF}">
      <dsp:nvSpPr>
        <dsp:cNvPr id="0" name=""/>
        <dsp:cNvSpPr/>
      </dsp:nvSpPr>
      <dsp:spPr>
        <a:xfrm>
          <a:off x="-41856" y="0"/>
          <a:ext cx="8313313" cy="4572000"/>
        </a:xfrm>
        <a:prstGeom prst="parallelogram">
          <a:avLst/>
        </a:prstGeom>
        <a:solidFill>
          <a:schemeClr val="accent1">
            <a:lumMod val="60000"/>
            <a:lumOff val="40000"/>
            <a:alpha val="5000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i="1" kern="1200" dirty="0" smtClean="0"/>
            <a:t>If you are not doing as well as you would like, could spending more time on your schoolwork help?</a:t>
          </a:r>
        </a:p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Remember:  </a:t>
          </a:r>
          <a:r>
            <a:rPr lang="en-US" sz="1500" b="0" kern="1200" dirty="0" smtClean="0"/>
            <a:t>A full-time student ( enrolled in 12-15 credit hours or more) should be spending 36-45 hours on studies.  (Does this describe you?)</a:t>
          </a:r>
        </a:p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 smtClean="0"/>
            <a:t>The basic formula is 2 hours of outside-class work  (24 to 40 hours if full-time) for each credit hour in addition to the regular class contact time.</a:t>
          </a:r>
          <a:r>
            <a:rPr lang="en-US" sz="1500" b="1" kern="1200" dirty="0" smtClean="0"/>
            <a:t> </a:t>
          </a:r>
        </a:p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 smtClean="0"/>
            <a:t>Sometimes, for some classes, you may need less time. But there are also classes that require more work.  </a:t>
          </a:r>
          <a:r>
            <a:rPr lang="en-US" sz="1500" b="1" kern="1200" dirty="0" smtClean="0"/>
            <a:t>And as the semester progresses, many classes suddenly seem to need more work.</a:t>
          </a:r>
        </a:p>
      </dsp:txBody>
      <dsp:txXfrm>
        <a:off x="1127170" y="642919"/>
        <a:ext cx="5975261" cy="32861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D69700-C2CB-4E39-B804-667640386CAF}">
      <dsp:nvSpPr>
        <dsp:cNvPr id="0" name=""/>
        <dsp:cNvSpPr/>
      </dsp:nvSpPr>
      <dsp:spPr>
        <a:xfrm>
          <a:off x="0" y="552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4575F7-A449-4F9E-8AFE-7A745D329F2A}">
      <dsp:nvSpPr>
        <dsp:cNvPr id="0" name=""/>
        <dsp:cNvSpPr/>
      </dsp:nvSpPr>
      <dsp:spPr>
        <a:xfrm>
          <a:off x="0" y="552"/>
          <a:ext cx="822960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smtClean="0"/>
            <a:t>Preregistration </a:t>
          </a:r>
          <a:r>
            <a:rPr lang="en-US" sz="1700" kern="1200" smtClean="0"/>
            <a:t>is the period during which students may sign up for courses that they plan to take during the next term.  </a:t>
          </a:r>
          <a:endParaRPr lang="en-US" sz="1700" kern="1200"/>
        </a:p>
      </dsp:txBody>
      <dsp:txXfrm>
        <a:off x="0" y="552"/>
        <a:ext cx="8229600" cy="904971"/>
      </dsp:txXfrm>
    </dsp:sp>
    <dsp:sp modelId="{83EF9491-2EF4-4148-B5E6-BDCD34EC7BA0}">
      <dsp:nvSpPr>
        <dsp:cNvPr id="0" name=""/>
        <dsp:cNvSpPr/>
      </dsp:nvSpPr>
      <dsp:spPr>
        <a:xfrm>
          <a:off x="0" y="905524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3B3AA1-182A-4B08-8FB4-84E9F100AB42}">
      <dsp:nvSpPr>
        <dsp:cNvPr id="0" name=""/>
        <dsp:cNvSpPr/>
      </dsp:nvSpPr>
      <dsp:spPr>
        <a:xfrm>
          <a:off x="0" y="905524"/>
          <a:ext cx="822960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At MTSU, students are assigned registration dates, based on how near they are to graduation and other factors.  </a:t>
          </a:r>
          <a:endParaRPr lang="en-US" sz="1700" kern="1200"/>
        </a:p>
      </dsp:txBody>
      <dsp:txXfrm>
        <a:off x="0" y="905524"/>
        <a:ext cx="8229600" cy="904971"/>
      </dsp:txXfrm>
    </dsp:sp>
    <dsp:sp modelId="{744C78B4-3AAC-43B7-8ECD-AA1B6090F9C8}">
      <dsp:nvSpPr>
        <dsp:cNvPr id="0" name=""/>
        <dsp:cNvSpPr/>
      </dsp:nvSpPr>
      <dsp:spPr>
        <a:xfrm>
          <a:off x="0" y="1810495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106828-1698-4B7E-91ED-AE7413847104}">
      <dsp:nvSpPr>
        <dsp:cNvPr id="0" name=""/>
        <dsp:cNvSpPr/>
      </dsp:nvSpPr>
      <dsp:spPr>
        <a:xfrm>
          <a:off x="0" y="1810495"/>
          <a:ext cx="822960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Meet with your advisor at least two weeks before your scheduled preregistration date.</a:t>
          </a:r>
          <a:endParaRPr lang="en-US" sz="1700" kern="1200" dirty="0"/>
        </a:p>
      </dsp:txBody>
      <dsp:txXfrm>
        <a:off x="0" y="1810495"/>
        <a:ext cx="8229600" cy="904971"/>
      </dsp:txXfrm>
    </dsp:sp>
    <dsp:sp modelId="{67EE0001-F58E-44FC-93CD-019E4CEA58F9}">
      <dsp:nvSpPr>
        <dsp:cNvPr id="0" name=""/>
        <dsp:cNvSpPr/>
      </dsp:nvSpPr>
      <dsp:spPr>
        <a:xfrm>
          <a:off x="0" y="2715467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8194D8-A361-43FF-BFC3-17EB848FB7DE}">
      <dsp:nvSpPr>
        <dsp:cNvPr id="0" name=""/>
        <dsp:cNvSpPr/>
      </dsp:nvSpPr>
      <dsp:spPr>
        <a:xfrm>
          <a:off x="0" y="2715467"/>
          <a:ext cx="822960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Preregister as soon as you are allowed, so that you can get the best choice of courses.</a:t>
          </a:r>
          <a:endParaRPr lang="en-US" sz="1700" kern="1200"/>
        </a:p>
      </dsp:txBody>
      <dsp:txXfrm>
        <a:off x="0" y="2715467"/>
        <a:ext cx="8229600" cy="904971"/>
      </dsp:txXfrm>
    </dsp:sp>
    <dsp:sp modelId="{4A3D178E-644A-41BA-9A8A-254C0C6F02F8}">
      <dsp:nvSpPr>
        <dsp:cNvPr id="0" name=""/>
        <dsp:cNvSpPr/>
      </dsp:nvSpPr>
      <dsp:spPr>
        <a:xfrm>
          <a:off x="0" y="3620438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502E7B-41B5-4E07-904B-2C63D3DA36A2}">
      <dsp:nvSpPr>
        <dsp:cNvPr id="0" name=""/>
        <dsp:cNvSpPr/>
      </dsp:nvSpPr>
      <dsp:spPr>
        <a:xfrm>
          <a:off x="0" y="3620438"/>
          <a:ext cx="822960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smtClean="0"/>
            <a:t>Don’t forget to follow up preregistration with registration (paying bill, confirming courses, etc.) or you will lose the courses you preregistered for.</a:t>
          </a:r>
          <a:endParaRPr lang="en-US" sz="1700" kern="1200"/>
        </a:p>
      </dsp:txBody>
      <dsp:txXfrm>
        <a:off x="0" y="3620438"/>
        <a:ext cx="8229600" cy="9049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ircleList">
  <dgm:title val=""/>
  <dgm:desc val=""/>
  <dgm:catLst>
    <dgm:cat type="list" pri="23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</dgm:varLst>
    <dgm:alg type="lin">
      <dgm:param type="linDir" val="fromT"/>
      <dgm:param type="fallback" val="2D"/>
    </dgm:alg>
    <dgm:shape xmlns:r="http://schemas.openxmlformats.org/officeDocument/2006/relationships" r:blip="">
      <dgm:adjLst/>
    </dgm:shape>
    <dgm:presOf/>
    <dgm:constrLst>
      <dgm:constr type="w" for="ch" forName="withChildren" refType="w"/>
      <dgm:constr type="h" for="ch" forName="withChildren" refType="w" fact="0.909"/>
      <dgm:constr type="w" for="ch" forName="noChildren" refType="w"/>
      <dgm:constr type="h" for="ch" forName="noChildren" refType="w" fact="0.164"/>
      <dgm:constr type="w" for="ch" forName="overlap" val="1"/>
      <dgm:constr type="h" for="ch" forName="overlap" refType="w" refFor="ch" refForName="withChildren" fact="-0.089"/>
      <dgm:constr type="primFontSz" for="des" forName="txLvl1" op="equ" val="65"/>
      <dgm:constr type="primFontSz" for="des" forName="txLvlOnly1" refType="primFontSz" refFor="des" refForName="txLvl1" op="equ"/>
      <dgm:constr type="primFontSz" for="des" forName="txLvl2" refType="primFontSz" refFor="des" refForName="txLvl1" op="equ" fact="0.78"/>
      <dgm:constr type="primFontSz" for="des" forName="txLvl3" refType="primFontSz" refFor="des" refForName="txLvl1" op="equ" fact="0.78"/>
      <dgm:constr type="userF" for="des" forName="lin" refType="primFontSz" refFor="des" refForName="txLvl2" op="equ"/>
    </dgm:constrLst>
    <dgm:forEach name="Name1" axis="ch" ptType="node">
      <dgm:choose name="Name2">
        <dgm:if name="Name3" axis="ch" ptType="node" func="cnt" op="gte" val="1">
          <dgm:layoutNode name="withChildren">
            <dgm:alg type="composite"/>
            <dgm:choose name="Name4">
              <dgm:if name="Name5" func="var" arg="dir" op="equ" val="norm">
                <dgm:constrLst>
                  <dgm:constr type="l" for="ch" forName="bigCircle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l" for="ch" forName="medCircle" refType="w" fact="0.043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 refType="ctrX" refFor="ch" refForName="medCircle"/>
                  <dgm:constr type="r" for="ch" forName="txLvl1" refType="w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 refType="ctrX" refFor="ch" refForName="medCircle"/>
                  <dgm:constr type="r" for="ch" forName="lin" refType="w"/>
                  <dgm:constr type="t" for="ch" forName="lin" refType="h" fact="0.222"/>
                  <dgm:constr type="h" for="ch" forName="lin" refType="h" fact="0.68"/>
                </dgm:constrLst>
              </dgm:if>
              <dgm:else name="Name6">
                <dgm:constrLst>
                  <dgm:constr type="r" for="ch" forName="bigCircle" refType="w"/>
                  <dgm:constr type="w" for="ch" forName="bigCircle" refType="h" refFor="ch" refForName="bigCircle"/>
                  <dgm:constr type="t" for="ch" forName="bigCircle"/>
                  <dgm:constr type="h" for="ch" forName="bigCircle" refType="h"/>
                  <dgm:constr type="r" for="ch" forName="medCircle" refType="w" fact="0.957"/>
                  <dgm:constr type="w" for="ch" forName="medCircle" refType="h" refFor="ch" refForName="medCircle"/>
                  <dgm:constr type="t" for="ch" forName="medCircle" refType="h" fact="0.042"/>
                  <dgm:constr type="h" for="ch" forName="medCircle" refType="h" fact="0.18"/>
                  <dgm:constr type="l" for="ch" forName="txLvl1"/>
                  <dgm:constr type="r" for="ch" forName="txLvl1" refType="ctrX" refFor="ch" refForName="medCircle"/>
                  <dgm:constr type="h" for="ch" forName="txLvl1" refType="h" refFor="ch" refForName="medCircle"/>
                  <dgm:constr type="t" for="ch" forName="txLvl1" refType="t" refFor="ch" refForName="medCircle"/>
                  <dgm:constr type="l" for="ch" forName="lin"/>
                  <dgm:constr type="r" for="ch" forName="lin" refType="ctrX" refFor="ch" refForName="medCircle"/>
                  <dgm:constr type="t" for="ch" forName="lin" refType="h" fact="0.222"/>
                  <dgm:constr type="h" for="ch" forName="lin" refType="h" fact="0.68"/>
                </dgm:constrLst>
              </dgm:else>
            </dgm:choose>
            <dgm:layoutNode name="big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medCircle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1" styleLbl="revTx">
              <dgm:choose name="Name7">
                <dgm:if name="Name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lin">
              <dgm:choose name="Name10">
                <dgm:if name="Name11" func="var" arg="dir" op="equ" val="norm">
                  <dgm:alg type="lin">
                    <dgm:param type="linDir" val="fromT"/>
                    <dgm:param type="vertAlign" val="t"/>
                    <dgm:param type="nodeHorzAlign" val="l"/>
                  </dgm:alg>
                </dgm:if>
                <dgm:else name="Name12">
                  <dgm:alg type="lin">
                    <dgm:param type="linDir" val="fromT"/>
                    <dgm:param type="vertAlign" val="t"/>
                    <dgm:param type="nodeHorzAlign" val="r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>
                <dgm:constr type="userF"/>
                <dgm:constr type="primFontSz" for="ch" forName="txLvl2" refType="userF"/>
                <dgm:constr type="w" for="ch" forName="txLvl2" refType="w"/>
                <dgm:constr type="h" for="ch" forName="txLvl2" refType="primFontSz" refFor="ch" refForName="txLvl2" fact="0.39"/>
                <dgm:constr type="w" for="ch" forName="txLvl3" refType="w"/>
                <dgm:constr type="h" for="ch" forName="txLvl3" refType="primFontSz" refFor="ch" refForName="txLvl2" fact="0.39"/>
                <dgm:constr type="h" for="ch" forName="smCircle" refType="primFontSz" refFor="ch" refForName="txLvl2" fact="0.14"/>
                <dgm:constr type="h" for="ch" forName="indentDot1" refType="primFontSz" refFor="ch" refForName="txLvl2" fact="0.14"/>
                <dgm:constr type="h" for="ch" forName="indentDot2" refType="primFontSz" refFor="ch" refForName="txLvl2" fact="0.14"/>
                <dgm:constr type="h" for="ch" forName="indentDot3" refType="primFontSz" refFor="ch" refForName="txLvl2" fact="0.14"/>
                <dgm:constr type="w" for="ch" forName="indentDot1" refType="w"/>
                <dgm:constr type="w" for="ch" forName="indentDot2" refType="w"/>
                <dgm:constr type="w" for="ch" forName="indentDot3" refType="w"/>
                <dgm:constr type="userI" for="ch" forName="txLvl3" refType="primFontSz" refFor="ch" refForName="txLvl2" fact="0.14"/>
                <dgm:constr type="userI" for="ch" forName="indentDot1" refType="primFontSz" refFor="ch" refForName="txLvl2" fact="0.14"/>
                <dgm:constr type="userI" for="ch" forName="indentDot2" refType="primFontSz" refFor="ch" refForName="txLvl2" fact="0.14"/>
                <dgm:constr type="userI" for="ch" forName="indentDot3" refType="primFontSz" refFor="ch" refForName="txLvl2" fact="0.14"/>
              </dgm:constrLst>
              <dgm:ruleLst>
                <dgm:rule type="primFontSz" for="ch" forName="txLvl2" val="5" fact="NaN" max="NaN"/>
              </dgm:ruleLst>
              <dgm:forEach name="Name13" axis="ch" ptType="node">
                <dgm:layoutNode name="txLvl2" styleLbl="revTx">
                  <dgm:choose name="Name14">
                    <dgm:if name="Name15" func="var" arg="dir" op="equ" val="norm">
                      <dgm:alg type="tx">
                        <dgm:param type="parTxLTRAlign" val="l"/>
                        <dgm:param type="parTxRTLAlign" val="l"/>
                      </dgm:alg>
                    </dgm:if>
                    <dgm:else name="Name16">
                      <dgm:alg type="tx">
                        <dgm:param type="parTxLTRAlign" val="r"/>
                        <dgm:param type="parTxRTLAlign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self" ptType="node"/>
                  <dgm:constrLst>
                    <dgm:constr type="lMarg"/>
                    <dgm:constr type="rMarg"/>
                    <dgm:constr type="tMarg" refType="primFontSz" fact="0.1"/>
                    <dgm:constr type="bMarg" refType="primFontSz" fact="0.1"/>
                  </dgm:constrLst>
                  <dgm:ruleLst>
                    <dgm:rule type="h" val="INF" fact="NaN" max="NaN"/>
                  </dgm:ruleLst>
                </dgm:layoutNode>
                <dgm:forEach name="Name17" axis="ch" ptType="node" cnt="1">
                  <dgm:layoutNode name="indentDot1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hoose name="Name18">
                      <dgm:if name="Name19" func="var" arg="dir" op="equ" val="norm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l" for="ch" forName="smCircle1" refType="r" refFor="ch" refForName="gap1"/>
                        </dgm:constrLst>
                      </dgm:if>
                      <dgm:else name="Name20">
                        <dgm:constrLst>
                          <dgm:constr type="userI"/>
                          <dgm:constr type="w" for="ch" forName="gap1" refType="userI" fact="3"/>
                          <dgm:constr type="w" for="ch" forName="smCircle1" refType="h"/>
                          <dgm:constr type="r" for="ch" forName="smCircle1" refType="l" refFor="ch" refForName="gap1"/>
                        </dgm:constrLst>
                      </dgm:else>
                    </dgm:choose>
                    <dgm:layoutNode name="gap1">
                      <dgm:alg type="sp"/>
                      <dgm:shape xmlns:r="http://schemas.openxmlformats.org/officeDocument/2006/relationships" type="rect" r:blip="" hideGeom="1">
                        <dgm:adjLst/>
                      </dgm:shape>
                      <dgm:presOf/>
                    </dgm:layoutNode>
                    <dgm:layoutNode name="smCircle1" styleLbl="vennNode1">
                      <dgm:alg type="sp"/>
                      <dgm:shape xmlns:r="http://schemas.openxmlformats.org/officeDocument/2006/relationships" type="ellipse" r:blip="">
                        <dgm:adjLst/>
                      </dgm:shape>
                      <dgm:presOf/>
                      <dgm:constrLst>
                        <dgm:constr type="w" refType="h"/>
                      </dgm:constrLst>
                    </dgm:layoutNode>
                  </dgm:layoutNode>
                </dgm:forEach>
                <dgm:forEach name="Name21" axis="ch" ptType="node">
                  <dgm:layoutNode name="txLvl3" styleLbl="revTx">
                    <dgm:varLst>
                      <dgm:bulletEnabled val="1"/>
                    </dgm:varLst>
                    <dgm:choose name="Name22">
                      <dgm:if name="Name23" func="var" arg="dir" op="equ" val="norm">
                        <dgm:alg type="tx">
                          <dgm:param type="parTxLTRAlign" val="l"/>
                          <dgm:param type="parTxRTLAlign" val="l"/>
                          <dgm:param type="shpTxLTRAlignCh" val="l"/>
                          <dgm:param type="shpTxRTLAlignCh" val="l"/>
                        </dgm:alg>
                      </dgm:if>
                      <dgm:else name="Name24">
                        <dgm:alg type="tx">
                          <dgm:param type="parTxLTRAlign" val="r"/>
                          <dgm:param type="parTxRTLAlign" val="r"/>
                          <dgm:param type="shpTxLTRAlignCh" val="r"/>
                          <dgm:param type="shpTxRTLAlignCh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"/>
                    <dgm:choose name="Name25">
                      <dgm:if name="Name26" func="var" arg="dir" op="equ" val="norm">
                        <dgm:constrLst>
                          <dgm:constr type="userI"/>
                          <dgm:constr type="lMarg" refType="userI" fact="8.504"/>
                          <dgm:constr type="rMarg"/>
                          <dgm:constr type="tMarg" refType="primFontSz" fact="0.1"/>
                          <dgm:constr type="bMarg" refType="primFontSz" fact="0.1"/>
                        </dgm:constrLst>
                      </dgm:if>
                      <dgm:else name="Name27">
                        <dgm:constrLst>
                          <dgm:constr type="userI"/>
                          <dgm:constr type="lMarg"/>
                          <dgm:constr type="rMarg" refType="userI" fact="8.504"/>
                          <dgm:constr type="tMarg" refType="primFontSz" fact="0.1"/>
                          <dgm:constr type="bMarg" refType="primFontSz" fact="0.1"/>
                        </dgm:constrLst>
                      </dgm:else>
                    </dgm:choose>
                    <dgm:ruleLst>
                      <dgm:rule type="h" val="INF" fact="NaN" max="NaN"/>
                    </dgm:ruleLst>
                  </dgm:layoutNode>
                  <dgm:forEach name="Name28" axis="followSib" ptType="sibTrans" cnt="1">
                    <dgm:layoutNode name="indentDot2">
                      <dgm:alg type="composite"/>
                      <dgm:shape xmlns:r="http://schemas.openxmlformats.org/officeDocument/2006/relationships" r:blip="">
                        <dgm:adjLst/>
                      </dgm:shape>
                      <dgm:presOf/>
                      <dgm:choose name="Name29">
                        <dgm:if name="Name30" func="var" arg="dir" op="equ" val="norm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l" for="ch" forName="smCircle2" refType="r" refFor="ch" refForName="gap2"/>
                          </dgm:constrLst>
                        </dgm:if>
                        <dgm:else name="Name31">
                          <dgm:constrLst>
                            <dgm:constr type="userI"/>
                            <dgm:constr type="w" for="ch" forName="gap2" refType="userI" fact="3"/>
                            <dgm:constr type="w" for="ch" forName="smCircle2" refType="h"/>
                            <dgm:constr type="r" for="ch" forName="smCircle2" refType="l" refFor="ch" refForName="gap2"/>
                          </dgm:constrLst>
                        </dgm:else>
                      </dgm:choose>
                      <dgm:layoutNode name="gap2">
                        <dgm:alg type="sp"/>
                        <dgm:shape xmlns:r="http://schemas.openxmlformats.org/officeDocument/2006/relationships" type="rect" r:blip="" hideGeom="1">
                          <dgm:adjLst/>
                        </dgm:shape>
                        <dgm:presOf/>
                      </dgm:layoutNode>
                      <dgm:layoutNode name="smCircle2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layoutNode>
                  </dgm:forEach>
                </dgm:forEach>
                <dgm:choose name="Name32">
                  <dgm:if name="Name33" axis="ch" ptType="node" func="cnt" op="gte" val="1">
                    <dgm:forEach name="Name34" axis="followSib" ptType="sibTrans" cnt="1">
                      <dgm:layoutNode name="indentDot3">
                        <dgm:alg type="composite"/>
                        <dgm:shape xmlns:r="http://schemas.openxmlformats.org/officeDocument/2006/relationships" r:blip="">
                          <dgm:adjLst/>
                        </dgm:shape>
                        <dgm:presOf/>
                        <dgm:choose name="Name35">
                          <dgm:if name="Name36" func="var" arg="dir" op="equ" val="norm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l" for="ch" forName="smCircle3" refType="r" refFor="ch" refForName="gap3"/>
                            </dgm:constrLst>
                          </dgm:if>
                          <dgm:else name="Name37">
                            <dgm:constrLst>
                              <dgm:constr type="userI"/>
                              <dgm:constr type="w" for="ch" forName="gap3" refType="userI" fact="3"/>
                              <dgm:constr type="w" for="ch" forName="smCircle3" refType="h"/>
                              <dgm:constr type="r" for="ch" forName="smCircle3" refType="l" refFor="ch" refForName="gap3"/>
                            </dgm:constrLst>
                          </dgm:else>
                        </dgm:choose>
                        <dgm:layoutNode name="gap3">
                          <dgm:alg type="sp"/>
                          <dgm:shape xmlns:r="http://schemas.openxmlformats.org/officeDocument/2006/relationships" type="rect" r:blip="" hideGeom="1">
                            <dgm:adjLst/>
                          </dgm:shape>
                          <dgm:presOf/>
                        </dgm:layoutNode>
                        <dgm:layoutNode name="smCircle3" styleLbl="vennNode1">
                          <dgm:alg type="sp"/>
                          <dgm:shape xmlns:r="http://schemas.openxmlformats.org/officeDocument/2006/relationships" type="ellipse" r:blip="">
                            <dgm:adjLst/>
                          </dgm:shape>
                          <dgm:presOf/>
                          <dgm:constrLst>
                            <dgm:constr type="w" refType="h"/>
                          </dgm:constrLst>
                        </dgm:layoutNode>
                      </dgm:layoutNode>
                    </dgm:forEach>
                  </dgm:if>
                  <dgm:else name="Name38">
                    <dgm:forEach name="Name39" axis="followSib" ptType="sibTrans" cnt="1">
                      <dgm:layoutNode name="smCircle" styleLbl="vennNode1">
                        <dgm:alg type="sp"/>
                        <dgm:shape xmlns:r="http://schemas.openxmlformats.org/officeDocument/2006/relationships" type="ellipse" r:blip="">
                          <dgm:adjLst/>
                        </dgm:shape>
                        <dgm:presOf/>
                        <dgm:constrLst>
                          <dgm:constr type="w" refType="h"/>
                        </dgm:constrLst>
                      </dgm:layoutNode>
                    </dgm:forEach>
                  </dgm:else>
                </dgm:choose>
              </dgm:forEach>
            </dgm:layoutNode>
          </dgm:layoutNode>
          <dgm:choose name="Name40">
            <dgm:if name="Name41" axis="followSib ch" ptType="node node" cnt="1 0" func="cnt" op="gte" val="1">
              <dgm:layoutNode name="overlap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if>
            <dgm:else name="Name42"/>
          </dgm:choose>
        </dgm:if>
        <dgm:else name="Name43">
          <dgm:layoutNode name="noChildren">
            <dgm:alg type="composite"/>
            <dgm:choose name="Name44">
              <dgm:if name="Name45" func="var" arg="dir" op="equ" val="norm">
                <dgm:constrLst>
                  <dgm:constr type="l" for="ch" forName="gap"/>
                  <dgm:constr type="w" for="ch" forName="gap" refType="w" fact="0.043"/>
                  <dgm:constr type="h" for="ch" forName="gap" refType="h"/>
                  <dgm:constr type="t" for="ch" forName="gap"/>
                  <dgm:constr type="l" for="ch" forName="medCircle2" refType="r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 refType="ctrX" refFor="ch" refForName="medCircle2"/>
                  <dgm:constr type="r" for="ch" forName="txLvlOnly1" refType="w"/>
                  <dgm:constr type="h" for="ch" forName="txLvlOnly1" refType="h"/>
                  <dgm:constr type="t" for="ch" forName="txLvlOnly1"/>
                </dgm:constrLst>
              </dgm:if>
              <dgm:else name="Name46">
                <dgm:constrLst>
                  <dgm:constr type="r" for="ch" forName="gap" refType="w"/>
                  <dgm:constr type="w" for="ch" forName="gap" refType="w" fact="0.043"/>
                  <dgm:constr type="h" for="ch" forName="gap" refType="h"/>
                  <dgm:constr type="t" for="ch" forName="gap"/>
                  <dgm:constr type="r" for="ch" forName="medCircle2" refType="l" refFor="ch" refForName="gap"/>
                  <dgm:constr type="w" for="ch" forName="medCircle2" refType="h" refFor="ch" refForName="medCircle2"/>
                  <dgm:constr type="t" for="ch" forName="medCircle2"/>
                  <dgm:constr type="h" for="ch" forName="medCircle2" refType="h"/>
                  <dgm:constr type="l" for="ch" forName="txLvlOnly1"/>
                  <dgm:constr type="r" for="ch" forName="txLvlOnly1" refType="ctrX" refFor="ch" refForName="medCircle2"/>
                  <dgm:constr type="h" for="ch" forName="txLvlOnly1" refType="h"/>
                  <dgm:constr type="t" for="ch" forName="txLvlOnly1"/>
                </dgm:constrLst>
              </dgm:else>
            </dgm:choose>
            <dgm:layoutNode name="g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medCircle2" styleLbl="ven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>
                <dgm:constr type="w" refType="h"/>
              </dgm:constrLst>
            </dgm:layoutNode>
            <dgm:layoutNode name="txLvlOnly1" styleLbl="revTx">
              <dgm:choose name="Name47">
                <dgm:if name="Name48" func="var" arg="dir" op="equ" val="norm">
                  <dgm:alg type="tx">
                    <dgm:param type="parTxLTRAlign" val="l"/>
                    <dgm:param type="parTxRTLAlign" val="l"/>
                  </dgm:alg>
                </dgm:if>
                <dgm:else name="Name49">
                  <dgm:alg type="tx">
                    <dgm:param type="parTxLTRAlign" val="r"/>
                    <dgm:param type="parTxRTL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8EC2445-843D-4EA4-AE8D-902DE24F3DFC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92AE7C-4545-48A6-97B8-5BB509F54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C2445-843D-4EA4-AE8D-902DE24F3DFC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92AE7C-4545-48A6-97B8-5BB509F54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C2445-843D-4EA4-AE8D-902DE24F3DFC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92AE7C-4545-48A6-97B8-5BB509F54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C2445-843D-4EA4-AE8D-902DE24F3DFC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92AE7C-4545-48A6-97B8-5BB509F54D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C2445-843D-4EA4-AE8D-902DE24F3DFC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92AE7C-4545-48A6-97B8-5BB509F54D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C2445-843D-4EA4-AE8D-902DE24F3DFC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92AE7C-4545-48A6-97B8-5BB509F54D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C2445-843D-4EA4-AE8D-902DE24F3DFC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92AE7C-4545-48A6-97B8-5BB509F54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C2445-843D-4EA4-AE8D-902DE24F3DFC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92AE7C-4545-48A6-97B8-5BB509F54D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EC2445-843D-4EA4-AE8D-902DE24F3DFC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92AE7C-4545-48A6-97B8-5BB509F54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8EC2445-843D-4EA4-AE8D-902DE24F3DFC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92AE7C-4545-48A6-97B8-5BB509F54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8EC2445-843D-4EA4-AE8D-902DE24F3DFC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92AE7C-4545-48A6-97B8-5BB509F54D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8EC2445-843D-4EA4-AE8D-902DE24F3DFC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F92AE7C-4545-48A6-97B8-5BB509F54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second six weeks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Taking stock.</a:t>
            </a:r>
          </a:p>
          <a:p>
            <a:r>
              <a:rPr lang="en-US" dirty="0" smtClean="0"/>
              <a:t>Planning for Deadlines.</a:t>
            </a:r>
          </a:p>
          <a:p>
            <a:r>
              <a:rPr lang="en-US" dirty="0" smtClean="0"/>
              <a:t>Preregistration.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2588834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Preregistration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next section addresses the final two or three weeks and the exam period.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magic </a:t>
            </a:r>
            <a:r>
              <a:rPr lang="en-US" smtClean="0"/>
              <a:t>words are </a:t>
            </a:r>
            <a:r>
              <a:rPr lang="en-US" smtClean="0"/>
              <a:t>“PLAN AHEAD”!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96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</a:t>
            </a:r>
            <a:endParaRPr lang="en-US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rtl="0"/>
            <a:r>
              <a:rPr lang="en-US" sz="2200" dirty="0" smtClean="0"/>
              <a:t>This is one section of a set of informational slides designed to give new students an overview of what to expect during the first semester of college.</a:t>
            </a:r>
            <a:endParaRPr lang="en-US" sz="2200" dirty="0"/>
          </a:p>
          <a:p>
            <a:pPr lvl="0" rtl="0"/>
            <a:r>
              <a:rPr lang="en-US" dirty="0" smtClean="0"/>
              <a:t>The other sections are:  </a:t>
            </a:r>
            <a:endParaRPr lang="en-US" dirty="0"/>
          </a:p>
          <a:p>
            <a:pPr lvl="1" rtl="0"/>
            <a:r>
              <a:rPr lang="en-US" dirty="0" smtClean="0"/>
              <a:t>The First Day of Classes</a:t>
            </a:r>
            <a:endParaRPr lang="en-US" dirty="0"/>
          </a:p>
          <a:p>
            <a:pPr lvl="1" rtl="0"/>
            <a:r>
              <a:rPr lang="en-US" dirty="0" smtClean="0"/>
              <a:t>The First Six Weeks</a:t>
            </a:r>
            <a:endParaRPr lang="en-US" dirty="0"/>
          </a:p>
          <a:p>
            <a:pPr lvl="1" rtl="0"/>
            <a:r>
              <a:rPr lang="en-US" dirty="0" smtClean="0"/>
              <a:t>The Last Weeks and Exams</a:t>
            </a:r>
          </a:p>
          <a:p>
            <a:pPr lvl="1" rtl="0"/>
            <a:r>
              <a:rPr lang="en-US" dirty="0" smtClean="0"/>
              <a:t>A year </a:t>
            </a:r>
            <a:r>
              <a:rPr lang="en-US" dirty="0" smtClean="0"/>
              <a:t>by year </a:t>
            </a:r>
            <a:r>
              <a:rPr lang="en-US" dirty="0" smtClean="0"/>
              <a:t>checklist (Appendix)</a:t>
            </a:r>
            <a:endParaRPr lang="en-US" dirty="0"/>
          </a:p>
          <a:p>
            <a:pPr lvl="0" rtl="0"/>
            <a:r>
              <a:rPr lang="en-US" dirty="0" smtClean="0"/>
              <a:t>  </a:t>
            </a:r>
            <a:r>
              <a:rPr lang="en-US" sz="2000" dirty="0" smtClean="0"/>
              <a:t>The whole set is posted as one presentation entitled “Tips for New Students” in the “For Students” section</a:t>
            </a:r>
            <a:r>
              <a:rPr lang="en-US" sz="2000" dirty="0"/>
              <a:t> </a:t>
            </a:r>
            <a:r>
              <a:rPr lang="en-US" sz="2000" dirty="0" smtClean="0"/>
              <a:t>of the English Department Website. 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4899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8237464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/>
              <a:t>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Taking Stock before  Break</a:t>
            </a:r>
            <a:endParaRPr lang="en-US" sz="31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6" name="Picture 5" descr="manonbooks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858000" y="4191000"/>
            <a:ext cx="1645920" cy="1645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3100052"/>
              </p:ext>
            </p:extLst>
          </p:nvPr>
        </p:nvGraphicFramePr>
        <p:xfrm>
          <a:off x="457200" y="1219201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Have You </a:t>
            </a:r>
            <a:r>
              <a:rPr lang="en-US" dirty="0"/>
              <a:t>B</a:t>
            </a:r>
            <a:r>
              <a:rPr lang="en-US" dirty="0" smtClean="0"/>
              <a:t>een Studying Enough?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02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To drop or not to drop?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Drop</a:t>
            </a:r>
          </a:p>
          <a:p>
            <a:pPr algn="ctr"/>
            <a:r>
              <a:rPr lang="en-US" sz="1400" dirty="0" smtClean="0"/>
              <a:t>(but consult your advisor first)</a:t>
            </a:r>
            <a:endParaRPr lang="en-US" sz="1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Don’t Drop</a:t>
            </a:r>
          </a:p>
          <a:p>
            <a:pPr algn="ctr"/>
            <a:r>
              <a:rPr lang="en-US" sz="1500" dirty="0" smtClean="0"/>
              <a:t>(and keep working hard)</a:t>
            </a:r>
            <a:endParaRPr lang="en-US" sz="15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191000" cy="39417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You have had trouble with attendance and/or submission of assignments.</a:t>
            </a:r>
          </a:p>
          <a:p>
            <a:r>
              <a:rPr lang="en-US" sz="2000" dirty="0" smtClean="0"/>
              <a:t>Your grade is a D or worse and you don’t see a strong likelihood that you will improve it.</a:t>
            </a:r>
          </a:p>
          <a:p>
            <a:r>
              <a:rPr lang="en-US" sz="2000" dirty="0" smtClean="0"/>
              <a:t>You don’t enjoy/don’t feel you are getting much from the class.</a:t>
            </a:r>
          </a:p>
          <a:p>
            <a:r>
              <a:rPr lang="en-US" sz="2000" dirty="0" smtClean="0"/>
              <a:t>Dropping will not hurt your financial aid status.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Attendance has not been a problem and/or you have stopped having attendance problems.</a:t>
            </a:r>
          </a:p>
          <a:p>
            <a:r>
              <a:rPr lang="en-US" sz="2000" dirty="0" smtClean="0"/>
              <a:t>Your grade is a C or better. </a:t>
            </a:r>
          </a:p>
          <a:p>
            <a:r>
              <a:rPr lang="en-US" sz="2000" dirty="0" smtClean="0"/>
              <a:t>You believe you are learning in the class.</a:t>
            </a:r>
          </a:p>
          <a:p>
            <a:r>
              <a:rPr lang="en-US" sz="2000" dirty="0" smtClean="0"/>
              <a:t>You have a chance of improving your grade if you work hard.</a:t>
            </a:r>
          </a:p>
          <a:p>
            <a:r>
              <a:rPr lang="en-US" sz="2000" dirty="0" smtClean="0"/>
              <a:t>Dropping will hurt your financial aid status and/or delay your graduation.</a:t>
            </a:r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Whether the problem is that you think you should drop a class or that you think you want to kill your roommate, your advisor will usually be glad to talk through your concerns.</a:t>
            </a:r>
          </a:p>
          <a:p>
            <a:r>
              <a:rPr lang="en-US" dirty="0" smtClean="0"/>
              <a:t>Remember that each advisor usually has 90 or more other advisees (and is also teaching) so don’t be discouraged if you can’t see him or her immediately.</a:t>
            </a:r>
          </a:p>
          <a:p>
            <a:r>
              <a:rPr lang="en-US" dirty="0" smtClean="0"/>
              <a:t>But your advisor wants to see you. If you can’t see him/her during office hours, </a:t>
            </a:r>
            <a:r>
              <a:rPr lang="en-US" dirty="0"/>
              <a:t>e</a:t>
            </a:r>
            <a:r>
              <a:rPr lang="en-US" dirty="0" smtClean="0"/>
              <a:t>-mail </a:t>
            </a:r>
            <a:r>
              <a:rPr lang="en-US" dirty="0" smtClean="0"/>
              <a:t>or phone for an appointment.</a:t>
            </a:r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Advisor is there to help.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420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In addition to your  advisor and professor, here are some good resources:</a:t>
            </a:r>
          </a:p>
          <a:p>
            <a:r>
              <a:rPr lang="en-US" dirty="0" smtClean="0"/>
              <a:t>The University Writing Center 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sz="2200" i="1" dirty="0" smtClean="0"/>
              <a:t>(for help with writing, mechanics, etc.)</a:t>
            </a:r>
          </a:p>
          <a:p>
            <a:r>
              <a:rPr lang="en-US" dirty="0" smtClean="0"/>
              <a:t>The Learning Resource Center  </a:t>
            </a:r>
          </a:p>
          <a:p>
            <a:pPr>
              <a:buNone/>
            </a:pPr>
            <a:r>
              <a:rPr lang="en-US" sz="2200" i="1" dirty="0" smtClean="0"/>
              <a:t>	( for videos and audio books)</a:t>
            </a:r>
          </a:p>
          <a:p>
            <a:r>
              <a:rPr lang="en-US" dirty="0" smtClean="0"/>
              <a:t>The Library </a:t>
            </a:r>
            <a:r>
              <a:rPr lang="en-US" sz="2200" i="1" dirty="0" smtClean="0"/>
              <a:t>(for books and materials)</a:t>
            </a:r>
          </a:p>
          <a:p>
            <a:r>
              <a:rPr lang="en-US" dirty="0" smtClean="0"/>
              <a:t>The University Counseling Center </a:t>
            </a:r>
          </a:p>
          <a:p>
            <a:pPr>
              <a:buNone/>
            </a:pPr>
            <a:r>
              <a:rPr lang="en-US" sz="2200" i="1" dirty="0" smtClean="0"/>
              <a:t>   (for personal crises, time-management help, etc.)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0" dirty="0" smtClean="0">
                <a:solidFill>
                  <a:schemeClr val="bg2">
                    <a:lumMod val="50000"/>
                  </a:schemeClr>
                </a:solidFill>
              </a:rPr>
              <a:t>Other Sources of Help</a:t>
            </a:r>
            <a:endParaRPr lang="en-US" b="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Don’t expect to “get it right” the first time.</a:t>
            </a:r>
          </a:p>
          <a:p>
            <a:r>
              <a:rPr lang="en-US" dirty="0" smtClean="0"/>
              <a:t>If you make a mistake, rejoice in the great learning opportunity.</a:t>
            </a:r>
          </a:p>
          <a:p>
            <a:r>
              <a:rPr lang="en-US" dirty="0" smtClean="0"/>
              <a:t>If you concentrate on learning, you will be a winner even if you don’t get the highest grade in the class.</a:t>
            </a:r>
          </a:p>
          <a:p>
            <a:r>
              <a:rPr lang="en-US" dirty="0" smtClean="0"/>
              <a:t>Even if you feel you are getting worse grades than you “should,” keep working.</a:t>
            </a:r>
          </a:p>
          <a:p>
            <a:r>
              <a:rPr lang="en-US" dirty="0" smtClean="0"/>
              <a:t>Don’t be a slacker, but don’t get obsessed about doing perfect work.  Perfection is impossible. If you shoot too high, you doom yourself to failure.</a:t>
            </a:r>
          </a:p>
          <a:p>
            <a:r>
              <a:rPr lang="en-US" dirty="0" smtClean="0"/>
              <a:t>Set realistic goals for your success.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Attitude and Perseverance</a:t>
            </a:r>
            <a:endParaRPr lang="en-US" b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28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Around the time that you are working hardest to do well in all your courses, there will be a period called “pre-registration.”</a:t>
            </a:r>
          </a:p>
          <a:p>
            <a:r>
              <a:rPr lang="en-US" dirty="0" smtClean="0"/>
              <a:t>Almost all your classes will have work due during the last three weeks of classes, so plan ahead so all of them can be done on time.</a:t>
            </a:r>
          </a:p>
          <a:p>
            <a:r>
              <a:rPr lang="en-US" dirty="0" smtClean="0"/>
              <a:t>Taking a good look at how many classes you have missed and how you stand generally in each class will help you assess where to put extra effort.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the Semester Winds 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7576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966</TotalTime>
  <Words>910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The second six weeks</vt:lpstr>
      <vt:lpstr>Note</vt:lpstr>
      <vt:lpstr> Taking Stock before  Break</vt:lpstr>
      <vt:lpstr>Have You Been Studying Enough?</vt:lpstr>
      <vt:lpstr>To drop or not to drop?</vt:lpstr>
      <vt:lpstr>Your Advisor is there to help.</vt:lpstr>
      <vt:lpstr>Other Sources of Help</vt:lpstr>
      <vt:lpstr>Attitude and Perseverance</vt:lpstr>
      <vt:lpstr>As the Semester Winds Down</vt:lpstr>
      <vt:lpstr>Preregistration</vt:lpstr>
      <vt:lpstr>The next section addresses the final two or three weeks and the exam period.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for Academic Success</dc:title>
  <dc:creator>Elvira Casal</dc:creator>
  <cp:lastModifiedBy>ecasal</cp:lastModifiedBy>
  <cp:revision>121</cp:revision>
  <dcterms:created xsi:type="dcterms:W3CDTF">2012-05-11T15:13:17Z</dcterms:created>
  <dcterms:modified xsi:type="dcterms:W3CDTF">2012-06-29T22:27:11Z</dcterms:modified>
</cp:coreProperties>
</file>