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6" r:id="rId1"/>
  </p:sldMasterIdLst>
  <p:sldIdLst>
    <p:sldId id="256" r:id="rId2"/>
    <p:sldId id="257" r:id="rId3"/>
    <p:sldId id="259" r:id="rId4"/>
    <p:sldId id="258" r:id="rId5"/>
    <p:sldId id="265" r:id="rId6"/>
    <p:sldId id="261" r:id="rId7"/>
    <p:sldId id="263" r:id="rId8"/>
    <p:sldId id="264" r:id="rId9"/>
    <p:sldId id="262"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91" d="100"/>
          <a:sy n="91" d="100"/>
        </p:scale>
        <p:origin x="486"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1160EA64-D806-43AC-9DF2-F8C432F32B4C}" type="datetimeFigureOut">
              <a:rPr lang="en-US" dirty="0"/>
              <a:t>8/27/2019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9F9C37B-1D36-470B-8223-D6C91242EC14}" type="datetimeFigureOut">
              <a:rPr lang="en-US" dirty="0"/>
              <a:t>8/27/2019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7C6F52A-A82B-47A2-A83A-8C4C91F2D59F}" type="datetimeFigureOut">
              <a:rPr lang="en-US" dirty="0"/>
              <a:t>8/27/2019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070A7B3-6521-4DCA-87E5-044747A908C1}" type="datetimeFigureOut">
              <a:rPr lang="en-US" dirty="0"/>
              <a:t>8/27/2019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7" name="Date Placeholder 6"/>
          <p:cNvSpPr>
            <a:spLocks noGrp="1"/>
          </p:cNvSpPr>
          <p:nvPr>
            <p:ph type="dt" sz="half" idx="10"/>
          </p:nvPr>
        </p:nvSpPr>
        <p:spPr/>
        <p:txBody>
          <a:bodyPr/>
          <a:lstStyle/>
          <a:p>
            <a:fld id="{1160EA64-D806-43AC-9DF2-F8C432F32B4C}" type="datetimeFigureOut">
              <a:rPr lang="en-US" dirty="0"/>
              <a:t>8/27/2019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Date Placeholder 7"/>
          <p:cNvSpPr>
            <a:spLocks noGrp="1"/>
          </p:cNvSpPr>
          <p:nvPr>
            <p:ph type="dt" sz="half" idx="10"/>
          </p:nvPr>
        </p:nvSpPr>
        <p:spPr/>
        <p:txBody>
          <a:bodyPr/>
          <a:lstStyle/>
          <a:p>
            <a:fld id="{AB134690-1557-4C89-A502-4959FE7FAD70}" type="datetimeFigureOut">
              <a:rPr lang="en-US" dirty="0"/>
              <a:t>8/27/2019</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7" name="Date Placeholder 6"/>
          <p:cNvSpPr>
            <a:spLocks noGrp="1"/>
          </p:cNvSpPr>
          <p:nvPr>
            <p:ph type="dt" sz="half" idx="10"/>
          </p:nvPr>
        </p:nvSpPr>
        <p:spPr/>
        <p:txBody>
          <a:bodyPr/>
          <a:lstStyle/>
          <a:p>
            <a:fld id="{4F7D4976-E339-4826-83B7-FBD03F55ECF8}" type="datetimeFigureOut">
              <a:rPr lang="en-US" dirty="0"/>
              <a:t>8/27/2019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t>‹#›</a:t>
            </a:fld>
            <a:endParaRPr lang="en-US" dirty="0"/>
          </a:p>
        </p:txBody>
      </p:sp>
      <p:sp>
        <p:nvSpPr>
          <p:cNvPr id="10" name="Title 9"/>
          <p:cNvSpPr>
            <a:spLocks noGrp="1"/>
          </p:cNvSpPr>
          <p:nvPr>
            <p:ph type="title"/>
          </p:nvPr>
        </p:nvSpPr>
        <p:spPr/>
        <p:txBody>
          <a:bodyPr/>
          <a:lstStyle/>
          <a:p>
            <a:r>
              <a:rPr lang="en-US" smtClean="0"/>
              <a:t>Click to edit Master title style</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E1037C31-9E7A-4F99-8774-A0E530DE1A42}" type="datetimeFigureOut">
              <a:rPr lang="en-US" dirty="0"/>
              <a:t>8/27/2019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78504F-A551-4DE0-9316-4DCD1D8CC752}" type="datetimeFigureOut">
              <a:rPr lang="en-US" dirty="0"/>
              <a:t>8/27/2019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9" name="Date Placeholder 8"/>
          <p:cNvSpPr>
            <a:spLocks noGrp="1"/>
          </p:cNvSpPr>
          <p:nvPr>
            <p:ph type="dt" sz="half" idx="10"/>
          </p:nvPr>
        </p:nvSpPr>
        <p:spPr/>
        <p:txBody>
          <a:bodyPr/>
          <a:lstStyle/>
          <a:p>
            <a:fld id="{D1BE4249-C0D0-4B06-8692-E8BB871AF643}" type="datetimeFigureOut">
              <a:rPr lang="en-US" dirty="0"/>
              <a:t>8/27/2019</a:t>
            </a:fld>
            <a:endParaRPr lang="en-US" dirty="0"/>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1" name="Slide Number Placeholder 10"/>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042B0DB6-F5C7-45FB-8CF3-31B45F9C2DAC}" type="datetimeFigureOut">
              <a:rPr lang="en-US" dirty="0"/>
              <a:t>8/27/2019</a:t>
            </a:fld>
            <a:endParaRPr lang="en-US" dirty="0"/>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1160EA64-D806-43AC-9DF2-F8C432F32B4C}" type="datetimeFigureOut">
              <a:rPr lang="en-US" dirty="0"/>
              <a:t>8/27/2019</a:t>
            </a:fld>
            <a:endParaRPr lang="en-US" dirty="0"/>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8A7A6979-0714-4377-B894-6BE4C2D6E202}"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ftr="0" dt="0"/>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www.mtsu.edu/nursing/forms/ClinicalStudentRequirements.pdf"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mailto:MSNAdvisor@mtsu.edu" TargetMode="External"/><Relationship Id="rId2" Type="http://schemas.openxmlformats.org/officeDocument/2006/relationships/image" Target="../media/image4.jpg"/><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2019 MSN Student Orientation</a:t>
            </a:r>
            <a:endParaRPr lang="en-US" dirty="0"/>
          </a:p>
        </p:txBody>
      </p:sp>
      <p:sp>
        <p:nvSpPr>
          <p:cNvPr id="3" name="Subtitle 2"/>
          <p:cNvSpPr>
            <a:spLocks noGrp="1"/>
          </p:cNvSpPr>
          <p:nvPr>
            <p:ph type="subTitle" idx="1"/>
          </p:nvPr>
        </p:nvSpPr>
        <p:spPr/>
        <p:txBody>
          <a:bodyPr/>
          <a:lstStyle/>
          <a:p>
            <a:r>
              <a:rPr lang="en-US" dirty="0" smtClean="0"/>
              <a:t>August 20</a:t>
            </a:r>
            <a:r>
              <a:rPr lang="en-US" baseline="30000" dirty="0" smtClean="0"/>
              <a:t>th</a:t>
            </a:r>
            <a:r>
              <a:rPr lang="en-US" dirty="0" smtClean="0"/>
              <a:t>, 2019</a:t>
            </a:r>
          </a:p>
          <a:p>
            <a:r>
              <a:rPr lang="en-US" dirty="0" smtClean="0"/>
              <a:t>Cason-Kennedy Nursing Building</a:t>
            </a:r>
            <a:endParaRPr lang="en-US" dirty="0"/>
          </a:p>
        </p:txBody>
      </p:sp>
    </p:spTree>
    <p:extLst>
      <p:ext uri="{BB962C8B-B14F-4D97-AF65-F5344CB8AC3E}">
        <p14:creationId xmlns:p14="http://schemas.microsoft.com/office/powerpoint/2010/main" val="6890386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Registration</a:t>
            </a:r>
            <a:endParaRPr lang="en-US" dirty="0"/>
          </a:p>
        </p:txBody>
      </p:sp>
      <p:pic>
        <p:nvPicPr>
          <p:cNvPr id="5" name="Content Placeholder 4" descr="15 Things to Give Up - The Swirl World"/>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735763" y="1163001"/>
            <a:ext cx="4816475" cy="4531998"/>
          </a:xfrm>
        </p:spPr>
      </p:pic>
      <p:sp>
        <p:nvSpPr>
          <p:cNvPr id="4" name="Text Placeholder 3"/>
          <p:cNvSpPr>
            <a:spLocks noGrp="1"/>
          </p:cNvSpPr>
          <p:nvPr>
            <p:ph type="body" sz="half" idx="2"/>
          </p:nvPr>
        </p:nvSpPr>
        <p:spPr>
          <a:xfrm>
            <a:off x="1115568" y="3549918"/>
            <a:ext cx="3794760" cy="3013720"/>
          </a:xfrm>
        </p:spPr>
        <p:txBody>
          <a:bodyPr>
            <a:normAutofit/>
          </a:bodyPr>
          <a:lstStyle/>
          <a:p>
            <a:r>
              <a:rPr lang="en-US" sz="1600" dirty="0" smtClean="0"/>
              <a:t>All Graduate Courses Are By Permit Only</a:t>
            </a:r>
          </a:p>
          <a:p>
            <a:r>
              <a:rPr lang="en-US" sz="1600" dirty="0" smtClean="0"/>
              <a:t>Before permits can be given, the following items need to be updated:</a:t>
            </a:r>
          </a:p>
          <a:p>
            <a:pPr algn="l"/>
            <a:r>
              <a:rPr lang="en-US" sz="1600" dirty="0" smtClean="0"/>
              <a:t>Pay Malpractice Insurance Annually </a:t>
            </a:r>
          </a:p>
          <a:p>
            <a:pPr algn="l"/>
            <a:r>
              <a:rPr lang="en-US" sz="1600" dirty="0" smtClean="0"/>
              <a:t>Immunizations – TB &amp; Flu</a:t>
            </a:r>
          </a:p>
          <a:p>
            <a:pPr algn="l"/>
            <a:r>
              <a:rPr lang="en-US" sz="1600" dirty="0" smtClean="0"/>
              <a:t>CPR Certification</a:t>
            </a:r>
          </a:p>
          <a:p>
            <a:pPr algn="l"/>
            <a:r>
              <a:rPr lang="en-US" sz="1600" dirty="0" smtClean="0"/>
              <a:t>RN License</a:t>
            </a:r>
          </a:p>
          <a:p>
            <a:pPr algn="l"/>
            <a:r>
              <a:rPr lang="en-US" sz="1600" dirty="0" smtClean="0"/>
              <a:t>TN Drivers License</a:t>
            </a:r>
            <a:endParaRPr lang="en-US" sz="1600" dirty="0"/>
          </a:p>
        </p:txBody>
      </p:sp>
    </p:spTree>
    <p:extLst>
      <p:ext uri="{BB962C8B-B14F-4D97-AF65-F5344CB8AC3E}">
        <p14:creationId xmlns:p14="http://schemas.microsoft.com/office/powerpoint/2010/main" val="22995266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DEADLINES</a:t>
            </a:r>
            <a:endParaRPr lang="en-US" dirty="0"/>
          </a:p>
        </p:txBody>
      </p:sp>
      <p:sp>
        <p:nvSpPr>
          <p:cNvPr id="3" name="Content Placeholder 2"/>
          <p:cNvSpPr>
            <a:spLocks noGrp="1"/>
          </p:cNvSpPr>
          <p:nvPr>
            <p:ph idx="1"/>
          </p:nvPr>
        </p:nvSpPr>
        <p:spPr>
          <a:xfrm>
            <a:off x="2231136" y="2525310"/>
            <a:ext cx="5685313" cy="3762756"/>
          </a:xfrm>
        </p:spPr>
        <p:txBody>
          <a:bodyPr>
            <a:normAutofit lnSpcReduction="10000"/>
          </a:bodyPr>
          <a:lstStyle/>
          <a:p>
            <a:r>
              <a:rPr lang="en-US" sz="2000" dirty="0" smtClean="0"/>
              <a:t>FALL 2019</a:t>
            </a:r>
          </a:p>
          <a:p>
            <a:pPr>
              <a:buFontTx/>
              <a:buChar char="-"/>
            </a:pPr>
            <a:r>
              <a:rPr lang="en-US" sz="2000" dirty="0" smtClean="0"/>
              <a:t>Classes Begin – August 26th</a:t>
            </a:r>
          </a:p>
          <a:p>
            <a:pPr>
              <a:buFontTx/>
              <a:buChar char="-"/>
            </a:pPr>
            <a:r>
              <a:rPr lang="en-US" sz="2000" dirty="0" smtClean="0"/>
              <a:t>Last Day to Register – August 27</a:t>
            </a:r>
            <a:r>
              <a:rPr lang="en-US" sz="2000" baseline="30000" dirty="0" smtClean="0"/>
              <a:t>th</a:t>
            </a:r>
            <a:r>
              <a:rPr lang="en-US" sz="2000" dirty="0" smtClean="0"/>
              <a:t> by 4:00 pm</a:t>
            </a:r>
          </a:p>
          <a:p>
            <a:pPr lvl="8">
              <a:buFontTx/>
              <a:buChar char="-"/>
            </a:pPr>
            <a:r>
              <a:rPr lang="en-US" sz="2000" dirty="0" smtClean="0"/>
              <a:t>($100 Late Fee)</a:t>
            </a:r>
          </a:p>
          <a:p>
            <a:pPr>
              <a:buFontTx/>
              <a:buChar char="-"/>
            </a:pPr>
            <a:r>
              <a:rPr lang="en-US" sz="2000" dirty="0" smtClean="0"/>
              <a:t>Last Day to Drop w/o Grade – September 8th</a:t>
            </a:r>
          </a:p>
          <a:p>
            <a:pPr>
              <a:buFontTx/>
              <a:buChar char="-"/>
            </a:pPr>
            <a:r>
              <a:rPr lang="en-US" sz="2000" dirty="0" smtClean="0"/>
              <a:t>Last Day to Drop w/ W – October 30th</a:t>
            </a:r>
          </a:p>
          <a:p>
            <a:pPr>
              <a:buFontTx/>
              <a:buChar char="-"/>
            </a:pPr>
            <a:r>
              <a:rPr lang="en-US" sz="2000" dirty="0" smtClean="0"/>
              <a:t>Graduation – December 14th</a:t>
            </a:r>
          </a:p>
          <a:p>
            <a:r>
              <a:rPr lang="en-US" sz="2000" dirty="0" smtClean="0"/>
              <a:t>SPRING 2020</a:t>
            </a:r>
          </a:p>
          <a:p>
            <a:pPr>
              <a:buFontTx/>
              <a:buChar char="-"/>
            </a:pPr>
            <a:r>
              <a:rPr lang="en-US" sz="2000" dirty="0" smtClean="0"/>
              <a:t>Priority Registration Begins – November 4th</a:t>
            </a:r>
          </a:p>
          <a:p>
            <a:pPr marL="0" indent="0">
              <a:buNone/>
            </a:pPr>
            <a:endParaRPr lang="en-US" dirty="0"/>
          </a:p>
        </p:txBody>
      </p:sp>
      <p:pic>
        <p:nvPicPr>
          <p:cNvPr id="4" name="Picture 3" descr="'컴퓨터공학' 카테고리의 글 목록 :: IT IS IT"/>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916449" y="2525310"/>
            <a:ext cx="3378374" cy="2595994"/>
          </a:xfrm>
          <a:prstGeom prst="rect">
            <a:avLst/>
          </a:prstGeom>
        </p:spPr>
      </p:pic>
    </p:spTree>
    <p:extLst>
      <p:ext uri="{BB962C8B-B14F-4D97-AF65-F5344CB8AC3E}">
        <p14:creationId xmlns:p14="http://schemas.microsoft.com/office/powerpoint/2010/main" val="2773243090"/>
      </p:ext>
    </p:extLst>
  </p:cSld>
  <p:clrMapOvr>
    <a:masterClrMapping/>
  </p:clrMapOvr>
  <p:transition spd="slow">
    <p:push di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Advising Form</a:t>
            </a:r>
            <a:endParaRPr lang="en-US" dirty="0"/>
          </a:p>
        </p:txBody>
      </p:sp>
      <p:sp>
        <p:nvSpPr>
          <p:cNvPr id="3" name="Content Placeholder 2"/>
          <p:cNvSpPr>
            <a:spLocks noGrp="1"/>
          </p:cNvSpPr>
          <p:nvPr>
            <p:ph idx="1"/>
          </p:nvPr>
        </p:nvSpPr>
        <p:spPr/>
        <p:txBody>
          <a:bodyPr>
            <a:normAutofit fontScale="55000" lnSpcReduction="20000"/>
          </a:bodyPr>
          <a:lstStyle/>
          <a:p>
            <a:r>
              <a:rPr lang="en-US" b="1" dirty="0"/>
              <a:t>ID </a:t>
            </a:r>
            <a:r>
              <a:rPr lang="en-US" dirty="0"/>
              <a:t>	</a:t>
            </a:r>
            <a:r>
              <a:rPr lang="en-US" b="1" dirty="0"/>
              <a:t>Course Title </a:t>
            </a:r>
            <a:r>
              <a:rPr lang="en-US" dirty="0"/>
              <a:t>	</a:t>
            </a:r>
            <a:r>
              <a:rPr lang="en-US" dirty="0" smtClean="0"/>
              <a:t>                           </a:t>
            </a:r>
            <a:r>
              <a:rPr lang="en-US" b="1" dirty="0" smtClean="0"/>
              <a:t>Cr </a:t>
            </a:r>
            <a:r>
              <a:rPr lang="en-US" b="1" dirty="0" err="1"/>
              <a:t>Hrs</a:t>
            </a:r>
            <a:r>
              <a:rPr lang="en-US" b="1" dirty="0"/>
              <a:t> </a:t>
            </a:r>
            <a:r>
              <a:rPr lang="en-US" b="1" dirty="0" smtClean="0"/>
              <a:t> </a:t>
            </a:r>
            <a:r>
              <a:rPr lang="en-US" dirty="0"/>
              <a:t>		</a:t>
            </a:r>
          </a:p>
          <a:p>
            <a:r>
              <a:rPr lang="en-US" b="1" dirty="0"/>
              <a:t>Core Courses (15 hrs.) </a:t>
            </a:r>
            <a:r>
              <a:rPr lang="en-US" dirty="0"/>
              <a:t>	</a:t>
            </a:r>
          </a:p>
          <a:p>
            <a:r>
              <a:rPr lang="en-US" dirty="0"/>
              <a:t>NURS 6000 	Theoretical Foundations 	3 	</a:t>
            </a:r>
          </a:p>
          <a:p>
            <a:r>
              <a:rPr lang="en-US" dirty="0"/>
              <a:t>NURS 6001 	Health Care Policy 	3 	</a:t>
            </a:r>
          </a:p>
          <a:p>
            <a:r>
              <a:rPr lang="en-US" dirty="0"/>
              <a:t>NURS 6002 	Advanced Nursing Research 	3 	</a:t>
            </a:r>
          </a:p>
          <a:p>
            <a:r>
              <a:rPr lang="en-US" dirty="0"/>
              <a:t>NURS 6003 	Advanced Role Development 	3 	</a:t>
            </a:r>
          </a:p>
          <a:p>
            <a:r>
              <a:rPr lang="en-US" dirty="0"/>
              <a:t>NURS 6990 	Scholarly Synthesis / Research 	3 	</a:t>
            </a:r>
          </a:p>
          <a:p>
            <a:r>
              <a:rPr lang="en-US" b="1" dirty="0"/>
              <a:t>Concentration (10 hrs.) </a:t>
            </a:r>
            <a:r>
              <a:rPr lang="en-US" dirty="0"/>
              <a:t>	</a:t>
            </a:r>
          </a:p>
          <a:p>
            <a:r>
              <a:rPr lang="en-US" dirty="0"/>
              <a:t>NURS 6101 	Advanced Health Assessment 	3 	</a:t>
            </a:r>
          </a:p>
          <a:p>
            <a:r>
              <a:rPr lang="en-US" dirty="0"/>
              <a:t>NURS 6102 	Advanced Health Assessment – Clinical 	1 	</a:t>
            </a:r>
          </a:p>
          <a:p>
            <a:r>
              <a:rPr lang="en-US" dirty="0"/>
              <a:t>NURS 6103 	Advanced Pathophysiology 	3 	</a:t>
            </a:r>
          </a:p>
          <a:p>
            <a:r>
              <a:rPr lang="en-US" dirty="0"/>
              <a:t>NURS 6104 	Advanced Pharmacology 	3 	</a:t>
            </a:r>
          </a:p>
          <a:p>
            <a:r>
              <a:rPr lang="en-US" b="1" dirty="0"/>
              <a:t>Family Nurse Practitioner Courses (17 hrs.) </a:t>
            </a:r>
            <a:r>
              <a:rPr lang="en-US" dirty="0"/>
              <a:t>	</a:t>
            </a:r>
          </a:p>
          <a:p>
            <a:r>
              <a:rPr lang="en-US" dirty="0"/>
              <a:t>NURS 6601 	Family Nurse Practitioner I 	3 	</a:t>
            </a:r>
          </a:p>
          <a:p>
            <a:r>
              <a:rPr lang="en-US" dirty="0"/>
              <a:t>NURS 6602 	Family Nurse Practitioner I – Clinical 	2 	</a:t>
            </a:r>
          </a:p>
          <a:p>
            <a:r>
              <a:rPr lang="en-US" dirty="0"/>
              <a:t>NURS 6603 	Family Nurse Practitioner II 	3 	</a:t>
            </a:r>
          </a:p>
          <a:p>
            <a:r>
              <a:rPr lang="en-US" dirty="0"/>
              <a:t>NURS 6604 	Family Nurse Practitioner II – Clinical 	4 	</a:t>
            </a:r>
          </a:p>
          <a:p>
            <a:r>
              <a:rPr lang="en-US" dirty="0"/>
              <a:t>NURS 6605 	Family Nurse Practitioner III 	3 	</a:t>
            </a:r>
          </a:p>
          <a:p>
            <a:r>
              <a:rPr lang="en-US" dirty="0"/>
              <a:t>NURS 6606 	Family Nurse Practitioner III ‐Clinical 	2 	</a:t>
            </a:r>
          </a:p>
          <a:p>
            <a:r>
              <a:rPr lang="en-US" b="1" dirty="0"/>
              <a:t>Practicum (5 hrs.) </a:t>
            </a:r>
            <a:r>
              <a:rPr lang="en-US" dirty="0"/>
              <a:t>	</a:t>
            </a:r>
          </a:p>
          <a:p>
            <a:r>
              <a:rPr lang="en-US" dirty="0"/>
              <a:t>NURS 6609 	Advanced Family NP Practicum 	5 	</a:t>
            </a:r>
          </a:p>
        </p:txBody>
      </p:sp>
      <p:sp>
        <p:nvSpPr>
          <p:cNvPr id="4" name="Text Placeholder 3"/>
          <p:cNvSpPr>
            <a:spLocks noGrp="1"/>
          </p:cNvSpPr>
          <p:nvPr>
            <p:ph type="body" sz="half" idx="2"/>
          </p:nvPr>
        </p:nvSpPr>
        <p:spPr>
          <a:xfrm>
            <a:off x="1115568" y="3549918"/>
            <a:ext cx="3794760" cy="2923618"/>
          </a:xfrm>
        </p:spPr>
        <p:txBody>
          <a:bodyPr>
            <a:normAutofit fontScale="92500"/>
          </a:bodyPr>
          <a:lstStyle/>
          <a:p>
            <a:r>
              <a:rPr lang="en-US" sz="2000" dirty="0" smtClean="0"/>
              <a:t>Paper Degree Plans are no longer in use.  Students will instead submit an online Advising Form.  All Graduate Forms can be found on the College of Graduate Studies Forms page.</a:t>
            </a:r>
          </a:p>
          <a:p>
            <a:r>
              <a:rPr lang="en-US" sz="2000" dirty="0" smtClean="0"/>
              <a:t>Students must either meet with MSN Advisor or have a Phone Conference to discuss their Program Sequence.</a:t>
            </a:r>
          </a:p>
          <a:p>
            <a:endParaRPr lang="en-US" dirty="0"/>
          </a:p>
        </p:txBody>
      </p:sp>
    </p:spTree>
    <p:extLst>
      <p:ext uri="{BB962C8B-B14F-4D97-AF65-F5344CB8AC3E}">
        <p14:creationId xmlns:p14="http://schemas.microsoft.com/office/powerpoint/2010/main" val="3714502162"/>
      </p:ext>
    </p:extLst>
  </p:cSld>
  <p:clrMapOvr>
    <a:masterClrMapping/>
  </p:clrMapOvr>
  <p:transition spd="slow">
    <p:push di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00200" y="1125885"/>
            <a:ext cx="8991600" cy="1645920"/>
          </a:xfrm>
        </p:spPr>
        <p:txBody>
          <a:bodyPr/>
          <a:lstStyle/>
          <a:p>
            <a:r>
              <a:rPr lang="en-US" dirty="0" smtClean="0"/>
              <a:t>Opt Out</a:t>
            </a:r>
            <a:endParaRPr lang="en-US" dirty="0"/>
          </a:p>
        </p:txBody>
      </p:sp>
      <p:sp>
        <p:nvSpPr>
          <p:cNvPr id="3" name="Subtitle 2"/>
          <p:cNvSpPr>
            <a:spLocks noGrp="1"/>
          </p:cNvSpPr>
          <p:nvPr>
            <p:ph type="subTitle" idx="1"/>
          </p:nvPr>
        </p:nvSpPr>
        <p:spPr>
          <a:xfrm>
            <a:off x="2695194" y="3118981"/>
            <a:ext cx="6801612" cy="3458463"/>
          </a:xfrm>
        </p:spPr>
        <p:txBody>
          <a:bodyPr>
            <a:normAutofit fontScale="92500" lnSpcReduction="10000"/>
          </a:bodyPr>
          <a:lstStyle/>
          <a:p>
            <a:r>
              <a:rPr lang="en-US" dirty="0" smtClean="0">
                <a:solidFill>
                  <a:schemeClr val="bg1"/>
                </a:solidFill>
              </a:rPr>
              <a:t>Students are expected to participate each term; Fall, Spring, and Summer. </a:t>
            </a:r>
          </a:p>
          <a:p>
            <a:r>
              <a:rPr lang="en-US" dirty="0" smtClean="0">
                <a:solidFill>
                  <a:schemeClr val="bg1"/>
                </a:solidFill>
              </a:rPr>
              <a:t>They may choose to opt out for Summer by submitting the Opt </a:t>
            </a:r>
            <a:r>
              <a:rPr lang="en-US" dirty="0">
                <a:solidFill>
                  <a:schemeClr val="bg1"/>
                </a:solidFill>
              </a:rPr>
              <a:t>O</a:t>
            </a:r>
            <a:r>
              <a:rPr lang="en-US" dirty="0" smtClean="0">
                <a:solidFill>
                  <a:schemeClr val="bg1"/>
                </a:solidFill>
              </a:rPr>
              <a:t>ut form.</a:t>
            </a:r>
          </a:p>
          <a:p>
            <a:r>
              <a:rPr lang="en-US" dirty="0" smtClean="0">
                <a:solidFill>
                  <a:schemeClr val="bg1"/>
                </a:solidFill>
              </a:rPr>
              <a:t>If a student cannot register for any reason during the Fall or Spring terms, then they must also complete and submit an Opt Out form.  </a:t>
            </a:r>
          </a:p>
          <a:p>
            <a:r>
              <a:rPr lang="en-US" dirty="0" smtClean="0">
                <a:solidFill>
                  <a:schemeClr val="bg1"/>
                </a:solidFill>
              </a:rPr>
              <a:t>A student may only Opt Out from two terms during their participation in the MSN program, excluding Summer.</a:t>
            </a:r>
          </a:p>
          <a:p>
            <a:r>
              <a:rPr lang="en-US" dirty="0" smtClean="0">
                <a:solidFill>
                  <a:schemeClr val="bg1"/>
                </a:solidFill>
              </a:rPr>
              <a:t>Students will need to apply for </a:t>
            </a:r>
            <a:r>
              <a:rPr lang="en-US" u="sng" dirty="0" smtClean="0">
                <a:solidFill>
                  <a:schemeClr val="bg1"/>
                </a:solidFill>
              </a:rPr>
              <a:t>Readmission</a:t>
            </a:r>
            <a:r>
              <a:rPr lang="en-US" dirty="0" smtClean="0">
                <a:solidFill>
                  <a:schemeClr val="bg1"/>
                </a:solidFill>
              </a:rPr>
              <a:t> when they choose to return</a:t>
            </a:r>
          </a:p>
          <a:p>
            <a:endParaRPr lang="en-US" dirty="0" smtClean="0">
              <a:solidFill>
                <a:schemeClr val="bg1"/>
              </a:solidFill>
            </a:endParaRPr>
          </a:p>
          <a:p>
            <a:endParaRPr lang="en-US" dirty="0" smtClean="0">
              <a:solidFill>
                <a:schemeClr val="bg1"/>
              </a:solidFill>
            </a:endParaRPr>
          </a:p>
        </p:txBody>
      </p:sp>
    </p:spTree>
    <p:extLst>
      <p:ext uri="{BB962C8B-B14F-4D97-AF65-F5344CB8AC3E}">
        <p14:creationId xmlns:p14="http://schemas.microsoft.com/office/powerpoint/2010/main" val="548451158"/>
      </p:ext>
    </p:extLst>
  </p:cSld>
  <p:clrMapOvr>
    <a:masterClrMapping/>
  </p:clrMapOvr>
  <p:transition spd="slow">
    <p:wip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Medatrax</a:t>
            </a:r>
            <a:endParaRPr lang="en-US" dirty="0"/>
          </a:p>
        </p:txBody>
      </p:sp>
      <p:sp>
        <p:nvSpPr>
          <p:cNvPr id="3" name="Content Placeholder 2"/>
          <p:cNvSpPr>
            <a:spLocks noGrp="1"/>
          </p:cNvSpPr>
          <p:nvPr>
            <p:ph idx="1"/>
          </p:nvPr>
        </p:nvSpPr>
        <p:spPr/>
        <p:txBody>
          <a:bodyPr/>
          <a:lstStyle/>
          <a:p>
            <a:pPr marL="0" indent="0" algn="ctr">
              <a:buNone/>
            </a:pPr>
            <a:endParaRPr lang="en-US" dirty="0" smtClean="0"/>
          </a:p>
          <a:p>
            <a:pPr marL="0" indent="0" algn="ctr">
              <a:buNone/>
            </a:pPr>
            <a:r>
              <a:rPr lang="en-US" dirty="0" smtClean="0"/>
              <a:t>The MSN FNP Program uses the Medatrax system for document and preceptorship management and tracking.   It is the student’s responsibility to keep all required documentation current.  All items must be submitted in Word or PDF form.  Jpegs will not be accepted.  </a:t>
            </a:r>
            <a:endParaRPr lang="en-US" dirty="0"/>
          </a:p>
          <a:p>
            <a:pPr marL="0" indent="0" algn="ctr">
              <a:buNone/>
            </a:pPr>
            <a:r>
              <a:rPr lang="en-US" dirty="0" smtClean="0"/>
              <a:t>For the Clinical/Student Requirements go here:</a:t>
            </a:r>
          </a:p>
          <a:p>
            <a:pPr marL="0" indent="0" algn="ctr">
              <a:buNone/>
            </a:pPr>
            <a:r>
              <a:rPr lang="en-US" dirty="0">
                <a:hlinkClick r:id="rId2"/>
              </a:rPr>
              <a:t>https://</a:t>
            </a:r>
            <a:r>
              <a:rPr lang="en-US" dirty="0" smtClean="0">
                <a:hlinkClick r:id="rId2"/>
              </a:rPr>
              <a:t>www.mtsu.edu/nursing/forms/ClinicalStudentRequirements.pdf</a:t>
            </a:r>
            <a:r>
              <a:rPr lang="en-US" dirty="0" smtClean="0"/>
              <a:t> </a:t>
            </a:r>
            <a:endParaRPr lang="en-US" dirty="0"/>
          </a:p>
        </p:txBody>
      </p:sp>
    </p:spTree>
    <p:extLst>
      <p:ext uri="{BB962C8B-B14F-4D97-AF65-F5344CB8AC3E}">
        <p14:creationId xmlns:p14="http://schemas.microsoft.com/office/powerpoint/2010/main" val="3729543490"/>
      </p:ext>
    </p:extLst>
  </p:cSld>
  <p:clrMapOvr>
    <a:masterClrMapping/>
  </p:clrMapOvr>
  <p:transition spd="slow">
    <p:wip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Graduation</a:t>
            </a:r>
            <a:endParaRPr lang="en-US" dirty="0"/>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524749" y="1741118"/>
            <a:ext cx="3723623" cy="3594969"/>
          </a:xfrm>
        </p:spPr>
      </p:pic>
      <p:sp>
        <p:nvSpPr>
          <p:cNvPr id="4" name="Text Placeholder 3"/>
          <p:cNvSpPr>
            <a:spLocks noGrp="1"/>
          </p:cNvSpPr>
          <p:nvPr>
            <p:ph type="body" sz="half" idx="2"/>
          </p:nvPr>
        </p:nvSpPr>
        <p:spPr/>
        <p:txBody>
          <a:bodyPr>
            <a:normAutofit/>
          </a:bodyPr>
          <a:lstStyle/>
          <a:p>
            <a:r>
              <a:rPr lang="en-US" dirty="0" smtClean="0">
                <a:solidFill>
                  <a:schemeClr val="tx1"/>
                </a:solidFill>
              </a:rPr>
              <a:t>Fall 2019 Commencement </a:t>
            </a:r>
          </a:p>
          <a:p>
            <a:r>
              <a:rPr lang="en-US" dirty="0" smtClean="0">
                <a:solidFill>
                  <a:schemeClr val="tx1"/>
                </a:solidFill>
              </a:rPr>
              <a:t>December 14th</a:t>
            </a:r>
          </a:p>
          <a:p>
            <a:r>
              <a:rPr lang="en-US" dirty="0" smtClean="0">
                <a:solidFill>
                  <a:schemeClr val="tx1"/>
                </a:solidFill>
              </a:rPr>
              <a:t>Submit Your Intent to Graduate within the first two weeks of your last semester.</a:t>
            </a:r>
          </a:p>
          <a:p>
            <a:r>
              <a:rPr lang="en-US" dirty="0" smtClean="0">
                <a:solidFill>
                  <a:schemeClr val="tx1"/>
                </a:solidFill>
              </a:rPr>
              <a:t>Intent to Graduate form is found on the College of Graduate Studies website.</a:t>
            </a:r>
            <a:endParaRPr lang="en-US" dirty="0"/>
          </a:p>
        </p:txBody>
      </p:sp>
    </p:spTree>
    <p:extLst>
      <p:ext uri="{BB962C8B-B14F-4D97-AF65-F5344CB8AC3E}">
        <p14:creationId xmlns:p14="http://schemas.microsoft.com/office/powerpoint/2010/main" val="1616512600"/>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Course Repeat Requests</a:t>
            </a:r>
            <a:endParaRPr lang="en-US" dirty="0"/>
          </a:p>
        </p:txBody>
      </p:sp>
      <p:sp>
        <p:nvSpPr>
          <p:cNvPr id="3" name="Content Placeholder 2"/>
          <p:cNvSpPr>
            <a:spLocks noGrp="1"/>
          </p:cNvSpPr>
          <p:nvPr>
            <p:ph idx="1"/>
          </p:nvPr>
        </p:nvSpPr>
        <p:spPr>
          <a:xfrm>
            <a:off x="1963882" y="2367420"/>
            <a:ext cx="8188036" cy="3372608"/>
          </a:xfrm>
        </p:spPr>
        <p:txBody>
          <a:bodyPr>
            <a:normAutofit fontScale="92500" lnSpcReduction="10000"/>
          </a:bodyPr>
          <a:lstStyle/>
          <a:p>
            <a:pPr marL="0" indent="0">
              <a:buNone/>
            </a:pPr>
            <a:endParaRPr lang="en-US" dirty="0" smtClean="0"/>
          </a:p>
          <a:p>
            <a:pPr marL="0" indent="0">
              <a:buNone/>
            </a:pPr>
            <a:r>
              <a:rPr lang="en-US" sz="2000" dirty="0" smtClean="0"/>
              <a:t>A graduate student may repeat a course if necessary by meeting the following terms:</a:t>
            </a:r>
          </a:p>
          <a:p>
            <a:r>
              <a:rPr lang="en-US" sz="2000" dirty="0" smtClean="0"/>
              <a:t>If a grade of C or lower was earned</a:t>
            </a:r>
          </a:p>
          <a:p>
            <a:r>
              <a:rPr lang="en-US" sz="2000" dirty="0" smtClean="0"/>
              <a:t>Student must contact the MSN Advisor for Course Repeat Information</a:t>
            </a:r>
          </a:p>
          <a:p>
            <a:pPr marL="0" indent="0">
              <a:buNone/>
            </a:pPr>
            <a:r>
              <a:rPr lang="en-US" sz="2000" dirty="0" smtClean="0"/>
              <a:t>A graduate student :</a:t>
            </a:r>
            <a:endParaRPr lang="en-US" sz="2000" dirty="0"/>
          </a:p>
          <a:p>
            <a:r>
              <a:rPr lang="en-US" sz="2000" dirty="0" smtClean="0"/>
              <a:t>May only repeat 2 different courses</a:t>
            </a:r>
          </a:p>
          <a:p>
            <a:r>
              <a:rPr lang="en-US" sz="2000" dirty="0" smtClean="0"/>
              <a:t>Does not apply to students admitted conditionally</a:t>
            </a:r>
          </a:p>
          <a:p>
            <a:r>
              <a:rPr lang="en-US" sz="2000" dirty="0" smtClean="0"/>
              <a:t>More information may be found in the MSN Progression Policy</a:t>
            </a:r>
          </a:p>
        </p:txBody>
      </p:sp>
    </p:spTree>
    <p:extLst>
      <p:ext uri="{BB962C8B-B14F-4D97-AF65-F5344CB8AC3E}">
        <p14:creationId xmlns:p14="http://schemas.microsoft.com/office/powerpoint/2010/main" val="303524536"/>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Communication</a:t>
            </a:r>
            <a:endParaRPr lang="en-US" dirty="0"/>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577445" y="2026227"/>
            <a:ext cx="5039591" cy="3023755"/>
          </a:xfrm>
        </p:spPr>
      </p:pic>
      <p:sp>
        <p:nvSpPr>
          <p:cNvPr id="4" name="Text Placeholder 3"/>
          <p:cNvSpPr>
            <a:spLocks noGrp="1"/>
          </p:cNvSpPr>
          <p:nvPr>
            <p:ph type="body" sz="half" idx="2"/>
          </p:nvPr>
        </p:nvSpPr>
        <p:spPr/>
        <p:txBody>
          <a:bodyPr>
            <a:normAutofit fontScale="92500" lnSpcReduction="10000"/>
          </a:bodyPr>
          <a:lstStyle/>
          <a:p>
            <a:r>
              <a:rPr lang="en-US" sz="2400" dirty="0" smtClean="0">
                <a:solidFill>
                  <a:schemeClr val="tx1"/>
                </a:solidFill>
              </a:rPr>
              <a:t>Grace V. James</a:t>
            </a:r>
          </a:p>
          <a:p>
            <a:r>
              <a:rPr lang="en-US" sz="2400" dirty="0" smtClean="0">
                <a:solidFill>
                  <a:schemeClr val="tx1"/>
                </a:solidFill>
              </a:rPr>
              <a:t>MSN Advisor</a:t>
            </a:r>
          </a:p>
          <a:p>
            <a:r>
              <a:rPr lang="en-US" sz="2400" dirty="0" smtClean="0">
                <a:solidFill>
                  <a:schemeClr val="tx1"/>
                </a:solidFill>
              </a:rPr>
              <a:t>615-898-5252</a:t>
            </a:r>
          </a:p>
          <a:p>
            <a:r>
              <a:rPr lang="en-US" sz="2400" dirty="0" smtClean="0">
                <a:solidFill>
                  <a:schemeClr val="tx1"/>
                </a:solidFill>
                <a:hlinkClick r:id="rId3"/>
              </a:rPr>
              <a:t>MSNAdvisor@mtsu.edu</a:t>
            </a:r>
            <a:endParaRPr lang="en-US" sz="2400" dirty="0" smtClean="0">
              <a:solidFill>
                <a:schemeClr val="tx1"/>
              </a:solidFill>
            </a:endParaRPr>
          </a:p>
          <a:p>
            <a:r>
              <a:rPr lang="en-US" sz="2400" dirty="0" smtClean="0">
                <a:solidFill>
                  <a:schemeClr val="tx1"/>
                </a:solidFill>
              </a:rPr>
              <a:t>CKNB 201 C</a:t>
            </a:r>
          </a:p>
          <a:p>
            <a:endParaRPr lang="en-US" dirty="0"/>
          </a:p>
        </p:txBody>
      </p:sp>
    </p:spTree>
    <p:extLst>
      <p:ext uri="{BB962C8B-B14F-4D97-AF65-F5344CB8AC3E}">
        <p14:creationId xmlns:p14="http://schemas.microsoft.com/office/powerpoint/2010/main" val="1560471390"/>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docProps/app.xml><?xml version="1.0" encoding="utf-8"?>
<Properties xmlns="http://schemas.openxmlformats.org/officeDocument/2006/extended-properties" xmlns:vt="http://schemas.openxmlformats.org/officeDocument/2006/docPropsVTypes">
  <Template>TM10001115[[fn=Parcel]]</Template>
  <TotalTime>700</TotalTime>
  <Words>415</Words>
  <Application>Microsoft Office PowerPoint</Application>
  <PresentationFormat>Widescreen</PresentationFormat>
  <Paragraphs>76</Paragraphs>
  <Slides>9</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9</vt:i4>
      </vt:variant>
    </vt:vector>
  </HeadingPairs>
  <TitlesOfParts>
    <vt:vector size="12" baseType="lpstr">
      <vt:lpstr>Arial</vt:lpstr>
      <vt:lpstr>Gill Sans MT</vt:lpstr>
      <vt:lpstr>Parcel</vt:lpstr>
      <vt:lpstr>2019 MSN Student Orientation</vt:lpstr>
      <vt:lpstr>Registration</vt:lpstr>
      <vt:lpstr>DEADLINES</vt:lpstr>
      <vt:lpstr>Advising Form</vt:lpstr>
      <vt:lpstr>Opt Out</vt:lpstr>
      <vt:lpstr>Medatrax</vt:lpstr>
      <vt:lpstr>Graduation</vt:lpstr>
      <vt:lpstr>Course Repeat Requests</vt:lpstr>
      <vt:lpstr>Communication</vt:lpstr>
    </vt:vector>
  </TitlesOfParts>
  <Company>MTSU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2018 MSN Student Orientation</dc:title>
  <dc:creator>Grace James</dc:creator>
  <cp:lastModifiedBy>Vicki Sharp</cp:lastModifiedBy>
  <cp:revision>64</cp:revision>
  <dcterms:created xsi:type="dcterms:W3CDTF">2018-07-31T21:13:57Z</dcterms:created>
  <dcterms:modified xsi:type="dcterms:W3CDTF">2019-08-27T17:34:12Z</dcterms:modified>
</cp:coreProperties>
</file>