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1" r:id="rId8"/>
    <p:sldId id="262" r:id="rId9"/>
    <p:sldId id="263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3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66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44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2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6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8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4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32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E68FB6-D8B2-432E-B693-12E37078256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168797-C962-4911-B7BA-887A7E9C1AB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05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" TargetMode="External"/><Relationship Id="rId2" Type="http://schemas.openxmlformats.org/officeDocument/2006/relationships/hyperlink" Target="https://owl.purdue.edu/owl/research_and_citation/apa_style/apa_style_introduct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s.b.ebscohost.com.ezproxy.mtsu.edu/eds/pdfviewer/pdfviewer?vid=7&amp;sid=d7de5ae7-08be-4460-ae63-22dc345f507d@pdc-v-sessmgr06" TargetMode="External"/><Relationship Id="rId2" Type="http://schemas.openxmlformats.org/officeDocument/2006/relationships/hyperlink" Target="http://dx.doi.org/10.1016/j.jopan.2013.03.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2900" y="4855618"/>
            <a:ext cx="6938010" cy="160233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Library </a:t>
            </a:r>
            <a:r>
              <a:rPr lang="en-US" b="1" dirty="0" err="1" smtClean="0">
                <a:solidFill>
                  <a:schemeClr val="tx1"/>
                </a:solidFill>
              </a:rPr>
              <a:t>ResourCes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ProfessionaL</a:t>
            </a:r>
            <a:r>
              <a:rPr lang="en-US" b="1" dirty="0" smtClean="0">
                <a:solidFill>
                  <a:schemeClr val="tx1"/>
                </a:solidFill>
              </a:rPr>
              <a:t> Writing                  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783054" y="4572000"/>
            <a:ext cx="4194875" cy="203027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MTSU School of Nursing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MSN Orientation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August 20, 2019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6732" y="1527755"/>
            <a:ext cx="8525742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Strategies For Success</a:t>
            </a:r>
            <a:endParaRPr lang="en-US" sz="7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5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372" y="205196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Where can you Find Help with APA?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655" y="1456357"/>
            <a:ext cx="10739086" cy="489794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owl.purdue.edu/owl/research_and_citation/apa_style/apa_style_introduction.html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002060"/>
                </a:solidFill>
              </a:rPr>
              <a:t>American </a:t>
            </a:r>
            <a:r>
              <a:rPr lang="en-US" sz="3200" dirty="0">
                <a:solidFill>
                  <a:srgbClr val="002060"/>
                </a:solidFill>
              </a:rPr>
              <a:t>Psychological Association (2010). </a:t>
            </a:r>
            <a:r>
              <a:rPr lang="en-US" sz="3200" i="1" dirty="0">
                <a:solidFill>
                  <a:srgbClr val="002060"/>
                </a:solidFill>
              </a:rPr>
              <a:t>Publication manual of the American Psychological Association</a:t>
            </a:r>
            <a:r>
              <a:rPr lang="en-US" sz="3200" dirty="0">
                <a:solidFill>
                  <a:srgbClr val="002060"/>
                </a:solidFill>
              </a:rPr>
              <a:t>, (6</a:t>
            </a:r>
            <a:r>
              <a:rPr lang="en-US" sz="3200" baseline="30000" dirty="0">
                <a:solidFill>
                  <a:srgbClr val="002060"/>
                </a:solidFill>
              </a:rPr>
              <a:t>th</a:t>
            </a:r>
            <a:r>
              <a:rPr lang="en-US" sz="3200" dirty="0">
                <a:solidFill>
                  <a:srgbClr val="002060"/>
                </a:solidFill>
              </a:rPr>
              <a:t> ed.). Washington, DC: American Psychological Association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*It is highly recommended you purchase the APA manual</a:t>
            </a:r>
          </a:p>
          <a:p>
            <a:r>
              <a:rPr lang="en-US" sz="3200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en-US" sz="3200" dirty="0">
                <a:solidFill>
                  <a:srgbClr val="FF0000"/>
                </a:solidFill>
                <a:hlinkClick r:id="rId3"/>
              </a:rPr>
              <a:t>://www.apastyle.org</a:t>
            </a:r>
            <a:r>
              <a:rPr lang="en-US" sz="3200" dirty="0" smtClean="0">
                <a:solidFill>
                  <a:srgbClr val="FF0000"/>
                </a:solidFill>
                <a:hlinkClick r:id="rId3"/>
              </a:rPr>
              <a:t>/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MTSU’s University Writing Center</a:t>
            </a:r>
          </a:p>
          <a:p>
            <a:r>
              <a:rPr lang="en-US" sz="3200" u="sng" dirty="0" smtClean="0">
                <a:solidFill>
                  <a:srgbClr val="FF0000"/>
                </a:solidFill>
              </a:rPr>
              <a:t>mtsu.edu/writing-center/online-</a:t>
            </a:r>
            <a:r>
              <a:rPr lang="en-US" sz="3200" u="sng" dirty="0" err="1" smtClean="0">
                <a:solidFill>
                  <a:srgbClr val="FF0000"/>
                </a:solidFill>
              </a:rPr>
              <a:t>resources.php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94" y="3511996"/>
            <a:ext cx="1762125" cy="253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7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r>
              <a:rPr lang="en-US" sz="8000" b="1" dirty="0" smtClean="0"/>
              <a:t>Questions?</a:t>
            </a:r>
            <a:endParaRPr lang="en-US" sz="8000" b="1" dirty="0"/>
          </a:p>
        </p:txBody>
      </p:sp>
      <p:pic>
        <p:nvPicPr>
          <p:cNvPr id="3086" name="Picture 14" descr="Image result for images of ques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20" y="2084832"/>
            <a:ext cx="7003300" cy="392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79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Library Resources</a:t>
            </a:r>
            <a:br>
              <a:rPr lang="en-US" b="1" dirty="0" smtClean="0"/>
            </a:br>
            <a:r>
              <a:rPr lang="en-US" sz="4400" b="1" cap="none" dirty="0" smtClean="0">
                <a:solidFill>
                  <a:srgbClr val="FF0000"/>
                </a:solidFill>
              </a:rPr>
              <a:t>library.mtsu.edu/home</a:t>
            </a:r>
            <a:endParaRPr lang="en-US" sz="4400" b="1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u="sng" dirty="0" smtClean="0">
                <a:solidFill>
                  <a:srgbClr val="002060"/>
                </a:solidFill>
              </a:rPr>
              <a:t>Evidence Based Practice </a:t>
            </a:r>
            <a:r>
              <a:rPr lang="en-US" sz="2800" b="1" dirty="0" smtClean="0">
                <a:solidFill>
                  <a:srgbClr val="002060"/>
                </a:solidFill>
              </a:rPr>
              <a:t>– need for knowledge/information that has been proven (through research) to be “best practice”</a:t>
            </a:r>
          </a:p>
          <a:p>
            <a:pPr marL="0" indent="0">
              <a:buNone/>
            </a:pPr>
            <a:r>
              <a:rPr lang="en-US" sz="2800" b="1" i="1" u="sng" dirty="0" smtClean="0">
                <a:solidFill>
                  <a:srgbClr val="002060"/>
                </a:solidFill>
              </a:rPr>
              <a:t>Databases for the Health </a:t>
            </a:r>
            <a:r>
              <a:rPr lang="en-US" sz="2800" b="1" i="1" u="sng" dirty="0">
                <a:solidFill>
                  <a:srgbClr val="002060"/>
                </a:solidFill>
              </a:rPr>
              <a:t>P</a:t>
            </a:r>
            <a:r>
              <a:rPr lang="en-US" sz="2800" b="1" i="1" u="sng" dirty="0" smtClean="0">
                <a:solidFill>
                  <a:srgbClr val="002060"/>
                </a:solidFill>
              </a:rPr>
              <a:t>rofessions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CINAHL, PubMed, Cochrane Review, </a:t>
            </a:r>
            <a:r>
              <a:rPr lang="en-US" sz="2800" dirty="0" err="1" smtClean="0"/>
              <a:t>etc</a:t>
            </a:r>
            <a:r>
              <a:rPr lang="en-US" sz="2800" dirty="0" smtClean="0"/>
              <a:t>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Access to research articles/publications that focus on a specific topic of interest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Access to other holdings outside of MTSU library</a:t>
            </a:r>
          </a:p>
          <a:p>
            <a:r>
              <a:rPr lang="en-US" sz="2800" b="1" i="1" u="sng" dirty="0" smtClean="0">
                <a:solidFill>
                  <a:srgbClr val="002060"/>
                </a:solidFill>
              </a:rPr>
              <a:t>Relevance &amp; Trustworthiness (reputable journal or website?)</a:t>
            </a:r>
          </a:p>
          <a:p>
            <a:endParaRPr lang="en-US" sz="2400" b="1" i="1" u="sng" dirty="0" smtClean="0"/>
          </a:p>
          <a:p>
            <a:pPr marL="128016" lvl="1" indent="0">
              <a:buNone/>
            </a:pPr>
            <a:endParaRPr lang="en-US" sz="2000" b="1" i="1" u="sng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02" y="696849"/>
            <a:ext cx="35909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03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834" y="554043"/>
            <a:ext cx="9720072" cy="1499616"/>
          </a:xfrm>
        </p:spPr>
        <p:txBody>
          <a:bodyPr>
            <a:normAutofit/>
          </a:bodyPr>
          <a:lstStyle/>
          <a:p>
            <a:r>
              <a:rPr lang="en-US" b="1" dirty="0" smtClean="0"/>
              <a:t>Library Resources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8" y="1942527"/>
            <a:ext cx="9720073" cy="4395927"/>
          </a:xfrm>
        </p:spPr>
        <p:txBody>
          <a:bodyPr/>
          <a:lstStyle/>
          <a:p>
            <a:r>
              <a:rPr lang="en-US" sz="3200" b="1" dirty="0" smtClean="0"/>
              <a:t>Ms. Jacqueline (Jackie) Dowdy is Nursing’s discipline/subject liaison (librarian)</a:t>
            </a:r>
          </a:p>
          <a:p>
            <a:endParaRPr lang="en-US" sz="3200" b="1" dirty="0" smtClean="0"/>
          </a:p>
          <a:p>
            <a:r>
              <a:rPr lang="en-US" sz="3200" u="sng" dirty="0" smtClean="0">
                <a:solidFill>
                  <a:srgbClr val="FF0000"/>
                </a:solidFill>
              </a:rPr>
              <a:t>Jacqueline.Dowdy@mtsu.edu </a:t>
            </a:r>
            <a:r>
              <a:rPr lang="en-US" sz="3200" dirty="0" smtClean="0">
                <a:solidFill>
                  <a:srgbClr val="FF0000"/>
                </a:solidFill>
              </a:rPr>
              <a:t>    615-898-5104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Some courses have an </a:t>
            </a:r>
            <a:r>
              <a:rPr lang="en-US" sz="3200" b="1" i="1" dirty="0"/>
              <a:t>e</a:t>
            </a:r>
            <a:r>
              <a:rPr lang="en-US" sz="3200" b="1" i="1" dirty="0" smtClean="0"/>
              <a:t>mbedded librarian </a:t>
            </a:r>
            <a:r>
              <a:rPr lang="en-US" sz="3200" b="1" dirty="0" smtClean="0"/>
              <a:t>within the course (located on the </a:t>
            </a:r>
            <a:r>
              <a:rPr lang="en-US" sz="3200" b="1" dirty="0" err="1" smtClean="0"/>
              <a:t>classlist</a:t>
            </a:r>
            <a:r>
              <a:rPr lang="en-US" sz="3200" b="1" dirty="0" smtClean="0"/>
              <a:t>) so students can email them directly with questions.</a:t>
            </a:r>
          </a:p>
          <a:p>
            <a:endParaRPr lang="en-US" sz="3200" b="1" dirty="0" smtClean="0"/>
          </a:p>
          <a:p>
            <a:endParaRPr lang="en-US" sz="3200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what are databases for searching health professions article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257" y="1098786"/>
            <a:ext cx="3210791" cy="234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43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Professional Writing: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APA Format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227641" cy="4315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 A </a:t>
            </a:r>
            <a:r>
              <a:rPr lang="en-US" sz="3600" b="1" i="1" dirty="0" smtClean="0">
                <a:solidFill>
                  <a:srgbClr val="002060"/>
                </a:solidFill>
              </a:rPr>
              <a:t>writing style </a:t>
            </a:r>
            <a:r>
              <a:rPr lang="en-US" sz="3600" b="1" dirty="0" smtClean="0">
                <a:solidFill>
                  <a:srgbClr val="002060"/>
                </a:solidFill>
              </a:rPr>
              <a:t>developed by the American Psychological Association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 One of 4 major styles that also includes MLA, AMA, and Chicago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 Traditionally used </a:t>
            </a:r>
            <a:r>
              <a:rPr lang="en-US" sz="3600" b="1" dirty="0">
                <a:solidFill>
                  <a:srgbClr val="002060"/>
                </a:solidFill>
              </a:rPr>
              <a:t>in the social and behavioral sciences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F0000"/>
                </a:solidFill>
              </a:rPr>
              <a:t> APA is the writing style adopted by nursing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35" y="198185"/>
            <a:ext cx="3834012" cy="19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0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919" y="585216"/>
            <a:ext cx="10000281" cy="149961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WHY A Writing style?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711" y="2255003"/>
            <a:ext cx="11219534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  </a:t>
            </a:r>
            <a:r>
              <a:rPr lang="en-US" sz="3600" b="1" dirty="0" smtClean="0">
                <a:solidFill>
                  <a:srgbClr val="002060"/>
                </a:solidFill>
              </a:rPr>
              <a:t>Cite </a:t>
            </a:r>
            <a:r>
              <a:rPr lang="en-US" sz="3600" b="1" dirty="0">
                <a:solidFill>
                  <a:srgbClr val="002060"/>
                </a:solidFill>
              </a:rPr>
              <a:t>sources/references </a:t>
            </a:r>
            <a:r>
              <a:rPr lang="en-US" sz="3600" b="1" dirty="0" smtClean="0">
                <a:solidFill>
                  <a:srgbClr val="002060"/>
                </a:solidFill>
              </a:rPr>
              <a:t>of information  </a:t>
            </a:r>
            <a:endParaRPr lang="en-US" sz="3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 Create a list of sources/references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smtClean="0">
                <a:solidFill>
                  <a:srgbClr val="002060"/>
                </a:solidFill>
              </a:rPr>
              <a:t>Readers can locate and/or access the source/reference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   </a:t>
            </a:r>
            <a:r>
              <a:rPr lang="en-US" sz="3600" b="1" u="sng" dirty="0" smtClean="0">
                <a:solidFill>
                  <a:srgbClr val="002060"/>
                </a:solidFill>
              </a:rPr>
              <a:t>if desired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**Source/reference is acknowledged and given credit    for the information by the writer**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60" y="203577"/>
            <a:ext cx="3452600" cy="258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3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708" y="166451"/>
            <a:ext cx="11276980" cy="149961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will you be using APA style (format)?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2" y="1666067"/>
            <a:ext cx="11375756" cy="4843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002060"/>
                </a:solidFill>
              </a:rPr>
              <a:t>Most assignments in your nursing courses will have “points” associated with using APA format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 Papers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Discussion Board Posts and Responses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Posters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 Projects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128016" lvl="1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Read and apply feedback provided to you by your instructor.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Learning </a:t>
            </a:r>
            <a:r>
              <a:rPr lang="en-US" sz="3200" b="1" dirty="0">
                <a:solidFill>
                  <a:srgbClr val="FF0000"/>
                </a:solidFill>
              </a:rPr>
              <a:t>any writing style requires practice </a:t>
            </a:r>
            <a:r>
              <a:rPr 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 marL="128016" lvl="1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91" y="2216259"/>
            <a:ext cx="3856555" cy="290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9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9" y="166451"/>
            <a:ext cx="10785580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Know APA format for how to cite these sources in-text and on a reference list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2" y="1666067"/>
            <a:ext cx="11375756" cy="4843221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Articles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Books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Websites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Online only 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Organizations as authors</a:t>
            </a:r>
          </a:p>
          <a:p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413" y="313685"/>
            <a:ext cx="9720072" cy="1499616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url’s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doi’s</a:t>
            </a:r>
            <a:r>
              <a:rPr lang="en-US" b="1" dirty="0" smtClean="0">
                <a:solidFill>
                  <a:schemeClr val="tx1"/>
                </a:solidFill>
              </a:rPr>
              <a:t>, and retrieved from…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905" y="1813301"/>
            <a:ext cx="10786819" cy="48199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url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is the web address that directly links the reader to the reference.  It is typically preceded by the words “Retrieved from”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 digital object identifier – or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doi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– should be included in the reference (if one is provided) and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doi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is NOT capitalized if used. It is useful to readers for quickly locating a print reference.</a:t>
            </a:r>
          </a:p>
          <a:p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If you access a reference from within the MTSU library, also provide the complete citation for the reference. </a:t>
            </a:r>
            <a:r>
              <a:rPr lang="en-US" sz="3200" b="1" dirty="0">
                <a:solidFill>
                  <a:srgbClr val="FF0000"/>
                </a:solidFill>
                <a:latin typeface="+mj-lt"/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o NOT include the library’s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url</a:t>
            </a:r>
            <a:r>
              <a:rPr lang="en-US" sz="3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as the only means of locating the reference.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858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058" y="0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434" y="1089213"/>
            <a:ext cx="11389659" cy="5647763"/>
          </a:xfrm>
        </p:spPr>
        <p:txBody>
          <a:bodyPr>
            <a:normAutofit fontScale="47500" lnSpcReduction="20000"/>
          </a:bodyPr>
          <a:lstStyle/>
          <a:p>
            <a:endParaRPr lang="en-US" u="sng" dirty="0">
              <a:solidFill>
                <a:srgbClr val="002060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article with multiple authors and a </a:t>
            </a:r>
            <a:r>
              <a:rPr lang="en-US" sz="3400" b="1" u="sng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34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400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Mahoney, J. J., Garza, R. D., Jackson, B. J., </a:t>
            </a:r>
            <a:r>
              <a:rPr lang="en-US" sz="3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Verrico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D., Ho, A., Iqbal, T., &amp; Newton, 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T. F. (2014). The relationship between sleep and drug use characteristics in 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participants with cocaine or methamphetamine use disorders. 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Psychiatry 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Research,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219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367-371. doi:10.1016/j.psychres.2014.05.026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400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article with multiple authors and a url:</a:t>
            </a:r>
            <a:endParaRPr lang="en-US" sz="3400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Martin, S., Smith, A. B., Newcomb, P., &amp; Miller, J. (2014). Effects of therapeutic 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suggestion under anesthesia on outcomes in children post tonsillectomy. 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of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Perianesthesia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Nursing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94-106. Retrieved from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 </a:t>
            </a:r>
            <a:r>
              <a:rPr lang="en-US" sz="3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http://dx.doi.org/10.1016/j.jopan.2013.03.01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3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Incorrect &amp; Incomplete Reference Using only the MTSU Library </a:t>
            </a:r>
            <a:r>
              <a:rPr lang="en-US" sz="3400" b="1" u="sng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url</a:t>
            </a:r>
            <a:r>
              <a:rPr lang="en-US" sz="3400" b="1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3400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3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McEwen, S. (2009). Substance Abuse Screening and Brief Intervention in Primary Care. </a:t>
            </a:r>
            <a:r>
              <a:rPr lang="en-US" sz="3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North Carolina Medical Journal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Retrieved from </a:t>
            </a:r>
            <a:r>
              <a:rPr lang="en-US" sz="3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http://eds.b.ebscohost.com.ezproxy.mtsu.edu/eds/pdfviewer/pdfviewer?vid=7&amp;sid=d7de5ae7-08be-4460-ae63-22dc345f507d%40pdc-v-sessmgr06</a:t>
            </a:r>
            <a:endParaRPr lang="en-US" sz="3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19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481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Library ResourCes and ProfessionaL Writing                        </vt:lpstr>
      <vt:lpstr>Library Resources library.mtsu.edu/home</vt:lpstr>
      <vt:lpstr>Library Resources cont…</vt:lpstr>
      <vt:lpstr>Professional Writing: APA Format</vt:lpstr>
      <vt:lpstr>WHY A Writing style?</vt:lpstr>
      <vt:lpstr>How will you be using APA style (format)?</vt:lpstr>
      <vt:lpstr> Know APA format for how to cite these sources in-text and on a reference list</vt:lpstr>
      <vt:lpstr>url’s, doi’s, and retrieved from…</vt:lpstr>
      <vt:lpstr>Examples</vt:lpstr>
      <vt:lpstr>Where can you Find Help with APA?</vt:lpstr>
      <vt:lpstr>                   Questions?</vt:lpstr>
    </vt:vector>
  </TitlesOfParts>
  <Company>Middle Tennessee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APA</dc:title>
  <dc:creator>mtsu nursing</dc:creator>
  <cp:lastModifiedBy>Vicki Sharp</cp:lastModifiedBy>
  <cp:revision>40</cp:revision>
  <dcterms:created xsi:type="dcterms:W3CDTF">2018-08-13T16:10:39Z</dcterms:created>
  <dcterms:modified xsi:type="dcterms:W3CDTF">2019-08-27T17:35:01Z</dcterms:modified>
</cp:coreProperties>
</file>