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63" r:id="rId4"/>
    <p:sldId id="259" r:id="rId5"/>
    <p:sldId id="264" r:id="rId6"/>
    <p:sldId id="261" r:id="rId7"/>
    <p:sldId id="265" r:id="rId8"/>
    <p:sldId id="266" r:id="rId9"/>
    <p:sldId id="26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75906" autoAdjust="0"/>
  </p:normalViewPr>
  <p:slideViewPr>
    <p:cSldViewPr snapToGrid="0">
      <p:cViewPr varScale="1">
        <p:scale>
          <a:sx n="69" d="100"/>
          <a:sy n="69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6259E-6596-445D-B726-F5B589368A7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9DBB7-D6D7-4E18-A802-D713C58F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9DBB7-D6D7-4E18-A802-D713C58F0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DBB7-D6D7-4E18-A802-D713C58F0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9DBB7-D6D7-4E18-A802-D713C58F0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3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DBB7-D6D7-4E18-A802-D713C58F0F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9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4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u="none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2B9A71-4C96-4276-96AF-7A64B9DBC0F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6093F1-C779-4FC8-AF56-D374AE95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www.mtsu.edu/nurs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conversation.com/fair-play-how-smart-drugs-are-making-workplaces-more-competitive-61818" TargetMode="External"/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://www.employees-lawyer.com/vacation-pay-law-californ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0EAA28-2155-4F1E-81B2-D9A5F5EA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1. Overview of the MSN/FNP Program - Hybrid</a:t>
            </a:r>
            <a:br>
              <a:rPr lang="en-US" sz="2200" dirty="0"/>
            </a:br>
            <a:r>
              <a:rPr lang="en-US" sz="2200" dirty="0"/>
              <a:t>2. Progression Policy </a:t>
            </a:r>
            <a:br>
              <a:rPr lang="en-US" sz="2200" dirty="0"/>
            </a:br>
            <a:r>
              <a:rPr lang="en-US" sz="2200" dirty="0"/>
              <a:t>3. Curriculum (full-time/part-time) </a:t>
            </a:r>
            <a:br>
              <a:rPr lang="en-US" sz="2200" dirty="0"/>
            </a:br>
            <a:r>
              <a:rPr lang="en-US" sz="2200" dirty="0"/>
              <a:t>4. Certification Process and Tools for Success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4F92C-4452-44EC-94D4-996B8911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Dr. Leigh Ann McInnis, PhD, FNP-BC, RN, COI</a:t>
            </a:r>
          </a:p>
          <a:p>
            <a:r>
              <a:rPr lang="en-US" dirty="0"/>
              <a:t>FNP Program Coordinator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0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Practice Registered Nurses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curriculum</a:t>
            </a:r>
          </a:p>
          <a:p>
            <a:pPr lvl="1"/>
            <a:r>
              <a:rPr lang="en-US" dirty="0" smtClean="0"/>
              <a:t>To prepare you to practice </a:t>
            </a:r>
            <a:r>
              <a:rPr lang="en-US" dirty="0"/>
              <a:t>in a variety of settings and provide </a:t>
            </a:r>
            <a:r>
              <a:rPr lang="en-US" dirty="0" smtClean="0"/>
              <a:t>comprehensive </a:t>
            </a:r>
            <a:r>
              <a:rPr lang="en-US" b="1" dirty="0" smtClean="0"/>
              <a:t>primary </a:t>
            </a:r>
            <a:r>
              <a:rPr lang="en-US" b="1" dirty="0"/>
              <a:t>health care</a:t>
            </a:r>
            <a:r>
              <a:rPr lang="en-US" dirty="0"/>
              <a:t> </a:t>
            </a:r>
            <a:r>
              <a:rPr lang="en-US" dirty="0" smtClean="0"/>
              <a:t>services to </a:t>
            </a:r>
            <a:r>
              <a:rPr lang="en-US" dirty="0"/>
              <a:t>families and individuals of all ages. </a:t>
            </a:r>
          </a:p>
          <a:p>
            <a:r>
              <a:rPr lang="en-US" dirty="0" smtClean="0"/>
              <a:t>What </a:t>
            </a:r>
            <a:r>
              <a:rPr lang="en-US" dirty="0"/>
              <a:t>is one of the key areas that differentiates a registered nurse from an advanced practice registered </a:t>
            </a:r>
            <a:r>
              <a:rPr lang="en-US" dirty="0" smtClean="0"/>
              <a:t>nurse/family nurse practitioner? 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7EEF-CF6C-4AB6-8939-BA20F844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MSN/FNP Program –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4D9A-28FF-44BD-81F7-C5B028D4C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expect that this is important to you and one of your TOP priorities. </a:t>
            </a:r>
          </a:p>
          <a:p>
            <a:r>
              <a:rPr lang="en-US" dirty="0"/>
              <a:t>We expect hard work.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We expect quality (graduate-level) work.  </a:t>
            </a:r>
          </a:p>
          <a:p>
            <a:r>
              <a:rPr lang="en-US" dirty="0"/>
              <a:t>We expect professional communication/collaboration. </a:t>
            </a:r>
          </a:p>
          <a:p>
            <a:r>
              <a:rPr lang="en-US" dirty="0"/>
              <a:t>We expect you to be critical thinkers. </a:t>
            </a:r>
          </a:p>
          <a:p>
            <a:pPr lvl="1"/>
            <a:r>
              <a:rPr lang="en-US" dirty="0"/>
              <a:t>Novice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Expert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Novice </a:t>
            </a:r>
          </a:p>
          <a:p>
            <a:r>
              <a:rPr lang="en-US" dirty="0"/>
              <a:t>Commitment to life-long learning.</a:t>
            </a:r>
          </a:p>
          <a:p>
            <a:endParaRPr lang="en-US" dirty="0"/>
          </a:p>
        </p:txBody>
      </p:sp>
      <p:pic>
        <p:nvPicPr>
          <p:cNvPr id="4" name="Picture 3" descr="A close up of a street sign on a pole&#10;&#10;Description generated with very high confidence">
            <a:extLst>
              <a:ext uri="{FF2B5EF4-FFF2-40B4-BE49-F238E27FC236}">
                <a16:creationId xmlns:a16="http://schemas.microsoft.com/office/drawing/2014/main" id="{4FFDC858-6BC3-4E53-9B02-7363170A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32" y="4358466"/>
            <a:ext cx="1463792" cy="146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4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9541-5D70-4379-AB03-225BC993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Curriculum -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6558-2C7D-487B-B8AE-0156A41909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1263" y="2121407"/>
            <a:ext cx="7170271" cy="391901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Hybrid – curriculum includes synchronous and asynchronous components.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Synchronous – Happening, existing, arising at the same time – for example web conference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Asynchronous – Not occurring at the same time – for example discussion board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Most of your courses and course requirements will be asynchronous.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We will be respectful of your time commitments and provide 10 – 12 weeks notice of any </a:t>
            </a:r>
            <a:r>
              <a:rPr lang="en-US" sz="1900" b="1" dirty="0"/>
              <a:t>face-2-face</a:t>
            </a:r>
            <a:r>
              <a:rPr lang="en-US" sz="1900" dirty="0"/>
              <a:t> requirements.  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However, it is strongly recommended that you attend any synchronous web conferences offered by your instructors. Why? </a:t>
            </a:r>
          </a:p>
        </p:txBody>
      </p:sp>
      <p:pic>
        <p:nvPicPr>
          <p:cNvPr id="1026" name="Picture 2" descr="Image result for hybrid course">
            <a:extLst>
              <a:ext uri="{FF2B5EF4-FFF2-40B4-BE49-F238E27FC236}">
                <a16:creationId xmlns:a16="http://schemas.microsoft.com/office/drawing/2014/main" id="{77178E6F-31F8-449F-82E6-922A7DD9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2460">
            <a:off x="8994432" y="2265771"/>
            <a:ext cx="2024502" cy="111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CBB-8446-4164-A611-E89998D8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497C98-6C4C-4E4E-8D0F-AE316236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Where can I find this? Go to the MTSU School of Nursing webpage (</a:t>
            </a:r>
            <a:r>
              <a:rPr lang="en-US" dirty="0">
                <a:hlinkClick r:id="rId4"/>
              </a:rPr>
              <a:t>https://www.mtsu.edu/nursing/</a:t>
            </a:r>
            <a:r>
              <a:rPr lang="en-US" dirty="0"/>
              <a:t>) – click on “Forms” – the link to the Progression Policy is in the Graduate Student Handbook. </a:t>
            </a:r>
          </a:p>
          <a:p>
            <a:r>
              <a:rPr lang="en-US" dirty="0"/>
              <a:t>Graduate students </a:t>
            </a:r>
            <a:r>
              <a:rPr lang="en-US" b="1" dirty="0"/>
              <a:t>must have a “B” or better in all nursing courses </a:t>
            </a:r>
            <a:r>
              <a:rPr lang="en-US" dirty="0"/>
              <a:t>and a cumulative GPA of 3.0 or better at the end of </a:t>
            </a:r>
            <a:r>
              <a:rPr lang="en-US" b="1" dirty="0"/>
              <a:t>each </a:t>
            </a:r>
            <a:r>
              <a:rPr lang="en-US" dirty="0"/>
              <a:t>term.</a:t>
            </a:r>
          </a:p>
          <a:p>
            <a:pPr lvl="1"/>
            <a:r>
              <a:rPr lang="en-US" dirty="0"/>
              <a:t>What happens if a student does not successfully complete a course with a B? </a:t>
            </a:r>
          </a:p>
          <a:p>
            <a:pPr lvl="1"/>
            <a:r>
              <a:rPr lang="en-US" dirty="0"/>
              <a:t>The student may repeat the course one (1) time only – the semester immediately following the course. If a student is unsuccessful in the course a second time, the student will be dismissed from the program. Only two (2) different course in the program of study may be repeated.  </a:t>
            </a:r>
            <a:endParaRPr lang="en-US" dirty="0" smtClean="0"/>
          </a:p>
          <a:p>
            <a:pPr lvl="1"/>
            <a:r>
              <a:rPr lang="en-US" dirty="0" smtClean="0"/>
              <a:t>Course withdrawal policy.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4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4BD9-6F8E-440F-8DD7-16A460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is right for you? Full-time or Part-time status?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3952-0A2C-4138-B965-02371370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to consider </a:t>
            </a:r>
          </a:p>
          <a:p>
            <a:pPr lvl="1"/>
            <a:r>
              <a:rPr lang="en-US" dirty="0"/>
              <a:t>Rigor of the program and progression guidelines</a:t>
            </a:r>
          </a:p>
          <a:p>
            <a:pPr lvl="1"/>
            <a:r>
              <a:rPr lang="en-US" dirty="0"/>
              <a:t>Ask yourself, “What are my priorities”? </a:t>
            </a:r>
          </a:p>
          <a:p>
            <a:pPr lvl="2"/>
            <a:r>
              <a:rPr lang="en-US" dirty="0"/>
              <a:t>As part of this, consider the number of roles and responsibilities that you have in your life. </a:t>
            </a:r>
          </a:p>
          <a:p>
            <a:pPr lvl="2"/>
            <a:r>
              <a:rPr lang="en-US" dirty="0"/>
              <a:t>How might these roles and responsibilities influence you during your program of study?  </a:t>
            </a:r>
          </a:p>
          <a:p>
            <a:pPr lvl="3"/>
            <a:r>
              <a:rPr lang="en-US" dirty="0"/>
              <a:t>Courses</a:t>
            </a:r>
          </a:p>
          <a:p>
            <a:pPr lvl="3"/>
            <a:r>
              <a:rPr lang="en-US" dirty="0"/>
              <a:t>Clinical</a:t>
            </a:r>
          </a:p>
        </p:txBody>
      </p:sp>
      <p:pic>
        <p:nvPicPr>
          <p:cNvPr id="5" name="Picture 4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7267D16F-1FEB-48F7-990E-937E9A447B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87839" y="2119257"/>
            <a:ext cx="1471935" cy="981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85DA-9B79-4F44-832F-04F161BC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D0AB-DF68-4601-9034-850ED4AE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certification exams</a:t>
            </a:r>
          </a:p>
          <a:p>
            <a:pPr lvl="1"/>
            <a:r>
              <a:rPr lang="en-US" dirty="0"/>
              <a:t>ANCC (FNP-BC) and AANP (FNP-C)</a:t>
            </a:r>
          </a:p>
          <a:p>
            <a:pPr lvl="1"/>
            <a:r>
              <a:rPr lang="en-US" dirty="0"/>
              <a:t>Requirements</a:t>
            </a:r>
          </a:p>
          <a:p>
            <a:pPr lvl="2"/>
            <a:r>
              <a:rPr lang="en-US" dirty="0"/>
              <a:t>Meet specific requirements preparing graduates in national competencies of the graduate core, NP role, and family population focus. </a:t>
            </a:r>
          </a:p>
          <a:p>
            <a:pPr lvl="2"/>
            <a:r>
              <a:rPr lang="en-US" dirty="0"/>
              <a:t>Completion of APRN core courses (3 Ps) </a:t>
            </a:r>
            <a:r>
              <a:rPr lang="en-US" b="1" dirty="0"/>
              <a:t>and </a:t>
            </a:r>
            <a:r>
              <a:rPr lang="en-US" dirty="0"/>
              <a:t>successful completion of all coursework including faculty-supervised clinical hours. </a:t>
            </a:r>
          </a:p>
          <a:p>
            <a:pPr lvl="2"/>
            <a:r>
              <a:rPr lang="en-US" dirty="0"/>
              <a:t>Program must be accredited. </a:t>
            </a:r>
          </a:p>
          <a:p>
            <a:pPr lvl="1"/>
            <a:r>
              <a:rPr lang="en-US" dirty="0"/>
              <a:t>You will learn more about the process as you move through the program.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12ED-C845-4B35-BD07-BDB4F76D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071-C227-439C-8130-FA1C346A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do we prepare you for success on certification? </a:t>
            </a:r>
          </a:p>
          <a:p>
            <a:pPr lvl="1"/>
            <a:r>
              <a:rPr lang="en-US" dirty="0" smtClean="0"/>
              <a:t>APRN Core</a:t>
            </a:r>
          </a:p>
          <a:p>
            <a:pPr lvl="1"/>
            <a:r>
              <a:rPr lang="en-US" dirty="0" smtClean="0"/>
              <a:t>FNP Courses</a:t>
            </a:r>
          </a:p>
          <a:p>
            <a:r>
              <a:rPr lang="en-US" dirty="0" smtClean="0"/>
              <a:t>FNP Practicum – extra expenses (for planning purposes)</a:t>
            </a:r>
          </a:p>
          <a:p>
            <a:pPr lvl="1"/>
            <a:r>
              <a:rPr lang="en-US" dirty="0" smtClean="0"/>
              <a:t>Online Review Course</a:t>
            </a:r>
          </a:p>
          <a:p>
            <a:pPr lvl="1"/>
            <a:r>
              <a:rPr lang="en-US" dirty="0" smtClean="0"/>
              <a:t>Exit Exam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A823-057E-48E1-B1E7-866539F1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 and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0BA6-06BB-45BE-BB6C-EF5302F9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Instructors and classmates</a:t>
            </a:r>
          </a:p>
          <a:p>
            <a:pPr lvl="1"/>
            <a:r>
              <a:rPr lang="en-US" dirty="0"/>
              <a:t>Shared experience</a:t>
            </a:r>
          </a:p>
          <a:p>
            <a:r>
              <a:rPr lang="en-US" dirty="0" smtClean="0"/>
              <a:t>Keep your eye on your goals!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sandy beach next to the ocean&#10;&#10;Description generated with very high confidence">
            <a:extLst>
              <a:ext uri="{FF2B5EF4-FFF2-40B4-BE49-F238E27FC236}">
                <a16:creationId xmlns:a16="http://schemas.microsoft.com/office/drawing/2014/main" id="{ACB70267-7152-4303-92CB-243D490CB5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92454" y="4299081"/>
            <a:ext cx="2181104" cy="145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D63C9-5BDC-4437-872A-8691A2BB1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1909262"/>
            <a:ext cx="2377297" cy="1036587"/>
          </a:xfrm>
          <a:prstGeom prst="rect">
            <a:avLst/>
          </a:prstGeom>
        </p:spPr>
      </p:pic>
      <p:pic>
        <p:nvPicPr>
          <p:cNvPr id="8" name="Picture 7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33F6C132-7598-4C93-8AD9-561E80BB3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17" y="3116946"/>
            <a:ext cx="1715663" cy="1608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7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ARTICULATE_SLIDE_COUNT" val="9"/>
  <p:tag name="MMPROD_UIDATA" val="&lt;database version=&quot;11.0&quot;&gt;&lt;object type=&quot;1&quot; unique_id=&quot;10001&quot;&gt;&lt;object type=&quot;8&quot; unique_id=&quot;10586&quot;&gt;&lt;/object&gt;&lt;object type=&quot;2&quot; unique_id=&quot;10587&quot;&gt;&lt;object type=&quot;3&quot; unique_id=&quot;10588&quot;&gt;&lt;property id=&quot;20148&quot; value=&quot;5&quot;/&gt;&lt;property id=&quot;20300&quot; value=&quot;Slide 1 - &amp;quot;1. Overview of the MSN/FNP Program - Hybrid 2. Progression Policy  3. Curriculum (full-time/part-time)  4. Certific&quot;/&gt;&lt;property id=&quot;20307&quot; value=&quot;256&quot;/&gt;&lt;/object&gt;&lt;object type=&quot;3&quot; unique_id=&quot;10590&quot;&gt;&lt;property id=&quot;20148&quot; value=&quot;5&quot;/&gt;&lt;property id=&quot;20300&quot; value=&quot;Slide 3 - &amp;quot;Curriculum - Hybrid&amp;quot;&quot;/&gt;&lt;property id=&quot;20307&quot; value=&quot;259&quot;/&gt;&lt;/object&gt;&lt;object type=&quot;3&quot; unique_id=&quot;10676&quot;&gt;&lt;property id=&quot;20148&quot; value=&quot;5&quot;/&gt;&lt;property id=&quot;20300&quot; value=&quot;Slide 5 - &amp;quot;Which is right for you? Full-time or Part-time status?&amp;quot;&quot;/&gt;&lt;property id=&quot;20307&quot; value=&quot;261&quot;/&gt;&lt;/object&gt;&lt;object type=&quot;3&quot; unique_id=&quot;10677&quot;&gt;&lt;property id=&quot;20148&quot; value=&quot;5&quot;/&gt;&lt;property id=&quot;20300&quot; value=&quot;Slide 8 - &amp;quot;Recommendations and Suggestions&amp;quot;&quot;/&gt;&lt;property id=&quot;20307&quot; value=&quot;260&quot;/&gt;&lt;/object&gt;&lt;object type=&quot;3&quot; unique_id=&quot;10678&quot;&gt;&lt;property id=&quot;20148&quot; value=&quot;5&quot;/&gt;&lt;property id=&quot;20300&quot; value=&quot;Slide 9 - &amp;quot;A Few Last Words&amp;quot;&quot;/&gt;&lt;property id=&quot;20307&quot; value=&quot;262&quot;/&gt;&lt;/object&gt;&lt;object type=&quot;3&quot; unique_id=&quot;10711&quot;&gt;&lt;property id=&quot;20148&quot; value=&quot;5&quot;/&gt;&lt;property id=&quot;20300&quot; value=&quot;Slide 2 - &amp;quot;Overview of the MSN/FNP Program – Expectations &amp;quot;&quot;/&gt;&lt;property id=&quot;20307&quot; value=&quot;263&quot;/&gt;&lt;/object&gt;&lt;object type=&quot;3&quot; unique_id=&quot;10784&quot;&gt;&lt;property id=&quot;20148&quot; value=&quot;5&quot;/&gt;&lt;property id=&quot;20300&quot; value=&quot;Slide 4 - &amp;quot;Progression Policy&amp;quot;&quot;/&gt;&lt;property id=&quot;20307&quot; value=&quot;264&quot;/&gt;&lt;/object&gt;&lt;object type=&quot;3&quot; unique_id=&quot;10785&quot;&gt;&lt;property id=&quot;20148&quot; value=&quot;5&quot;/&gt;&lt;property id=&quot;20300&quot; value=&quot;Slide 6 - &amp;quot;Certification Process&amp;quot;&quot;/&gt;&lt;property id=&quot;20307&quot; value=&quot;265&quot;/&gt;&lt;/object&gt;&lt;object type=&quot;3&quot; unique_id=&quot;10786&quot;&gt;&lt;property id=&quot;20148&quot; value=&quot;5&quot;/&gt;&lt;property id=&quot;20300&quot; value=&quot;Slide 7 - &amp;quot;Tools for Success&amp;quot;&quot;/&gt;&lt;property id=&quot;20307&quot; value=&quot;26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4226</TotalTime>
  <Words>533</Words>
  <Application>Microsoft Office PowerPoint</Application>
  <PresentationFormat>Widescreen</PresentationFormat>
  <Paragraphs>60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1. Overview of the MSN/FNP Program - Hybrid 2. Progression Policy  3. Curriculum (full-time/part-time)  4. Certification Process and Tools for Success </vt:lpstr>
      <vt:lpstr>Advanced Practice Registered Nurses</vt:lpstr>
      <vt:lpstr>Overview of the MSN/FNP Program – Expectations </vt:lpstr>
      <vt:lpstr>Curriculum - Hybrid</vt:lpstr>
      <vt:lpstr>Progression Policy</vt:lpstr>
      <vt:lpstr>Which is right for you? Full-time or Part-time status?</vt:lpstr>
      <vt:lpstr>Certification Process</vt:lpstr>
      <vt:lpstr>Tools for Success</vt:lpstr>
      <vt:lpstr>Recommendations and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MSN/FNP Program</dc:title>
  <dc:creator>Leigh Ann McInnis</dc:creator>
  <cp:lastModifiedBy>Vicki Sharp</cp:lastModifiedBy>
  <cp:revision>43</cp:revision>
  <dcterms:created xsi:type="dcterms:W3CDTF">2018-08-13T14:46:02Z</dcterms:created>
  <dcterms:modified xsi:type="dcterms:W3CDTF">2019-08-27T17:33:50Z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8DA081F5-CE4F-4259-A69F-380D27419A67</vt:lpwstr>
  </property>
  <property fmtid="{D5CDD505-2E9C-101B-9397-08002B2CF9AE}" pid="3" name="ArticulatePath">
    <vt:lpwstr>Presentation6</vt:lpwstr>
  </property>
</Properties>
</file>