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8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0E92DDA-DC0D-CCF9-47CE-D478B494F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5782370"/>
            <a:ext cx="930128" cy="932062"/>
          </a:xfrm>
          <a:prstGeom prst="rect">
            <a:avLst/>
          </a:prstGeom>
        </p:spPr>
      </p:pic>
      <p:sp>
        <p:nvSpPr>
          <p:cNvPr id="23" name="Frame 22">
            <a:extLst>
              <a:ext uri="{FF2B5EF4-FFF2-40B4-BE49-F238E27FC236}">
                <a16:creationId xmlns:a16="http://schemas.microsoft.com/office/drawing/2014/main" id="{C1EB343A-74BD-2BBD-BBDC-F367E352F4C8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6667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B08856-58A3-6E8A-1B7D-F9E23C66628B}"/>
              </a:ext>
            </a:extLst>
          </p:cNvPr>
          <p:cNvSpPr/>
          <p:nvPr/>
        </p:nvSpPr>
        <p:spPr>
          <a:xfrm>
            <a:off x="7670800" y="-12702"/>
            <a:ext cx="4521199" cy="68707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F1A4E-1F39-4F7A-C70C-48023B3F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9255" y="665539"/>
            <a:ext cx="3748087" cy="339367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Proxima nov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D7E97-B6F1-4CED-427F-8DE9337C3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3296" y="4259630"/>
            <a:ext cx="3579020" cy="831257"/>
          </a:xfrm>
        </p:spPr>
        <p:txBody>
          <a:bodyPr/>
          <a:lstStyle>
            <a:lvl1pPr marL="0" indent="0" algn="ctr">
              <a:buNone/>
              <a:defRPr sz="2400">
                <a:latin typeface="Proxima nov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Parallelogram 7">
            <a:extLst>
              <a:ext uri="{FF2B5EF4-FFF2-40B4-BE49-F238E27FC236}">
                <a16:creationId xmlns:a16="http://schemas.microsoft.com/office/drawing/2014/main" id="{EAABB83C-97F1-B985-3CAE-21927E16E64B}"/>
              </a:ext>
            </a:extLst>
          </p:cNvPr>
          <p:cNvSpPr/>
          <p:nvPr/>
        </p:nvSpPr>
        <p:spPr>
          <a:xfrm rot="10800000">
            <a:off x="7315201" y="5390209"/>
            <a:ext cx="4876799" cy="1234116"/>
          </a:xfrm>
          <a:custGeom>
            <a:avLst/>
            <a:gdLst>
              <a:gd name="csX0" fmla="*/ 0 w 2309812"/>
              <a:gd name="csY0" fmla="*/ 1600200 h 1600200"/>
              <a:gd name="csX1" fmla="*/ 400050 w 2309812"/>
              <a:gd name="csY1" fmla="*/ 0 h 1600200"/>
              <a:gd name="csX2" fmla="*/ 2309812 w 2309812"/>
              <a:gd name="csY2" fmla="*/ 0 h 1600200"/>
              <a:gd name="csX3" fmla="*/ 1909762 w 2309812"/>
              <a:gd name="csY3" fmla="*/ 1600200 h 1600200"/>
              <a:gd name="csX4" fmla="*/ 0 w 2309812"/>
              <a:gd name="csY4" fmla="*/ 1600200 h 1600200"/>
              <a:gd name="csX0" fmla="*/ 0 w 1909762"/>
              <a:gd name="csY0" fmla="*/ 1562100 h 1600200"/>
              <a:gd name="csX1" fmla="*/ 0 w 1909762"/>
              <a:gd name="csY1" fmla="*/ 0 h 1600200"/>
              <a:gd name="csX2" fmla="*/ 1909762 w 1909762"/>
              <a:gd name="csY2" fmla="*/ 0 h 1600200"/>
              <a:gd name="csX3" fmla="*/ 1509712 w 1909762"/>
              <a:gd name="csY3" fmla="*/ 1600200 h 1600200"/>
              <a:gd name="csX4" fmla="*/ 0 w 1909762"/>
              <a:gd name="csY4" fmla="*/ 1562100 h 1600200"/>
              <a:gd name="csX0" fmla="*/ 0 w 1909762"/>
              <a:gd name="csY0" fmla="*/ 1562100 h 1600200"/>
              <a:gd name="csX1" fmla="*/ 19050 w 1909762"/>
              <a:gd name="csY1" fmla="*/ 0 h 1600200"/>
              <a:gd name="csX2" fmla="*/ 1909762 w 1909762"/>
              <a:gd name="csY2" fmla="*/ 0 h 1600200"/>
              <a:gd name="csX3" fmla="*/ 1509712 w 1909762"/>
              <a:gd name="csY3" fmla="*/ 1600200 h 1600200"/>
              <a:gd name="csX4" fmla="*/ 0 w 1909762"/>
              <a:gd name="csY4" fmla="*/ 1562100 h 1600200"/>
              <a:gd name="csX0" fmla="*/ 0 w 1919287"/>
              <a:gd name="csY0" fmla="*/ 1600200 h 1600200"/>
              <a:gd name="csX1" fmla="*/ 28575 w 1919287"/>
              <a:gd name="csY1" fmla="*/ 0 h 1600200"/>
              <a:gd name="csX2" fmla="*/ 1919287 w 1919287"/>
              <a:gd name="csY2" fmla="*/ 0 h 1600200"/>
              <a:gd name="csX3" fmla="*/ 1519237 w 1919287"/>
              <a:gd name="csY3" fmla="*/ 1600200 h 1600200"/>
              <a:gd name="csX4" fmla="*/ 0 w 1919287"/>
              <a:gd name="csY4" fmla="*/ 1600200 h 1600200"/>
              <a:gd name="csX0" fmla="*/ 4763 w 1924050"/>
              <a:gd name="csY0" fmla="*/ 1600200 h 1600200"/>
              <a:gd name="csX1" fmla="*/ 0 w 1924050"/>
              <a:gd name="csY1" fmla="*/ 0 h 1600200"/>
              <a:gd name="csX2" fmla="*/ 1924050 w 1924050"/>
              <a:gd name="csY2" fmla="*/ 0 h 1600200"/>
              <a:gd name="csX3" fmla="*/ 1524000 w 1924050"/>
              <a:gd name="csY3" fmla="*/ 1600200 h 1600200"/>
              <a:gd name="csX4" fmla="*/ 4763 w 1924050"/>
              <a:gd name="csY4" fmla="*/ 1600200 h 1600200"/>
              <a:gd name="csX0" fmla="*/ 288 w 1926719"/>
              <a:gd name="csY0" fmla="*/ 1614488 h 1614488"/>
              <a:gd name="csX1" fmla="*/ 2669 w 1926719"/>
              <a:gd name="csY1" fmla="*/ 0 h 1614488"/>
              <a:gd name="csX2" fmla="*/ 1926719 w 1926719"/>
              <a:gd name="csY2" fmla="*/ 0 h 1614488"/>
              <a:gd name="csX3" fmla="*/ 1526669 w 1926719"/>
              <a:gd name="csY3" fmla="*/ 1600200 h 1614488"/>
              <a:gd name="csX4" fmla="*/ 288 w 1926719"/>
              <a:gd name="csY4" fmla="*/ 1614488 h 1614488"/>
              <a:gd name="csX0" fmla="*/ 288 w 1926719"/>
              <a:gd name="csY0" fmla="*/ 1614488 h 1614488"/>
              <a:gd name="csX1" fmla="*/ 2669 w 1926719"/>
              <a:gd name="csY1" fmla="*/ 0 h 1614488"/>
              <a:gd name="csX2" fmla="*/ 1926719 w 1926719"/>
              <a:gd name="csY2" fmla="*/ 0 h 1614488"/>
              <a:gd name="csX3" fmla="*/ 1531432 w 1926719"/>
              <a:gd name="csY3" fmla="*/ 1614487 h 1614488"/>
              <a:gd name="csX4" fmla="*/ 288 w 1926719"/>
              <a:gd name="csY4" fmla="*/ 1614488 h 16144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26719" h="1614488">
                <a:moveTo>
                  <a:pt x="288" y="1614488"/>
                </a:moveTo>
                <a:cubicBezTo>
                  <a:pt x="-1300" y="1081088"/>
                  <a:pt x="4257" y="533400"/>
                  <a:pt x="2669" y="0"/>
                </a:cubicBezTo>
                <a:lnTo>
                  <a:pt x="1926719" y="0"/>
                </a:lnTo>
                <a:lnTo>
                  <a:pt x="1531432" y="1614487"/>
                </a:lnTo>
                <a:lnTo>
                  <a:pt x="288" y="16144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48A026-F54D-64A5-BA4D-1602F9D53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00" y="5632677"/>
            <a:ext cx="3784747" cy="7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99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42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2BAA9-B01C-FDF3-E49C-27401F7BE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7700"/>
            <a:ext cx="3932237" cy="14097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7737F-E6DD-2442-98AB-EB35F3911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270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F6700-321D-6DFE-83B4-B9E398F53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0475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DFAA-F960-B370-D89A-56D9AF26E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04850"/>
            <a:ext cx="3932237" cy="1352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F2BFC2-CF13-6A37-88F8-28626D808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2576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E3C7C-D4DC-98DA-4FCC-032E85983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571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433D074-BD9D-0057-9592-FA4119581709}"/>
              </a:ext>
            </a:extLst>
          </p:cNvPr>
          <p:cNvSpPr/>
          <p:nvPr/>
        </p:nvSpPr>
        <p:spPr>
          <a:xfrm>
            <a:off x="7670800" y="-12702"/>
            <a:ext cx="4521199" cy="68707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E61302E-6801-C07F-6FDA-934499FE1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900" y="1111929"/>
            <a:ext cx="3167063" cy="21431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AA2B309-3305-C8FD-E33D-F37A74B0A9F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48138" y="1111928"/>
            <a:ext cx="3167063" cy="21431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2866305-BFD3-DACA-C0FC-B885D373108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50900" y="3489553"/>
            <a:ext cx="3167063" cy="21431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E94C4DB-4928-C4D4-EAAF-B535D3188CA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48138" y="3489552"/>
            <a:ext cx="3167063" cy="21431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arallelogram 7">
            <a:extLst>
              <a:ext uri="{FF2B5EF4-FFF2-40B4-BE49-F238E27FC236}">
                <a16:creationId xmlns:a16="http://schemas.microsoft.com/office/drawing/2014/main" id="{7AB3B0E1-9B4D-3996-4C4A-9B9E4D4251AC}"/>
              </a:ext>
            </a:extLst>
          </p:cNvPr>
          <p:cNvSpPr/>
          <p:nvPr/>
        </p:nvSpPr>
        <p:spPr>
          <a:xfrm rot="10800000">
            <a:off x="7315201" y="5390209"/>
            <a:ext cx="4876799" cy="1234116"/>
          </a:xfrm>
          <a:custGeom>
            <a:avLst/>
            <a:gdLst>
              <a:gd name="csX0" fmla="*/ 0 w 2309812"/>
              <a:gd name="csY0" fmla="*/ 1600200 h 1600200"/>
              <a:gd name="csX1" fmla="*/ 400050 w 2309812"/>
              <a:gd name="csY1" fmla="*/ 0 h 1600200"/>
              <a:gd name="csX2" fmla="*/ 2309812 w 2309812"/>
              <a:gd name="csY2" fmla="*/ 0 h 1600200"/>
              <a:gd name="csX3" fmla="*/ 1909762 w 2309812"/>
              <a:gd name="csY3" fmla="*/ 1600200 h 1600200"/>
              <a:gd name="csX4" fmla="*/ 0 w 2309812"/>
              <a:gd name="csY4" fmla="*/ 1600200 h 1600200"/>
              <a:gd name="csX0" fmla="*/ 0 w 1909762"/>
              <a:gd name="csY0" fmla="*/ 1562100 h 1600200"/>
              <a:gd name="csX1" fmla="*/ 0 w 1909762"/>
              <a:gd name="csY1" fmla="*/ 0 h 1600200"/>
              <a:gd name="csX2" fmla="*/ 1909762 w 1909762"/>
              <a:gd name="csY2" fmla="*/ 0 h 1600200"/>
              <a:gd name="csX3" fmla="*/ 1509712 w 1909762"/>
              <a:gd name="csY3" fmla="*/ 1600200 h 1600200"/>
              <a:gd name="csX4" fmla="*/ 0 w 1909762"/>
              <a:gd name="csY4" fmla="*/ 1562100 h 1600200"/>
              <a:gd name="csX0" fmla="*/ 0 w 1909762"/>
              <a:gd name="csY0" fmla="*/ 1562100 h 1600200"/>
              <a:gd name="csX1" fmla="*/ 19050 w 1909762"/>
              <a:gd name="csY1" fmla="*/ 0 h 1600200"/>
              <a:gd name="csX2" fmla="*/ 1909762 w 1909762"/>
              <a:gd name="csY2" fmla="*/ 0 h 1600200"/>
              <a:gd name="csX3" fmla="*/ 1509712 w 1909762"/>
              <a:gd name="csY3" fmla="*/ 1600200 h 1600200"/>
              <a:gd name="csX4" fmla="*/ 0 w 1909762"/>
              <a:gd name="csY4" fmla="*/ 1562100 h 1600200"/>
              <a:gd name="csX0" fmla="*/ 0 w 1919287"/>
              <a:gd name="csY0" fmla="*/ 1600200 h 1600200"/>
              <a:gd name="csX1" fmla="*/ 28575 w 1919287"/>
              <a:gd name="csY1" fmla="*/ 0 h 1600200"/>
              <a:gd name="csX2" fmla="*/ 1919287 w 1919287"/>
              <a:gd name="csY2" fmla="*/ 0 h 1600200"/>
              <a:gd name="csX3" fmla="*/ 1519237 w 1919287"/>
              <a:gd name="csY3" fmla="*/ 1600200 h 1600200"/>
              <a:gd name="csX4" fmla="*/ 0 w 1919287"/>
              <a:gd name="csY4" fmla="*/ 1600200 h 1600200"/>
              <a:gd name="csX0" fmla="*/ 4763 w 1924050"/>
              <a:gd name="csY0" fmla="*/ 1600200 h 1600200"/>
              <a:gd name="csX1" fmla="*/ 0 w 1924050"/>
              <a:gd name="csY1" fmla="*/ 0 h 1600200"/>
              <a:gd name="csX2" fmla="*/ 1924050 w 1924050"/>
              <a:gd name="csY2" fmla="*/ 0 h 1600200"/>
              <a:gd name="csX3" fmla="*/ 1524000 w 1924050"/>
              <a:gd name="csY3" fmla="*/ 1600200 h 1600200"/>
              <a:gd name="csX4" fmla="*/ 4763 w 1924050"/>
              <a:gd name="csY4" fmla="*/ 1600200 h 1600200"/>
              <a:gd name="csX0" fmla="*/ 288 w 1926719"/>
              <a:gd name="csY0" fmla="*/ 1614488 h 1614488"/>
              <a:gd name="csX1" fmla="*/ 2669 w 1926719"/>
              <a:gd name="csY1" fmla="*/ 0 h 1614488"/>
              <a:gd name="csX2" fmla="*/ 1926719 w 1926719"/>
              <a:gd name="csY2" fmla="*/ 0 h 1614488"/>
              <a:gd name="csX3" fmla="*/ 1526669 w 1926719"/>
              <a:gd name="csY3" fmla="*/ 1600200 h 1614488"/>
              <a:gd name="csX4" fmla="*/ 288 w 1926719"/>
              <a:gd name="csY4" fmla="*/ 1614488 h 1614488"/>
              <a:gd name="csX0" fmla="*/ 288 w 1926719"/>
              <a:gd name="csY0" fmla="*/ 1614488 h 1614488"/>
              <a:gd name="csX1" fmla="*/ 2669 w 1926719"/>
              <a:gd name="csY1" fmla="*/ 0 h 1614488"/>
              <a:gd name="csX2" fmla="*/ 1926719 w 1926719"/>
              <a:gd name="csY2" fmla="*/ 0 h 1614488"/>
              <a:gd name="csX3" fmla="*/ 1531432 w 1926719"/>
              <a:gd name="csY3" fmla="*/ 1614487 h 1614488"/>
              <a:gd name="csX4" fmla="*/ 288 w 1926719"/>
              <a:gd name="csY4" fmla="*/ 1614488 h 16144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26719" h="1614488">
                <a:moveTo>
                  <a:pt x="288" y="1614488"/>
                </a:moveTo>
                <a:cubicBezTo>
                  <a:pt x="-1300" y="1081088"/>
                  <a:pt x="4257" y="533400"/>
                  <a:pt x="2669" y="0"/>
                </a:cubicBezTo>
                <a:lnTo>
                  <a:pt x="1926719" y="0"/>
                </a:lnTo>
                <a:lnTo>
                  <a:pt x="1531432" y="1614487"/>
                </a:lnTo>
                <a:lnTo>
                  <a:pt x="288" y="16144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4D75E0C-A14D-00B9-6715-BD4AF34E8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00" y="5632677"/>
            <a:ext cx="3784747" cy="791936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47BBC3C-2435-129C-58B7-D3BE9EF2E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9255" y="665539"/>
            <a:ext cx="3748087" cy="339367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Proxima nov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2103C869-DC4E-20A1-EFF4-70FDA9E1D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3296" y="4259630"/>
            <a:ext cx="3579020" cy="831257"/>
          </a:xfrm>
        </p:spPr>
        <p:txBody>
          <a:bodyPr/>
          <a:lstStyle>
            <a:lvl1pPr marL="0" indent="0" algn="ctr">
              <a:buNone/>
              <a:defRPr sz="2400">
                <a:latin typeface="Proxima nov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48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4B08856-58A3-6E8A-1B7D-F9E23C66628B}"/>
              </a:ext>
            </a:extLst>
          </p:cNvPr>
          <p:cNvSpPr/>
          <p:nvPr/>
        </p:nvSpPr>
        <p:spPr>
          <a:xfrm>
            <a:off x="0" y="0"/>
            <a:ext cx="4533900" cy="68707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F1A4E-1F39-4F7A-C70C-48023B3F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906" y="1015016"/>
            <a:ext cx="3748087" cy="339367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Proxima nov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D7E97-B6F1-4CED-427F-8DE9337C3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439" y="4592447"/>
            <a:ext cx="3579020" cy="831257"/>
          </a:xfrm>
        </p:spPr>
        <p:txBody>
          <a:bodyPr/>
          <a:lstStyle>
            <a:lvl1pPr marL="0" indent="0" algn="ctr">
              <a:buNone/>
              <a:defRPr sz="2400">
                <a:latin typeface="Proxima nov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01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F3E6E57-479E-5371-9E87-9824002A5FE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325247" y="3574365"/>
            <a:ext cx="3059907" cy="21431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B08856-58A3-6E8A-1B7D-F9E23C66628B}"/>
              </a:ext>
            </a:extLst>
          </p:cNvPr>
          <p:cNvSpPr/>
          <p:nvPr/>
        </p:nvSpPr>
        <p:spPr>
          <a:xfrm>
            <a:off x="0" y="0"/>
            <a:ext cx="4533900" cy="68707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F1A4E-1F39-4F7A-C70C-48023B3F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906" y="1015016"/>
            <a:ext cx="3748087" cy="339367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Proxima nov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D57AD2-4432-EF48-86CF-8750AB75C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6806" y="1129316"/>
            <a:ext cx="3059907" cy="21431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78F1A9E-982F-8E0D-F5E8-8FA4623FD98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25247" y="1129316"/>
            <a:ext cx="3059907" cy="21431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5D60AA8-FBDA-F8AB-3C48-CE2DC54114B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26806" y="3574364"/>
            <a:ext cx="3059907" cy="21431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29E821-B371-E953-A91C-7A4CD0A22646}"/>
              </a:ext>
            </a:extLst>
          </p:cNvPr>
          <p:cNvSpPr/>
          <p:nvPr/>
        </p:nvSpPr>
        <p:spPr>
          <a:xfrm>
            <a:off x="1021283" y="4910355"/>
            <a:ext cx="3784747" cy="1385670"/>
          </a:xfrm>
          <a:prstGeom prst="rect">
            <a:avLst/>
          </a:prstGeom>
          <a:solidFill>
            <a:srgbClr val="1A4B7C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EA02A9-AD50-E878-5C3E-16873F31D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147" y="5187562"/>
            <a:ext cx="3579020" cy="8312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Proxima nov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Parallelogram 7">
            <a:extLst>
              <a:ext uri="{FF2B5EF4-FFF2-40B4-BE49-F238E27FC236}">
                <a16:creationId xmlns:a16="http://schemas.microsoft.com/office/drawing/2014/main" id="{123E1554-CC21-3452-5AE1-DA624231701F}"/>
              </a:ext>
            </a:extLst>
          </p:cNvPr>
          <p:cNvSpPr/>
          <p:nvPr/>
        </p:nvSpPr>
        <p:spPr>
          <a:xfrm rot="10800000">
            <a:off x="7315201" y="5390209"/>
            <a:ext cx="4876799" cy="1234116"/>
          </a:xfrm>
          <a:custGeom>
            <a:avLst/>
            <a:gdLst>
              <a:gd name="csX0" fmla="*/ 0 w 2309812"/>
              <a:gd name="csY0" fmla="*/ 1600200 h 1600200"/>
              <a:gd name="csX1" fmla="*/ 400050 w 2309812"/>
              <a:gd name="csY1" fmla="*/ 0 h 1600200"/>
              <a:gd name="csX2" fmla="*/ 2309812 w 2309812"/>
              <a:gd name="csY2" fmla="*/ 0 h 1600200"/>
              <a:gd name="csX3" fmla="*/ 1909762 w 2309812"/>
              <a:gd name="csY3" fmla="*/ 1600200 h 1600200"/>
              <a:gd name="csX4" fmla="*/ 0 w 2309812"/>
              <a:gd name="csY4" fmla="*/ 1600200 h 1600200"/>
              <a:gd name="csX0" fmla="*/ 0 w 1909762"/>
              <a:gd name="csY0" fmla="*/ 1562100 h 1600200"/>
              <a:gd name="csX1" fmla="*/ 0 w 1909762"/>
              <a:gd name="csY1" fmla="*/ 0 h 1600200"/>
              <a:gd name="csX2" fmla="*/ 1909762 w 1909762"/>
              <a:gd name="csY2" fmla="*/ 0 h 1600200"/>
              <a:gd name="csX3" fmla="*/ 1509712 w 1909762"/>
              <a:gd name="csY3" fmla="*/ 1600200 h 1600200"/>
              <a:gd name="csX4" fmla="*/ 0 w 1909762"/>
              <a:gd name="csY4" fmla="*/ 1562100 h 1600200"/>
              <a:gd name="csX0" fmla="*/ 0 w 1909762"/>
              <a:gd name="csY0" fmla="*/ 1562100 h 1600200"/>
              <a:gd name="csX1" fmla="*/ 19050 w 1909762"/>
              <a:gd name="csY1" fmla="*/ 0 h 1600200"/>
              <a:gd name="csX2" fmla="*/ 1909762 w 1909762"/>
              <a:gd name="csY2" fmla="*/ 0 h 1600200"/>
              <a:gd name="csX3" fmla="*/ 1509712 w 1909762"/>
              <a:gd name="csY3" fmla="*/ 1600200 h 1600200"/>
              <a:gd name="csX4" fmla="*/ 0 w 1909762"/>
              <a:gd name="csY4" fmla="*/ 1562100 h 1600200"/>
              <a:gd name="csX0" fmla="*/ 0 w 1919287"/>
              <a:gd name="csY0" fmla="*/ 1600200 h 1600200"/>
              <a:gd name="csX1" fmla="*/ 28575 w 1919287"/>
              <a:gd name="csY1" fmla="*/ 0 h 1600200"/>
              <a:gd name="csX2" fmla="*/ 1919287 w 1919287"/>
              <a:gd name="csY2" fmla="*/ 0 h 1600200"/>
              <a:gd name="csX3" fmla="*/ 1519237 w 1919287"/>
              <a:gd name="csY3" fmla="*/ 1600200 h 1600200"/>
              <a:gd name="csX4" fmla="*/ 0 w 1919287"/>
              <a:gd name="csY4" fmla="*/ 1600200 h 1600200"/>
              <a:gd name="csX0" fmla="*/ 4763 w 1924050"/>
              <a:gd name="csY0" fmla="*/ 1600200 h 1600200"/>
              <a:gd name="csX1" fmla="*/ 0 w 1924050"/>
              <a:gd name="csY1" fmla="*/ 0 h 1600200"/>
              <a:gd name="csX2" fmla="*/ 1924050 w 1924050"/>
              <a:gd name="csY2" fmla="*/ 0 h 1600200"/>
              <a:gd name="csX3" fmla="*/ 1524000 w 1924050"/>
              <a:gd name="csY3" fmla="*/ 1600200 h 1600200"/>
              <a:gd name="csX4" fmla="*/ 4763 w 1924050"/>
              <a:gd name="csY4" fmla="*/ 1600200 h 1600200"/>
              <a:gd name="csX0" fmla="*/ 288 w 1926719"/>
              <a:gd name="csY0" fmla="*/ 1614488 h 1614488"/>
              <a:gd name="csX1" fmla="*/ 2669 w 1926719"/>
              <a:gd name="csY1" fmla="*/ 0 h 1614488"/>
              <a:gd name="csX2" fmla="*/ 1926719 w 1926719"/>
              <a:gd name="csY2" fmla="*/ 0 h 1614488"/>
              <a:gd name="csX3" fmla="*/ 1526669 w 1926719"/>
              <a:gd name="csY3" fmla="*/ 1600200 h 1614488"/>
              <a:gd name="csX4" fmla="*/ 288 w 1926719"/>
              <a:gd name="csY4" fmla="*/ 1614488 h 1614488"/>
              <a:gd name="csX0" fmla="*/ 288 w 1926719"/>
              <a:gd name="csY0" fmla="*/ 1614488 h 1614488"/>
              <a:gd name="csX1" fmla="*/ 2669 w 1926719"/>
              <a:gd name="csY1" fmla="*/ 0 h 1614488"/>
              <a:gd name="csX2" fmla="*/ 1926719 w 1926719"/>
              <a:gd name="csY2" fmla="*/ 0 h 1614488"/>
              <a:gd name="csX3" fmla="*/ 1531432 w 1926719"/>
              <a:gd name="csY3" fmla="*/ 1614487 h 1614488"/>
              <a:gd name="csX4" fmla="*/ 288 w 1926719"/>
              <a:gd name="csY4" fmla="*/ 1614488 h 16144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26719" h="1614488">
                <a:moveTo>
                  <a:pt x="288" y="1614488"/>
                </a:moveTo>
                <a:cubicBezTo>
                  <a:pt x="-1300" y="1081088"/>
                  <a:pt x="4257" y="533400"/>
                  <a:pt x="2669" y="0"/>
                </a:cubicBezTo>
                <a:lnTo>
                  <a:pt x="1926719" y="0"/>
                </a:lnTo>
                <a:lnTo>
                  <a:pt x="1531432" y="1614487"/>
                </a:lnTo>
                <a:lnTo>
                  <a:pt x="288" y="16144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6AEE38-AF22-B658-DB7C-EAADF91DD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00" y="5632677"/>
            <a:ext cx="3784747" cy="7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8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76118-D8AA-CB02-6CC5-8D4341A3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57263"/>
          </a:xfrm>
        </p:spPr>
        <p:txBody>
          <a:bodyPr/>
          <a:lstStyle>
            <a:lvl1pPr>
              <a:defRPr>
                <a:latin typeface="Proxima nov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1A53E-60CB-29A9-2123-50C8E9819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092575"/>
          </a:xfrm>
        </p:spPr>
        <p:txBody>
          <a:bodyPr/>
          <a:lstStyle>
            <a:lvl1pPr>
              <a:defRPr>
                <a:latin typeface="Proxima nova"/>
              </a:defRPr>
            </a:lvl1pPr>
            <a:lvl2pPr>
              <a:defRPr>
                <a:latin typeface="Proxima nova"/>
              </a:defRPr>
            </a:lvl2pPr>
            <a:lvl3pPr>
              <a:defRPr>
                <a:latin typeface="Proxima nova"/>
              </a:defRPr>
            </a:lvl3pPr>
            <a:lvl4pPr>
              <a:defRPr>
                <a:latin typeface="Proxima nova"/>
              </a:defRPr>
            </a:lvl4pPr>
            <a:lvl5pPr>
              <a:defRPr>
                <a:latin typeface="Proxima nov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arallelogram 7">
            <a:extLst>
              <a:ext uri="{FF2B5EF4-FFF2-40B4-BE49-F238E27FC236}">
                <a16:creationId xmlns:a16="http://schemas.microsoft.com/office/drawing/2014/main" id="{9767EEFA-9E0F-70D9-0EDB-16DC3A078CC8}"/>
              </a:ext>
            </a:extLst>
          </p:cNvPr>
          <p:cNvSpPr/>
          <p:nvPr/>
        </p:nvSpPr>
        <p:spPr>
          <a:xfrm rot="10800000">
            <a:off x="7315201" y="5390209"/>
            <a:ext cx="4876799" cy="1234116"/>
          </a:xfrm>
          <a:custGeom>
            <a:avLst/>
            <a:gdLst>
              <a:gd name="csX0" fmla="*/ 0 w 2309812"/>
              <a:gd name="csY0" fmla="*/ 1600200 h 1600200"/>
              <a:gd name="csX1" fmla="*/ 400050 w 2309812"/>
              <a:gd name="csY1" fmla="*/ 0 h 1600200"/>
              <a:gd name="csX2" fmla="*/ 2309812 w 2309812"/>
              <a:gd name="csY2" fmla="*/ 0 h 1600200"/>
              <a:gd name="csX3" fmla="*/ 1909762 w 2309812"/>
              <a:gd name="csY3" fmla="*/ 1600200 h 1600200"/>
              <a:gd name="csX4" fmla="*/ 0 w 2309812"/>
              <a:gd name="csY4" fmla="*/ 1600200 h 1600200"/>
              <a:gd name="csX0" fmla="*/ 0 w 1909762"/>
              <a:gd name="csY0" fmla="*/ 1562100 h 1600200"/>
              <a:gd name="csX1" fmla="*/ 0 w 1909762"/>
              <a:gd name="csY1" fmla="*/ 0 h 1600200"/>
              <a:gd name="csX2" fmla="*/ 1909762 w 1909762"/>
              <a:gd name="csY2" fmla="*/ 0 h 1600200"/>
              <a:gd name="csX3" fmla="*/ 1509712 w 1909762"/>
              <a:gd name="csY3" fmla="*/ 1600200 h 1600200"/>
              <a:gd name="csX4" fmla="*/ 0 w 1909762"/>
              <a:gd name="csY4" fmla="*/ 1562100 h 1600200"/>
              <a:gd name="csX0" fmla="*/ 0 w 1909762"/>
              <a:gd name="csY0" fmla="*/ 1562100 h 1600200"/>
              <a:gd name="csX1" fmla="*/ 19050 w 1909762"/>
              <a:gd name="csY1" fmla="*/ 0 h 1600200"/>
              <a:gd name="csX2" fmla="*/ 1909762 w 1909762"/>
              <a:gd name="csY2" fmla="*/ 0 h 1600200"/>
              <a:gd name="csX3" fmla="*/ 1509712 w 1909762"/>
              <a:gd name="csY3" fmla="*/ 1600200 h 1600200"/>
              <a:gd name="csX4" fmla="*/ 0 w 1909762"/>
              <a:gd name="csY4" fmla="*/ 1562100 h 1600200"/>
              <a:gd name="csX0" fmla="*/ 0 w 1919287"/>
              <a:gd name="csY0" fmla="*/ 1600200 h 1600200"/>
              <a:gd name="csX1" fmla="*/ 28575 w 1919287"/>
              <a:gd name="csY1" fmla="*/ 0 h 1600200"/>
              <a:gd name="csX2" fmla="*/ 1919287 w 1919287"/>
              <a:gd name="csY2" fmla="*/ 0 h 1600200"/>
              <a:gd name="csX3" fmla="*/ 1519237 w 1919287"/>
              <a:gd name="csY3" fmla="*/ 1600200 h 1600200"/>
              <a:gd name="csX4" fmla="*/ 0 w 1919287"/>
              <a:gd name="csY4" fmla="*/ 1600200 h 1600200"/>
              <a:gd name="csX0" fmla="*/ 4763 w 1924050"/>
              <a:gd name="csY0" fmla="*/ 1600200 h 1600200"/>
              <a:gd name="csX1" fmla="*/ 0 w 1924050"/>
              <a:gd name="csY1" fmla="*/ 0 h 1600200"/>
              <a:gd name="csX2" fmla="*/ 1924050 w 1924050"/>
              <a:gd name="csY2" fmla="*/ 0 h 1600200"/>
              <a:gd name="csX3" fmla="*/ 1524000 w 1924050"/>
              <a:gd name="csY3" fmla="*/ 1600200 h 1600200"/>
              <a:gd name="csX4" fmla="*/ 4763 w 1924050"/>
              <a:gd name="csY4" fmla="*/ 1600200 h 1600200"/>
              <a:gd name="csX0" fmla="*/ 288 w 1926719"/>
              <a:gd name="csY0" fmla="*/ 1614488 h 1614488"/>
              <a:gd name="csX1" fmla="*/ 2669 w 1926719"/>
              <a:gd name="csY1" fmla="*/ 0 h 1614488"/>
              <a:gd name="csX2" fmla="*/ 1926719 w 1926719"/>
              <a:gd name="csY2" fmla="*/ 0 h 1614488"/>
              <a:gd name="csX3" fmla="*/ 1526669 w 1926719"/>
              <a:gd name="csY3" fmla="*/ 1600200 h 1614488"/>
              <a:gd name="csX4" fmla="*/ 288 w 1926719"/>
              <a:gd name="csY4" fmla="*/ 1614488 h 1614488"/>
              <a:gd name="csX0" fmla="*/ 288 w 1926719"/>
              <a:gd name="csY0" fmla="*/ 1614488 h 1614488"/>
              <a:gd name="csX1" fmla="*/ 2669 w 1926719"/>
              <a:gd name="csY1" fmla="*/ 0 h 1614488"/>
              <a:gd name="csX2" fmla="*/ 1926719 w 1926719"/>
              <a:gd name="csY2" fmla="*/ 0 h 1614488"/>
              <a:gd name="csX3" fmla="*/ 1531432 w 1926719"/>
              <a:gd name="csY3" fmla="*/ 1614487 h 1614488"/>
              <a:gd name="csX4" fmla="*/ 288 w 1926719"/>
              <a:gd name="csY4" fmla="*/ 1614488 h 16144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26719" h="1614488">
                <a:moveTo>
                  <a:pt x="288" y="1614488"/>
                </a:moveTo>
                <a:cubicBezTo>
                  <a:pt x="-1300" y="1081088"/>
                  <a:pt x="4257" y="533400"/>
                  <a:pt x="2669" y="0"/>
                </a:cubicBezTo>
                <a:lnTo>
                  <a:pt x="1926719" y="0"/>
                </a:lnTo>
                <a:lnTo>
                  <a:pt x="1531432" y="1614487"/>
                </a:lnTo>
                <a:lnTo>
                  <a:pt x="288" y="16144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828E4B-17DF-721F-49E7-7C6D86FAB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00" y="5632677"/>
            <a:ext cx="3784747" cy="7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11D0A-CB79-D454-F295-DEE88800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A7168-B305-62E7-3AB4-4F33C17C2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8516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86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179F-5FAA-20CC-6355-0CF03C78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A5845-3C9D-181B-842E-45515DC5C5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D3B66-8DD8-2D72-F429-7893CC326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5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971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D3C8C-9BE9-4F80-A6E1-506E9E76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312"/>
            <a:ext cx="10515600" cy="9493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AC731-A481-1938-0714-7EE96DA6B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6873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5CF39-519F-5D20-C6DA-1D3390B77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D039AD-B6BA-97B8-C867-7AB2DBE18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873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10A0F1-91EC-49B5-B15D-D57AA6425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5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5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5ED31-97AF-580E-6274-6DDB5FA81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238"/>
            <a:ext cx="10515600" cy="1044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912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A67415-2BDF-55C4-EFDE-4D4E36B6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663"/>
            <a:ext cx="10515600" cy="104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55D7E-1FAA-30C7-CA3A-3B6AD7811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1991AEF3-AC28-F4CE-B341-AEE061F69956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6667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78ADD4DC-156D-CCDE-4DDD-5003B285CE5A}"/>
              </a:ext>
            </a:extLst>
          </p:cNvPr>
          <p:cNvSpPr/>
          <p:nvPr/>
        </p:nvSpPr>
        <p:spPr>
          <a:xfrm rot="10800000">
            <a:off x="7315201" y="5390209"/>
            <a:ext cx="4876799" cy="1234116"/>
          </a:xfrm>
          <a:custGeom>
            <a:avLst/>
            <a:gdLst>
              <a:gd name="csX0" fmla="*/ 0 w 2309812"/>
              <a:gd name="csY0" fmla="*/ 1600200 h 1600200"/>
              <a:gd name="csX1" fmla="*/ 400050 w 2309812"/>
              <a:gd name="csY1" fmla="*/ 0 h 1600200"/>
              <a:gd name="csX2" fmla="*/ 2309812 w 2309812"/>
              <a:gd name="csY2" fmla="*/ 0 h 1600200"/>
              <a:gd name="csX3" fmla="*/ 1909762 w 2309812"/>
              <a:gd name="csY3" fmla="*/ 1600200 h 1600200"/>
              <a:gd name="csX4" fmla="*/ 0 w 2309812"/>
              <a:gd name="csY4" fmla="*/ 1600200 h 1600200"/>
              <a:gd name="csX0" fmla="*/ 0 w 1909762"/>
              <a:gd name="csY0" fmla="*/ 1562100 h 1600200"/>
              <a:gd name="csX1" fmla="*/ 0 w 1909762"/>
              <a:gd name="csY1" fmla="*/ 0 h 1600200"/>
              <a:gd name="csX2" fmla="*/ 1909762 w 1909762"/>
              <a:gd name="csY2" fmla="*/ 0 h 1600200"/>
              <a:gd name="csX3" fmla="*/ 1509712 w 1909762"/>
              <a:gd name="csY3" fmla="*/ 1600200 h 1600200"/>
              <a:gd name="csX4" fmla="*/ 0 w 1909762"/>
              <a:gd name="csY4" fmla="*/ 1562100 h 1600200"/>
              <a:gd name="csX0" fmla="*/ 0 w 1909762"/>
              <a:gd name="csY0" fmla="*/ 1562100 h 1600200"/>
              <a:gd name="csX1" fmla="*/ 19050 w 1909762"/>
              <a:gd name="csY1" fmla="*/ 0 h 1600200"/>
              <a:gd name="csX2" fmla="*/ 1909762 w 1909762"/>
              <a:gd name="csY2" fmla="*/ 0 h 1600200"/>
              <a:gd name="csX3" fmla="*/ 1509712 w 1909762"/>
              <a:gd name="csY3" fmla="*/ 1600200 h 1600200"/>
              <a:gd name="csX4" fmla="*/ 0 w 1909762"/>
              <a:gd name="csY4" fmla="*/ 1562100 h 1600200"/>
              <a:gd name="csX0" fmla="*/ 0 w 1919287"/>
              <a:gd name="csY0" fmla="*/ 1600200 h 1600200"/>
              <a:gd name="csX1" fmla="*/ 28575 w 1919287"/>
              <a:gd name="csY1" fmla="*/ 0 h 1600200"/>
              <a:gd name="csX2" fmla="*/ 1919287 w 1919287"/>
              <a:gd name="csY2" fmla="*/ 0 h 1600200"/>
              <a:gd name="csX3" fmla="*/ 1519237 w 1919287"/>
              <a:gd name="csY3" fmla="*/ 1600200 h 1600200"/>
              <a:gd name="csX4" fmla="*/ 0 w 1919287"/>
              <a:gd name="csY4" fmla="*/ 1600200 h 1600200"/>
              <a:gd name="csX0" fmla="*/ 4763 w 1924050"/>
              <a:gd name="csY0" fmla="*/ 1600200 h 1600200"/>
              <a:gd name="csX1" fmla="*/ 0 w 1924050"/>
              <a:gd name="csY1" fmla="*/ 0 h 1600200"/>
              <a:gd name="csX2" fmla="*/ 1924050 w 1924050"/>
              <a:gd name="csY2" fmla="*/ 0 h 1600200"/>
              <a:gd name="csX3" fmla="*/ 1524000 w 1924050"/>
              <a:gd name="csY3" fmla="*/ 1600200 h 1600200"/>
              <a:gd name="csX4" fmla="*/ 4763 w 1924050"/>
              <a:gd name="csY4" fmla="*/ 1600200 h 1600200"/>
              <a:gd name="csX0" fmla="*/ 288 w 1926719"/>
              <a:gd name="csY0" fmla="*/ 1614488 h 1614488"/>
              <a:gd name="csX1" fmla="*/ 2669 w 1926719"/>
              <a:gd name="csY1" fmla="*/ 0 h 1614488"/>
              <a:gd name="csX2" fmla="*/ 1926719 w 1926719"/>
              <a:gd name="csY2" fmla="*/ 0 h 1614488"/>
              <a:gd name="csX3" fmla="*/ 1526669 w 1926719"/>
              <a:gd name="csY3" fmla="*/ 1600200 h 1614488"/>
              <a:gd name="csX4" fmla="*/ 288 w 1926719"/>
              <a:gd name="csY4" fmla="*/ 1614488 h 1614488"/>
              <a:gd name="csX0" fmla="*/ 288 w 1926719"/>
              <a:gd name="csY0" fmla="*/ 1614488 h 1614488"/>
              <a:gd name="csX1" fmla="*/ 2669 w 1926719"/>
              <a:gd name="csY1" fmla="*/ 0 h 1614488"/>
              <a:gd name="csX2" fmla="*/ 1926719 w 1926719"/>
              <a:gd name="csY2" fmla="*/ 0 h 1614488"/>
              <a:gd name="csX3" fmla="*/ 1531432 w 1926719"/>
              <a:gd name="csY3" fmla="*/ 1614487 h 1614488"/>
              <a:gd name="csX4" fmla="*/ 288 w 1926719"/>
              <a:gd name="csY4" fmla="*/ 1614488 h 16144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26719" h="1614488">
                <a:moveTo>
                  <a:pt x="288" y="1614488"/>
                </a:moveTo>
                <a:cubicBezTo>
                  <a:pt x="-1300" y="1081088"/>
                  <a:pt x="4257" y="533400"/>
                  <a:pt x="2669" y="0"/>
                </a:cubicBezTo>
                <a:lnTo>
                  <a:pt x="1926719" y="0"/>
                </a:lnTo>
                <a:lnTo>
                  <a:pt x="1531432" y="1614487"/>
                </a:lnTo>
                <a:lnTo>
                  <a:pt x="288" y="16144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3C48AB-912C-CD6E-6190-A97889B500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00" y="5632677"/>
            <a:ext cx="3784747" cy="7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9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oxima nov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e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photo/?fbid=772393295374190&amp;set=oa.24283333281336544" TargetMode="External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jpeg"/><Relationship Id="rId39" Type="http://schemas.openxmlformats.org/officeDocument/2006/relationships/image" Target="../media/image71.jpeg"/><Relationship Id="rId21" Type="http://schemas.openxmlformats.org/officeDocument/2006/relationships/image" Target="../media/image53.jpeg"/><Relationship Id="rId34" Type="http://schemas.openxmlformats.org/officeDocument/2006/relationships/image" Target="../media/image66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jpe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jpe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jpe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jpeg"/><Relationship Id="rId37" Type="http://schemas.openxmlformats.org/officeDocument/2006/relationships/image" Target="../media/image69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jpe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10" Type="http://schemas.openxmlformats.org/officeDocument/2006/relationships/image" Target="../media/image42.jpeg"/><Relationship Id="rId19" Type="http://schemas.openxmlformats.org/officeDocument/2006/relationships/image" Target="../media/image51.png"/><Relationship Id="rId31" Type="http://schemas.openxmlformats.org/officeDocument/2006/relationships/image" Target="../media/image63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jpe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8" Type="http://schemas.openxmlformats.org/officeDocument/2006/relationships/image" Target="../media/image40.jpeg"/><Relationship Id="rId3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5">
            <a:extLst>
              <a:ext uri="{FF2B5EF4-FFF2-40B4-BE49-F238E27FC236}">
                <a16:creationId xmlns:a16="http://schemas.microsoft.com/office/drawing/2014/main" id="{84C4882B-1DCE-D2EB-8481-F15715B4B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4119" y="1274752"/>
            <a:ext cx="3748087" cy="3393673"/>
          </a:xfrm>
        </p:spPr>
        <p:txBody>
          <a:bodyPr>
            <a:normAutofit/>
          </a:bodyPr>
          <a:lstStyle/>
          <a:p>
            <a:r>
              <a:rPr lang="en-US" b="1" dirty="0"/>
              <a:t>Welcome to the MTSU Family!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5CCBC8-0530-19F6-6A65-8544FB2A9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16805" r="5927" b="50000"/>
          <a:stretch>
            <a:fillRect/>
          </a:stretch>
        </p:blipFill>
        <p:spPr>
          <a:xfrm>
            <a:off x="2745564" y="4947975"/>
            <a:ext cx="2969435" cy="14432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EBD045-9785-92DC-64D0-35B344BD0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0" b="37361"/>
          <a:stretch>
            <a:fillRect/>
          </a:stretch>
        </p:blipFill>
        <p:spPr>
          <a:xfrm>
            <a:off x="5714999" y="4802027"/>
            <a:ext cx="1975105" cy="1589247"/>
          </a:xfrm>
          <a:prstGeom prst="rect">
            <a:avLst/>
          </a:prstGeom>
        </p:spPr>
      </p:pic>
      <p:pic>
        <p:nvPicPr>
          <p:cNvPr id="20" name="Picture 19" descr="Two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933E7207-8C56-204A-D095-4777AC527A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6665" b="352"/>
          <a:stretch/>
        </p:blipFill>
        <p:spPr>
          <a:xfrm>
            <a:off x="457200" y="4805257"/>
            <a:ext cx="2288365" cy="15860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8FC6CD3-A535-BC38-20D7-4A9BE9CDF3E6}"/>
              </a:ext>
            </a:extLst>
          </p:cNvPr>
          <p:cNvSpPr/>
          <p:nvPr/>
        </p:nvSpPr>
        <p:spPr>
          <a:xfrm rot="2328513">
            <a:off x="7595777" y="6108268"/>
            <a:ext cx="234992" cy="41546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809CA34-4292-6A25-FEA5-CF65193D82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15560" r="11964" b="135"/>
          <a:stretch/>
        </p:blipFill>
        <p:spPr>
          <a:xfrm>
            <a:off x="2068270" y="3088286"/>
            <a:ext cx="2288365" cy="1859689"/>
          </a:xfrm>
          <a:prstGeom prst="rect">
            <a:avLst/>
          </a:prstGeom>
        </p:spPr>
      </p:pic>
      <p:pic>
        <p:nvPicPr>
          <p:cNvPr id="23" name="Picture 22" descr="A couple of wome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7881187C-19FA-7360-0292-97E3367F7E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921" r="11084" b="14466"/>
          <a:stretch>
            <a:fillRect/>
          </a:stretch>
        </p:blipFill>
        <p:spPr>
          <a:xfrm>
            <a:off x="5610051" y="2250219"/>
            <a:ext cx="2080053" cy="1568169"/>
          </a:xfrm>
          <a:prstGeom prst="rect">
            <a:avLst/>
          </a:prstGeom>
        </p:spPr>
      </p:pic>
      <p:pic>
        <p:nvPicPr>
          <p:cNvPr id="26" name="Picture 25" descr="A picture containing person, person, indoor, ceiling&#10;&#10;Description automatically generated">
            <a:extLst>
              <a:ext uri="{FF2B5EF4-FFF2-40B4-BE49-F238E27FC236}">
                <a16:creationId xmlns:a16="http://schemas.microsoft.com/office/drawing/2014/main" id="{37AC8D33-3580-4442-7D6A-2073AF9E53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r="4768"/>
          <a:stretch>
            <a:fillRect/>
          </a:stretch>
        </p:blipFill>
        <p:spPr>
          <a:xfrm>
            <a:off x="457200" y="1876427"/>
            <a:ext cx="2011516" cy="1552574"/>
          </a:xfrm>
          <a:prstGeom prst="rect">
            <a:avLst/>
          </a:prstGeom>
        </p:spPr>
      </p:pic>
      <p:pic>
        <p:nvPicPr>
          <p:cNvPr id="28" name="Picture 27" descr="A couple of women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828D333-C9E0-D63C-2901-49893EAD2D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9578" r="9907"/>
          <a:stretch>
            <a:fillRect/>
          </a:stretch>
        </p:blipFill>
        <p:spPr>
          <a:xfrm>
            <a:off x="2296530" y="1762960"/>
            <a:ext cx="1783256" cy="1409700"/>
          </a:xfrm>
          <a:prstGeom prst="rect">
            <a:avLst/>
          </a:prstGeom>
        </p:spPr>
      </p:pic>
      <p:pic>
        <p:nvPicPr>
          <p:cNvPr id="1026" name="Picture 2" descr="Parent and Family Association">
            <a:extLst>
              <a:ext uri="{FF2B5EF4-FFF2-40B4-BE49-F238E27FC236}">
                <a16:creationId xmlns:a16="http://schemas.microsoft.com/office/drawing/2014/main" id="{C2ED1A44-4605-D644-5D8A-B27D785FD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4" b="1104"/>
          <a:stretch>
            <a:fillRect/>
          </a:stretch>
        </p:blipFill>
        <p:spPr bwMode="auto">
          <a:xfrm>
            <a:off x="2828214" y="465609"/>
            <a:ext cx="2597338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77F6D1D-F53E-EA72-A1BE-3A47F96907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7624"/>
          <a:stretch/>
        </p:blipFill>
        <p:spPr>
          <a:xfrm>
            <a:off x="5370830" y="465609"/>
            <a:ext cx="2319274" cy="1891035"/>
          </a:xfrm>
          <a:prstGeom prst="rect">
            <a:avLst/>
          </a:prstGeom>
        </p:spPr>
      </p:pic>
      <p:pic>
        <p:nvPicPr>
          <p:cNvPr id="27" name="Picture 26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1715D1DD-338F-EE29-07E2-029C1443C3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57"/>
          <a:stretch/>
        </p:blipFill>
        <p:spPr>
          <a:xfrm>
            <a:off x="457200" y="466727"/>
            <a:ext cx="2371014" cy="140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ABACB1-8BA3-38A6-EE0A-231AEB803A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3" t="16383" r="27130" b="46534"/>
          <a:stretch>
            <a:fillRect/>
          </a:stretch>
        </p:blipFill>
        <p:spPr>
          <a:xfrm>
            <a:off x="457199" y="3428999"/>
            <a:ext cx="1611071" cy="1409701"/>
          </a:xfrm>
          <a:prstGeom prst="rect">
            <a:avLst/>
          </a:prstGeom>
        </p:spPr>
      </p:pic>
      <p:pic>
        <p:nvPicPr>
          <p:cNvPr id="1028" name="Picture 4" descr="Parent and Family Association">
            <a:extLst>
              <a:ext uri="{FF2B5EF4-FFF2-40B4-BE49-F238E27FC236}">
                <a16:creationId xmlns:a16="http://schemas.microsoft.com/office/drawing/2014/main" id="{85C4A387-C271-EB60-3BC7-C1D0681C7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3" r="13802"/>
          <a:stretch>
            <a:fillRect/>
          </a:stretch>
        </p:blipFill>
        <p:spPr bwMode="auto">
          <a:xfrm>
            <a:off x="3994170" y="1896984"/>
            <a:ext cx="1639555" cy="158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nline Resources – Parent and Family Association">
            <a:extLst>
              <a:ext uri="{FF2B5EF4-FFF2-40B4-BE49-F238E27FC236}">
                <a16:creationId xmlns:a16="http://schemas.microsoft.com/office/drawing/2014/main" id="{83551CAA-4BDE-E576-C5BE-A56476B36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t="10997" r="16110" b="21575"/>
          <a:stretch>
            <a:fillRect/>
          </a:stretch>
        </p:blipFill>
        <p:spPr bwMode="auto">
          <a:xfrm>
            <a:off x="5569410" y="3666912"/>
            <a:ext cx="2120694" cy="142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4722621-E967-F931-4A03-BC66C384ED6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 b="13951"/>
          <a:stretch>
            <a:fillRect/>
          </a:stretch>
        </p:blipFill>
        <p:spPr>
          <a:xfrm>
            <a:off x="4223149" y="3337053"/>
            <a:ext cx="1419055" cy="1637150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409472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44002-19C1-40B3-A8AE-57B046B6C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7309A-E228-38FE-E4AA-DD1BE7A53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868421" y="1402511"/>
            <a:ext cx="6455158" cy="3966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F0895A-0498-415F-309E-FBB5C60A4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0242"/>
            <a:ext cx="10515600" cy="103486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Scholarships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CDFC65-F8F6-141E-4D96-2AA526451879}"/>
              </a:ext>
            </a:extLst>
          </p:cNvPr>
          <p:cNvSpPr txBox="1">
            <a:spLocks/>
          </p:cNvSpPr>
          <p:nvPr/>
        </p:nvSpPr>
        <p:spPr>
          <a:xfrm>
            <a:off x="3478591" y="1891093"/>
            <a:ext cx="8078993" cy="346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u="sng" dirty="0">
                <a:solidFill>
                  <a:schemeClr val="tx2"/>
                </a:solidFill>
              </a:rPr>
              <a:t>ONLY </a:t>
            </a:r>
            <a:r>
              <a:rPr lang="en-US" sz="2400" i="1" dirty="0">
                <a:solidFill>
                  <a:schemeClr val="tx2"/>
                </a:solidFill>
              </a:rPr>
              <a:t>available to students of PFA Members to apply</a:t>
            </a:r>
          </a:p>
          <a:p>
            <a:pPr marL="0" indent="0">
              <a:buNone/>
            </a:pPr>
            <a:endParaRPr lang="en-US" sz="2400" i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4-6 Book Scholarships </a:t>
            </a:r>
            <a:r>
              <a:rPr lang="en-US" sz="2400" dirty="0">
                <a:solidFill>
                  <a:schemeClr val="tx2"/>
                </a:solidFill>
              </a:rPr>
              <a:t>- new students: $250 book scholarships given every year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2 Returning Student Scholarships </a:t>
            </a:r>
            <a:r>
              <a:rPr lang="en-US" sz="2400" dirty="0">
                <a:solidFill>
                  <a:schemeClr val="tx2"/>
                </a:solidFill>
              </a:rPr>
              <a:t>- $1000 scholarship(s) awarded every year to a returning student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Applications are available in the Summer.</a:t>
            </a:r>
          </a:p>
          <a:p>
            <a:r>
              <a:rPr lang="en-US" sz="2400" dirty="0">
                <a:solidFill>
                  <a:schemeClr val="tx2"/>
                </a:solidFill>
              </a:rPr>
              <a:t>Scholarships will be awarded in </a:t>
            </a:r>
            <a:r>
              <a:rPr lang="en-US" sz="2400" b="1" dirty="0">
                <a:solidFill>
                  <a:schemeClr val="tx2"/>
                </a:solidFill>
              </a:rPr>
              <a:t>August.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C1128-6D3E-CAC0-2FC1-F7E9AF135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12" t="12324" r="32724"/>
          <a:stretch/>
        </p:blipFill>
        <p:spPr>
          <a:xfrm rot="21365269">
            <a:off x="737694" y="2165532"/>
            <a:ext cx="2387502" cy="31089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8510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B45E7-F43A-C830-A9FB-4E8BAF74A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BC354A-F603-7D68-E729-89C66AE31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868421" y="1402511"/>
            <a:ext cx="6455158" cy="3966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07E90-F725-CDE4-DABF-D5922D329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0242"/>
            <a:ext cx="10515600" cy="103486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How do we use your membership fees?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7AEE22-1731-A8C4-AB96-B979061AC086}"/>
              </a:ext>
            </a:extLst>
          </p:cNvPr>
          <p:cNvSpPr txBox="1">
            <a:spLocks/>
          </p:cNvSpPr>
          <p:nvPr/>
        </p:nvSpPr>
        <p:spPr>
          <a:xfrm>
            <a:off x="5419344" y="2337920"/>
            <a:ext cx="5934456" cy="2438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2"/>
                </a:solidFill>
              </a:rPr>
              <a:t>To support and provide </a:t>
            </a:r>
            <a:r>
              <a:rPr lang="en-US" sz="4000" b="1" dirty="0">
                <a:solidFill>
                  <a:schemeClr val="tx2"/>
                </a:solidFill>
              </a:rPr>
              <a:t>programming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tx2"/>
                </a:solidFill>
              </a:rPr>
              <a:t>and </a:t>
            </a:r>
            <a:r>
              <a:rPr lang="en-US" sz="4000" b="1" dirty="0">
                <a:solidFill>
                  <a:schemeClr val="tx2"/>
                </a:solidFill>
              </a:rPr>
              <a:t>opportunities</a:t>
            </a:r>
            <a:r>
              <a:rPr lang="en-US" sz="4000" dirty="0">
                <a:solidFill>
                  <a:schemeClr val="tx2"/>
                </a:solidFill>
              </a:rPr>
              <a:t> for </a:t>
            </a:r>
            <a:r>
              <a:rPr lang="en-US" sz="4000" b="1" dirty="0">
                <a:solidFill>
                  <a:schemeClr val="tx2"/>
                </a:solidFill>
              </a:rPr>
              <a:t>FREE </a:t>
            </a:r>
            <a:r>
              <a:rPr lang="en-US" sz="4000" dirty="0">
                <a:solidFill>
                  <a:schemeClr val="tx2"/>
                </a:solidFill>
              </a:rPr>
              <a:t>for MTSU students.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C6881F-4990-D0A5-9FD1-EAB32D704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9" t="21077" r="18119" b="20705"/>
          <a:stretch>
            <a:fillRect/>
          </a:stretch>
        </p:blipFill>
        <p:spPr>
          <a:xfrm>
            <a:off x="904875" y="1883536"/>
            <a:ext cx="2227850" cy="3004880"/>
          </a:xfrm>
          <a:prstGeom prst="rect">
            <a:avLst/>
          </a:prstGeom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0F8D1613-6011-D66A-D60B-9CC42B4AF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t="10152"/>
          <a:stretch>
            <a:fillRect/>
          </a:stretch>
        </p:blipFill>
        <p:spPr bwMode="auto">
          <a:xfrm>
            <a:off x="2108088" y="3963910"/>
            <a:ext cx="2960400" cy="199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27DC41A4-E6BC-E2CD-1057-55AED6C85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/>
          <a:stretch>
            <a:fillRect/>
          </a:stretch>
        </p:blipFill>
        <p:spPr bwMode="auto">
          <a:xfrm>
            <a:off x="2819158" y="2153398"/>
            <a:ext cx="2423947" cy="18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862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3AC67C-72BA-2477-DB6B-66D8B3433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868421" y="1402511"/>
            <a:ext cx="6455158" cy="3966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654CBD-E2C8-67CF-9A95-CB1E4FE56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87207-4D9F-9E3F-C5BF-B2AD71EF5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165" y="1934071"/>
            <a:ext cx="5333999" cy="2984501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200" b="1" dirty="0"/>
              <a:t>Co-sponsor events with S.P.A.R.E.</a:t>
            </a:r>
            <a:r>
              <a:rPr lang="en-US" sz="3200" dirty="0"/>
              <a:t> (Student Programming and Raider Entertainment)</a:t>
            </a:r>
          </a:p>
          <a:p>
            <a:pPr marL="800100" lvl="1" indent="-342900"/>
            <a:r>
              <a:rPr lang="en-US" sz="3200" b="1" dirty="0"/>
              <a:t>Valentine’s Day Stuff-A-Critter</a:t>
            </a:r>
          </a:p>
          <a:p>
            <a:endParaRPr lang="en-US" dirty="0"/>
          </a:p>
        </p:txBody>
      </p:sp>
      <p:pic>
        <p:nvPicPr>
          <p:cNvPr id="4" name="Picture 3" descr="A group of people standing around a table with food and toys&#10;&#10;Description automatically generated">
            <a:extLst>
              <a:ext uri="{FF2B5EF4-FFF2-40B4-BE49-F238E27FC236}">
                <a16:creationId xmlns:a16="http://schemas.microsoft.com/office/drawing/2014/main" id="{1642DD61-3493-E183-7C39-6597714D1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0" y="1256731"/>
            <a:ext cx="3362137" cy="3375640"/>
          </a:xfrm>
          <a:prstGeom prst="rect">
            <a:avLst/>
          </a:prstGeom>
        </p:spPr>
      </p:pic>
      <p:pic>
        <p:nvPicPr>
          <p:cNvPr id="5" name="Picture 4" descr="A group of people sitting at a table with stuffed animals">
            <a:extLst>
              <a:ext uri="{FF2B5EF4-FFF2-40B4-BE49-F238E27FC236}">
                <a16:creationId xmlns:a16="http://schemas.microsoft.com/office/drawing/2014/main" id="{AB889487-6793-E9A3-3C2D-195B8C673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95" y="1934071"/>
            <a:ext cx="2405755" cy="2402529"/>
          </a:xfrm>
          <a:prstGeom prst="rect">
            <a:avLst/>
          </a:prstGeom>
        </p:spPr>
      </p:pic>
      <p:pic>
        <p:nvPicPr>
          <p:cNvPr id="2050" name="Picture 2" descr="Marina Gatas and friends stuff matching teddy bears on Feb. 11, 2025.">
            <a:extLst>
              <a:ext uri="{FF2B5EF4-FFF2-40B4-BE49-F238E27FC236}">
                <a16:creationId xmlns:a16="http://schemas.microsoft.com/office/drawing/2014/main" id="{78030331-E54F-189F-210B-80F53480C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4" b="7711"/>
          <a:stretch>
            <a:fillRect/>
          </a:stretch>
        </p:blipFill>
        <p:spPr bwMode="auto">
          <a:xfrm>
            <a:off x="1301079" y="4314030"/>
            <a:ext cx="4388432" cy="186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A6AAC-E030-1CD1-A1B2-2636BF796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5824CD-EC88-7957-CDA2-6928FA95A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868421" y="1402511"/>
            <a:ext cx="6455158" cy="3966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C54C74-B147-C2DA-9756-A585CDCD7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757"/>
            <a:ext cx="10515600" cy="9572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833EE-4493-6B6E-867B-463240C03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240" y="2242288"/>
            <a:ext cx="5333999" cy="2984501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200" b="1" dirty="0"/>
              <a:t>Co-sponsor events with S.P.A.R.E.</a:t>
            </a:r>
            <a:r>
              <a:rPr lang="en-US" sz="3200" dirty="0"/>
              <a:t> (Student Programming and Raider Entertainment)</a:t>
            </a:r>
          </a:p>
          <a:p>
            <a:pPr marL="800100" lvl="1" indent="-342900"/>
            <a:r>
              <a:rPr lang="en-US" sz="3200" b="1" dirty="0"/>
              <a:t>Pumpkin Patch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C8B24F-BE4B-D326-B699-5A557E682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1" b="20451"/>
          <a:stretch>
            <a:fillRect/>
          </a:stretch>
        </p:blipFill>
        <p:spPr>
          <a:xfrm>
            <a:off x="1090666" y="4075432"/>
            <a:ext cx="4378594" cy="1940764"/>
          </a:xfrm>
          <a:prstGeom prst="rect">
            <a:avLst/>
          </a:prstGeom>
        </p:spPr>
      </p:pic>
      <p:pic>
        <p:nvPicPr>
          <p:cNvPr id="9" name="Picture 2" descr="May be an image of 5 people and text">
            <a:extLst>
              <a:ext uri="{FF2B5EF4-FFF2-40B4-BE49-F238E27FC236}">
                <a16:creationId xmlns:a16="http://schemas.microsoft.com/office/drawing/2014/main" id="{7A328072-3D05-9F74-7E12-7A92B63CF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3" y="1488558"/>
            <a:ext cx="3926206" cy="294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holding a pumpkin&#10;&#10;Description automatically generated">
            <a:extLst>
              <a:ext uri="{FF2B5EF4-FFF2-40B4-BE49-F238E27FC236}">
                <a16:creationId xmlns:a16="http://schemas.microsoft.com/office/drawing/2014/main" id="{5AD39DC0-25C5-21BE-D0A8-D43925172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 t="9580" r="8437"/>
          <a:stretch>
            <a:fillRect/>
          </a:stretch>
        </p:blipFill>
        <p:spPr>
          <a:xfrm>
            <a:off x="4407253" y="2533262"/>
            <a:ext cx="1665754" cy="236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69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7698D-D1A2-51C8-1849-8027D6106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719981-0B5E-EE9A-D884-E5F15FBF4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868421" y="1402511"/>
            <a:ext cx="6455158" cy="3966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FDE5C7-CAC0-5746-BC4B-6164FA0F9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r="6301"/>
          <a:stretch/>
        </p:blipFill>
        <p:spPr>
          <a:xfrm rot="5400000">
            <a:off x="3511420" y="2682696"/>
            <a:ext cx="2867417" cy="2498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76EFB5-5CC8-A022-74AE-3A38CCE6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503"/>
            <a:ext cx="10515600" cy="9572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Events</a:t>
            </a:r>
          </a:p>
        </p:txBody>
      </p:sp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0460CA6E-34B8-D822-7C1B-256733C1CD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8" b="12794"/>
          <a:stretch/>
        </p:blipFill>
        <p:spPr>
          <a:xfrm>
            <a:off x="710972" y="1333500"/>
            <a:ext cx="3453070" cy="27435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CECA8-3C52-0506-0D63-F1178BCEF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3007" y="2061313"/>
            <a:ext cx="5516233" cy="2984501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buNone/>
            </a:pPr>
            <a:r>
              <a:rPr lang="en-US" sz="4000" b="1" dirty="0"/>
              <a:t>Thanksgiving Dinner</a:t>
            </a:r>
          </a:p>
          <a:p>
            <a:pPr lvl="1"/>
            <a:endParaRPr lang="en-US" sz="1800" b="1" dirty="0"/>
          </a:p>
          <a:p>
            <a:pPr marL="800100" lvl="1" indent="-342900"/>
            <a:r>
              <a:rPr lang="en-US" sz="3200" dirty="0"/>
              <a:t>Held on Thanksgiving day for student staying on campus</a:t>
            </a:r>
          </a:p>
          <a:p>
            <a:pPr lvl="1"/>
            <a:endParaRPr lang="en-US" sz="3200" dirty="0"/>
          </a:p>
          <a:p>
            <a:pPr marL="800100" lvl="1" indent="-342900"/>
            <a:r>
              <a:rPr lang="en-US" sz="3200" dirty="0"/>
              <a:t>Students that live both on and off campus are welcome to attend </a:t>
            </a:r>
            <a:endParaRPr lang="en-US" sz="3600" dirty="0"/>
          </a:p>
          <a:p>
            <a:endParaRPr lang="en-US" dirty="0"/>
          </a:p>
        </p:txBody>
      </p:sp>
      <p:pic>
        <p:nvPicPr>
          <p:cNvPr id="3076" name="Picture 4" descr="No photo description available.">
            <a:extLst>
              <a:ext uri="{FF2B5EF4-FFF2-40B4-BE49-F238E27FC236}">
                <a16:creationId xmlns:a16="http://schemas.microsoft.com/office/drawing/2014/main" id="{179DFC76-70B5-7951-D576-401C5D587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4516">
            <a:off x="1485402" y="3816405"/>
            <a:ext cx="2674458" cy="221038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608088-AB4E-87E2-74E8-88CC412CA82F}"/>
              </a:ext>
            </a:extLst>
          </p:cNvPr>
          <p:cNvCxnSpPr>
            <a:cxnSpLocks/>
          </p:cNvCxnSpPr>
          <p:nvPr/>
        </p:nvCxnSpPr>
        <p:spPr>
          <a:xfrm>
            <a:off x="2382652" y="6058896"/>
            <a:ext cx="0" cy="337142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7EA530-8B6B-C78B-29DA-015FDDAD4AE1}"/>
              </a:ext>
            </a:extLst>
          </p:cNvPr>
          <p:cNvCxnSpPr>
            <a:cxnSpLocks/>
          </p:cNvCxnSpPr>
          <p:nvPr/>
        </p:nvCxnSpPr>
        <p:spPr>
          <a:xfrm>
            <a:off x="3468503" y="6008890"/>
            <a:ext cx="0" cy="382385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717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7E067-C12D-8EC4-84A9-D89418C9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0"/>
            <a:ext cx="10515600" cy="9572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Random Acts of Kindness </a:t>
            </a:r>
            <a:endParaRPr lang="en-US" dirty="0"/>
          </a:p>
        </p:txBody>
      </p:sp>
      <p:pic>
        <p:nvPicPr>
          <p:cNvPr id="4" name="Picture 3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5150104B-B0E8-6D6C-9C9F-0FCA6583F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7" y="2798914"/>
            <a:ext cx="4629462" cy="3472096"/>
          </a:xfrm>
          <a:prstGeom prst="rect">
            <a:avLst/>
          </a:prstGeom>
        </p:spPr>
      </p:pic>
      <p:pic>
        <p:nvPicPr>
          <p:cNvPr id="8" name="Picture 7" descr="A group of people standing outside holding drinks&#10;&#10;AI-generated content may be incorrect.">
            <a:extLst>
              <a:ext uri="{FF2B5EF4-FFF2-40B4-BE49-F238E27FC236}">
                <a16:creationId xmlns:a16="http://schemas.microsoft.com/office/drawing/2014/main" id="{FC5D768E-4515-B58A-2464-75A66044C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8963" r="19104" b="22984"/>
          <a:stretch>
            <a:fillRect/>
          </a:stretch>
        </p:blipFill>
        <p:spPr>
          <a:xfrm>
            <a:off x="724926" y="1538665"/>
            <a:ext cx="2869174" cy="1808141"/>
          </a:xfrm>
          <a:prstGeom prst="rect">
            <a:avLst/>
          </a:prstGeom>
        </p:spPr>
      </p:pic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8A4EEF4-C1FF-3671-83D5-B236C5676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9" r="3604"/>
          <a:stretch>
            <a:fillRect/>
          </a:stretch>
        </p:blipFill>
        <p:spPr>
          <a:xfrm>
            <a:off x="6442927" y="1544254"/>
            <a:ext cx="5024147" cy="3586546"/>
          </a:xfrm>
          <a:prstGeom prst="rect">
            <a:avLst/>
          </a:prstGeom>
        </p:spPr>
      </p:pic>
      <p:pic>
        <p:nvPicPr>
          <p:cNvPr id="6" name="Picture 5" descr="A group of people holding a model airplane&#10;&#10;AI-generated content may be incorrect.">
            <a:extLst>
              <a:ext uri="{FF2B5EF4-FFF2-40B4-BE49-F238E27FC236}">
                <a16:creationId xmlns:a16="http://schemas.microsoft.com/office/drawing/2014/main" id="{79780400-F92F-FFB0-3F88-8FF3DA1CA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558" y="3784252"/>
            <a:ext cx="2842011" cy="2131510"/>
          </a:xfrm>
          <a:prstGeom prst="rect">
            <a:avLst/>
          </a:prstGeom>
        </p:spPr>
      </p:pic>
      <p:pic>
        <p:nvPicPr>
          <p:cNvPr id="7" name="Picture 6" descr="A person holding a cup with a thumb up&#10;&#10;AI-generated content may be incorrect.">
            <a:extLst>
              <a:ext uri="{FF2B5EF4-FFF2-40B4-BE49-F238E27FC236}">
                <a16:creationId xmlns:a16="http://schemas.microsoft.com/office/drawing/2014/main" id="{4204DA69-5A2E-95FA-9D47-8F97954FB3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1" y="1538746"/>
            <a:ext cx="2848826" cy="21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87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E873D-A7C6-5DF4-3DD2-EB439E56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Ask Me Tents</a:t>
            </a:r>
          </a:p>
        </p:txBody>
      </p:sp>
      <p:pic>
        <p:nvPicPr>
          <p:cNvPr id="9218" name="Picture 2" descr="No photo description available.">
            <a:extLst>
              <a:ext uri="{FF2B5EF4-FFF2-40B4-BE49-F238E27FC236}">
                <a16:creationId xmlns:a16="http://schemas.microsoft.com/office/drawing/2014/main" id="{8EACB98E-F094-C126-0727-4BE850732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6" t="21164" r="16702" b="35873"/>
          <a:stretch>
            <a:fillRect/>
          </a:stretch>
        </p:blipFill>
        <p:spPr bwMode="auto">
          <a:xfrm>
            <a:off x="648086" y="3766000"/>
            <a:ext cx="2365238" cy="236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o photo description available.">
            <a:extLst>
              <a:ext uri="{FF2B5EF4-FFF2-40B4-BE49-F238E27FC236}">
                <a16:creationId xmlns:a16="http://schemas.microsoft.com/office/drawing/2014/main" id="{14E5A445-842B-9540-F770-D84C2B2CA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643" y="1638300"/>
            <a:ext cx="2670627" cy="356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No photo description available.">
            <a:extLst>
              <a:ext uri="{FF2B5EF4-FFF2-40B4-BE49-F238E27FC236}">
                <a16:creationId xmlns:a16="http://schemas.microsoft.com/office/drawing/2014/main" id="{6BB6DB91-1BF4-2CCC-65DD-CB422D8DD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12452" r="4603" b="35943"/>
          <a:stretch>
            <a:fillRect/>
          </a:stretch>
        </p:blipFill>
        <p:spPr bwMode="auto">
          <a:xfrm>
            <a:off x="2829884" y="3766000"/>
            <a:ext cx="4700714" cy="236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No photo description available.">
            <a:extLst>
              <a:ext uri="{FF2B5EF4-FFF2-40B4-BE49-F238E27FC236}">
                <a16:creationId xmlns:a16="http://schemas.microsoft.com/office/drawing/2014/main" id="{E021A8D8-BD5A-56AE-136C-1A405834D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1799" r="16032" b="34844"/>
          <a:stretch>
            <a:fillRect/>
          </a:stretch>
        </p:blipFill>
        <p:spPr bwMode="auto">
          <a:xfrm>
            <a:off x="648086" y="1638300"/>
            <a:ext cx="3395539" cy="236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hlinkClick r:id="rId6"/>
            <a:extLst>
              <a:ext uri="{FF2B5EF4-FFF2-40B4-BE49-F238E27FC236}">
                <a16:creationId xmlns:a16="http://schemas.microsoft.com/office/drawing/2014/main" id="{724994FC-48DB-5717-E148-D1BEB9BA4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t="29393" r="18641" b="8598"/>
          <a:stretch>
            <a:fillRect/>
          </a:stretch>
        </p:blipFill>
        <p:spPr bwMode="auto">
          <a:xfrm>
            <a:off x="4046744" y="1638300"/>
            <a:ext cx="3483854" cy="222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No photo description available.">
            <a:extLst>
              <a:ext uri="{FF2B5EF4-FFF2-40B4-BE49-F238E27FC236}">
                <a16:creationId xmlns:a16="http://schemas.microsoft.com/office/drawing/2014/main" id="{2E26B3E1-5677-9B1B-E891-B507DE288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8" t="20596" r="32267" b="17514"/>
          <a:stretch>
            <a:fillRect/>
          </a:stretch>
        </p:blipFill>
        <p:spPr bwMode="auto">
          <a:xfrm>
            <a:off x="7467882" y="1638300"/>
            <a:ext cx="1504477" cy="26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No photo description available.">
            <a:extLst>
              <a:ext uri="{FF2B5EF4-FFF2-40B4-BE49-F238E27FC236}">
                <a16:creationId xmlns:a16="http://schemas.microsoft.com/office/drawing/2014/main" id="{D2EB11C5-2A34-ED87-22F0-9D68FC084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1" t="19228" r="39742" b="45649"/>
          <a:stretch>
            <a:fillRect/>
          </a:stretch>
        </p:blipFill>
        <p:spPr bwMode="auto">
          <a:xfrm>
            <a:off x="7464763" y="3858711"/>
            <a:ext cx="1504477" cy="142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807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601C-5FA4-1B7B-67E6-D02609B3A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Support</a:t>
            </a:r>
          </a:p>
        </p:txBody>
      </p:sp>
      <p:pic>
        <p:nvPicPr>
          <p:cNvPr id="5" name="Picture 4" descr="Donations Needed for MTSU Student Food Pantry – MTSU Sidelines">
            <a:extLst>
              <a:ext uri="{FF2B5EF4-FFF2-40B4-BE49-F238E27FC236}">
                <a16:creationId xmlns:a16="http://schemas.microsoft.com/office/drawing/2014/main" id="{EF86A2A1-40D5-DB67-F375-94DC300ED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0" b="3371"/>
          <a:stretch>
            <a:fillRect/>
          </a:stretch>
        </p:blipFill>
        <p:spPr bwMode="auto">
          <a:xfrm>
            <a:off x="697620" y="3914679"/>
            <a:ext cx="3860728" cy="217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ood resources in Rutherford County for those facing hunger – MTSU Sidelines">
            <a:extLst>
              <a:ext uri="{FF2B5EF4-FFF2-40B4-BE49-F238E27FC236}">
                <a16:creationId xmlns:a16="http://schemas.microsoft.com/office/drawing/2014/main" id="{7F30671B-A45A-4AC4-F817-D7D419D9A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t="-2864" r="9108" b="20162"/>
          <a:stretch>
            <a:fillRect/>
          </a:stretch>
        </p:blipFill>
        <p:spPr bwMode="auto">
          <a:xfrm>
            <a:off x="4620827" y="3677743"/>
            <a:ext cx="2378253" cy="241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MTSU's Greeks give big boost to replenishing Student Food Pantry – MTSU News">
            <a:extLst>
              <a:ext uri="{FF2B5EF4-FFF2-40B4-BE49-F238E27FC236}">
                <a16:creationId xmlns:a16="http://schemas.microsoft.com/office/drawing/2014/main" id="{6DEA80FE-7236-F630-0261-774F507B0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9" r="9904" b="21965"/>
          <a:stretch>
            <a:fillRect/>
          </a:stretch>
        </p:blipFill>
        <p:spPr bwMode="auto">
          <a:xfrm>
            <a:off x="4620827" y="1710097"/>
            <a:ext cx="2378252" cy="198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MTSU's Student Food Pantry to be replenished after Greek Week celebration  drive [+VIDEO] – MTSU News">
            <a:extLst>
              <a:ext uri="{FF2B5EF4-FFF2-40B4-BE49-F238E27FC236}">
                <a16:creationId xmlns:a16="http://schemas.microsoft.com/office/drawing/2014/main" id="{7ACAA4D9-57F2-A576-7637-47AE173A9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19" y="1710097"/>
            <a:ext cx="3860729" cy="213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CF9B9285-9E89-347C-AAB4-1776EA3B3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0" b="32299"/>
          <a:stretch>
            <a:fillRect/>
          </a:stretch>
        </p:blipFill>
        <p:spPr bwMode="auto">
          <a:xfrm>
            <a:off x="7061558" y="1710096"/>
            <a:ext cx="4534394" cy="35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258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72FE3A-7640-D66C-BE54-BE1EAC67FD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868421" y="1402511"/>
            <a:ext cx="6455158" cy="3966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A1454E-8603-F4A1-08A1-0AB37EA96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How can I join?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E94E28D-BD48-23F9-131D-B1325722C1F2}"/>
              </a:ext>
            </a:extLst>
          </p:cNvPr>
          <p:cNvSpPr/>
          <p:nvPr/>
        </p:nvSpPr>
        <p:spPr>
          <a:xfrm>
            <a:off x="936969" y="1706780"/>
            <a:ext cx="10318061" cy="3517900"/>
          </a:xfrm>
          <a:prstGeom prst="roundRect">
            <a:avLst/>
          </a:prstGeom>
          <a:solidFill>
            <a:srgbClr val="0066CC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AAB3B-BF7F-1126-82E4-61E7BEBCB657}"/>
              </a:ext>
            </a:extLst>
          </p:cNvPr>
          <p:cNvSpPr txBox="1"/>
          <p:nvPr/>
        </p:nvSpPr>
        <p:spPr>
          <a:xfrm>
            <a:off x="1510279" y="1942236"/>
            <a:ext cx="61677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latin typeface="Proxima nova"/>
              </a:rPr>
              <a:t>Join today at Orientation: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Proxima nova"/>
              </a:rPr>
              <a:t>Use QR Code and join online.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  <a:latin typeface="Proxima nova"/>
              </a:rPr>
              <a:t>Your Welcome Kit can be picked up at </a:t>
            </a:r>
            <a:r>
              <a:rPr lang="en-US" sz="3200" b="1" i="1" u="sng" dirty="0">
                <a:solidFill>
                  <a:schemeClr val="bg1"/>
                </a:solidFill>
                <a:latin typeface="Proxima nova"/>
              </a:rPr>
              <a:t>Meet MT </a:t>
            </a:r>
            <a:r>
              <a:rPr lang="en-US" sz="3200" i="1" u="sng" dirty="0">
                <a:solidFill>
                  <a:schemeClr val="bg1"/>
                </a:solidFill>
                <a:latin typeface="Proxima nova"/>
              </a:rPr>
              <a:t>from</a:t>
            </a:r>
            <a:r>
              <a:rPr lang="en-US" sz="3200" b="1" i="1" u="sng" dirty="0">
                <a:solidFill>
                  <a:schemeClr val="bg1"/>
                </a:solidFill>
                <a:latin typeface="Proxima nova"/>
              </a:rPr>
              <a:t> 2:00-4:00pm </a:t>
            </a:r>
            <a:r>
              <a:rPr lang="en-US" sz="3200" i="1" u="sng" dirty="0">
                <a:solidFill>
                  <a:schemeClr val="bg1"/>
                </a:solidFill>
                <a:latin typeface="Proxima nova"/>
              </a:rPr>
              <a:t>in the</a:t>
            </a:r>
            <a:r>
              <a:rPr lang="en-US" sz="3200" b="1" i="1" u="sng" dirty="0">
                <a:solidFill>
                  <a:schemeClr val="bg1"/>
                </a:solidFill>
                <a:latin typeface="Proxima nova"/>
              </a:rPr>
              <a:t> Rec Center</a:t>
            </a:r>
            <a:r>
              <a:rPr lang="en-US" sz="3200" dirty="0">
                <a:solidFill>
                  <a:schemeClr val="bg1"/>
                </a:solidFill>
                <a:latin typeface="Proxima nova"/>
              </a:rPr>
              <a:t>.</a:t>
            </a:r>
            <a:endParaRPr lang="en-US" sz="3200" b="1" dirty="0">
              <a:solidFill>
                <a:schemeClr val="bg1"/>
              </a:solidFill>
              <a:latin typeface="Proxima nov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55208-D1C5-3BD3-10B3-EBA30373F2F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16" y="2216594"/>
            <a:ext cx="2724004" cy="262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5177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38C56-61DD-2A51-563B-FC3469097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65DC3B-33A3-055F-D95C-32227D961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868421" y="1402511"/>
            <a:ext cx="6455158" cy="3966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792D6-5430-2F0C-B275-2A892733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How can I join?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F0ACB156-B639-9E83-5762-BA820455B349}"/>
              </a:ext>
            </a:extLst>
          </p:cNvPr>
          <p:cNvSpPr/>
          <p:nvPr/>
        </p:nvSpPr>
        <p:spPr>
          <a:xfrm>
            <a:off x="936969" y="1758373"/>
            <a:ext cx="10318061" cy="3490995"/>
          </a:xfrm>
          <a:prstGeom prst="roundRect">
            <a:avLst/>
          </a:prstGeom>
          <a:solidFill>
            <a:srgbClr val="0066CC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7C80C-C69A-852A-B6AA-9DB51E0A0631}"/>
              </a:ext>
            </a:extLst>
          </p:cNvPr>
          <p:cNvSpPr txBox="1"/>
          <p:nvPr/>
        </p:nvSpPr>
        <p:spPr>
          <a:xfrm>
            <a:off x="1372373" y="1934209"/>
            <a:ext cx="70023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Proxima nova"/>
              </a:rPr>
              <a:t>Fill out a paper registration form &amp; pay membership fee at Meet MT: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"/>
              </a:rPr>
              <a:t>We accept Visa, MasterCard, American Express, Discover, Checks, &amp; Cash</a:t>
            </a:r>
          </a:p>
          <a:p>
            <a:endParaRPr lang="en-US" sz="1200" dirty="0">
              <a:solidFill>
                <a:schemeClr val="bg1"/>
              </a:solidFill>
              <a:latin typeface="Proxima nova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Proxima nova"/>
              </a:rPr>
              <a:t>Join online anytime:</a:t>
            </a:r>
            <a:endParaRPr lang="en-US" sz="2800" dirty="0">
              <a:solidFill>
                <a:schemeClr val="bg1"/>
              </a:solidFill>
              <a:latin typeface="Proxima nova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"/>
              </a:rPr>
              <a:t>mtsu.edu/parents/join.php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"/>
              </a:rPr>
              <a:t>Credit Card payments only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"/>
              </a:rPr>
              <a:t>Welcome Kit mailed to you in 5-7 business days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52CC92-9848-9BD2-E9C0-874245B8C86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743" y="2349688"/>
            <a:ext cx="2373739" cy="2277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5393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33274B-232A-C6E1-1A68-DB8FF46ED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868421" y="1402511"/>
            <a:ext cx="6455158" cy="405297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EB9EF91-607C-8A9B-C887-7DA63E995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66"/>
            <a:ext cx="10515600" cy="9572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What does the Parent and Family Association do?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94E807-35C9-A787-890B-3070D41E3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480" y="2042421"/>
            <a:ext cx="8695099" cy="358653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i="1" dirty="0"/>
              <a:t>We support </a:t>
            </a:r>
            <a:r>
              <a:rPr lang="en-US" b="1" i="1" dirty="0">
                <a:solidFill>
                  <a:schemeClr val="accent1"/>
                </a:solidFill>
              </a:rPr>
              <a:t>MTSU families </a:t>
            </a:r>
            <a:r>
              <a:rPr lang="en-US" b="1" i="1" dirty="0"/>
              <a:t>by: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dirty="0"/>
              <a:t>Sharing information,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dirty="0"/>
              <a:t>Serving as a point of contact,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dirty="0"/>
              <a:t>Networking with other families, 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dirty="0"/>
              <a:t>Coordinating the Care Package and Linens Programs, &amp;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dirty="0"/>
              <a:t>Offering memorable experiences through our events, such as Family Weekend!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86390536-E90B-46B4-90A0-C24FB689AE88}"/>
              </a:ext>
            </a:extLst>
          </p:cNvPr>
          <p:cNvSpPr/>
          <p:nvPr/>
        </p:nvSpPr>
        <p:spPr>
          <a:xfrm>
            <a:off x="8123297" y="5387731"/>
            <a:ext cx="3584448" cy="241223"/>
          </a:xfrm>
          <a:prstGeom prst="parallelogram">
            <a:avLst>
              <a:gd name="adj" fmla="val 78349"/>
            </a:avLst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36EBDD-A350-FEC8-5F00-682C4DC2C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041" y="1492747"/>
            <a:ext cx="1358563" cy="204108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D08AFB-8457-AB19-C91C-65977BA8A9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02" b="4502"/>
          <a:stretch/>
        </p:blipFill>
        <p:spPr>
          <a:xfrm>
            <a:off x="9131448" y="3766059"/>
            <a:ext cx="1872946" cy="138143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8D0FD5-25FD-1975-3A79-B0DF129E7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57" y="2016504"/>
            <a:ext cx="2925281" cy="1441565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E0D8C2-5DD2-85A9-64F1-D647F80552E3}"/>
              </a:ext>
            </a:extLst>
          </p:cNvPr>
          <p:cNvSpPr txBox="1"/>
          <p:nvPr/>
        </p:nvSpPr>
        <p:spPr>
          <a:xfrm>
            <a:off x="552969" y="5961530"/>
            <a:ext cx="6173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Contact Us</a:t>
            </a:r>
            <a:r>
              <a:rPr lang="en-US" sz="2000" b="1" dirty="0">
                <a:solidFill>
                  <a:schemeClr val="accent1"/>
                </a:solidFill>
              </a:rPr>
              <a:t>: mtsu.edu/parents </a:t>
            </a:r>
            <a:r>
              <a:rPr lang="en-US" sz="2000" b="1" dirty="0">
                <a:solidFill>
                  <a:schemeClr val="tx2"/>
                </a:solidFill>
              </a:rPr>
              <a:t>|</a:t>
            </a:r>
            <a:r>
              <a:rPr lang="en-US" sz="2000" b="1" dirty="0">
                <a:solidFill>
                  <a:schemeClr val="accent1"/>
                </a:solidFill>
              </a:rPr>
              <a:t> parents@mtsu.edu</a:t>
            </a:r>
          </a:p>
        </p:txBody>
      </p:sp>
    </p:spTree>
    <p:extLst>
      <p:ext uri="{BB962C8B-B14F-4D97-AF65-F5344CB8AC3E}">
        <p14:creationId xmlns:p14="http://schemas.microsoft.com/office/powerpoint/2010/main" val="760968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40F9AE1-85F4-DD06-46F7-0B08A0CD3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" t="58005" r="49572" b="22827"/>
          <a:stretch>
            <a:fillRect/>
          </a:stretch>
        </p:blipFill>
        <p:spPr>
          <a:xfrm>
            <a:off x="5585569" y="4620321"/>
            <a:ext cx="2724199" cy="1057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E7AC11-BA5D-A285-6F96-5DB161286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" t="17938" r="885" b="28435"/>
          <a:stretch>
            <a:fillRect/>
          </a:stretch>
        </p:blipFill>
        <p:spPr>
          <a:xfrm>
            <a:off x="5562551" y="2427500"/>
            <a:ext cx="5494434" cy="29588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BD5B2-01FE-9E83-4704-288D29E80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11" y="302158"/>
            <a:ext cx="3747294" cy="3175984"/>
          </a:xfrm>
          <a:effectLst/>
        </p:spPr>
        <p:txBody>
          <a:bodyPr>
            <a:noAutofit/>
          </a:bodyPr>
          <a:lstStyle/>
          <a:p>
            <a:r>
              <a:rPr lang="en-US" sz="5400" b="1" dirty="0"/>
              <a:t>Thank you for your support!</a:t>
            </a:r>
            <a:endParaRPr lang="en-US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EC987D-D195-9F02-E5B5-D36A1E223AB1}"/>
              </a:ext>
            </a:extLst>
          </p:cNvPr>
          <p:cNvSpPr txBox="1"/>
          <p:nvPr/>
        </p:nvSpPr>
        <p:spPr>
          <a:xfrm>
            <a:off x="5212080" y="2572323"/>
            <a:ext cx="614088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Proxima nova"/>
              </a:rPr>
              <a:t>PFA Facebook Group: </a:t>
            </a:r>
            <a:r>
              <a:rPr lang="en-US" sz="3200" dirty="0">
                <a:solidFill>
                  <a:schemeClr val="accent1"/>
                </a:solidFill>
                <a:latin typeface="Proxima nova"/>
              </a:rPr>
              <a:t>facebook.com/groups/MTSU.PFA</a:t>
            </a:r>
          </a:p>
          <a:p>
            <a:pPr algn="ctr"/>
            <a:endParaRPr lang="en-US" dirty="0">
              <a:latin typeface="Proxima nova"/>
            </a:endParaRPr>
          </a:p>
          <a:p>
            <a:pPr algn="ctr"/>
            <a:r>
              <a:rPr lang="en-US" sz="3200" b="1" dirty="0">
                <a:latin typeface="Proxima nova"/>
              </a:rPr>
              <a:t>Website</a:t>
            </a:r>
            <a:r>
              <a:rPr lang="en-US" sz="3200" dirty="0">
                <a:latin typeface="Proxima nova"/>
              </a:rPr>
              <a:t>: </a:t>
            </a:r>
            <a:r>
              <a:rPr lang="en-US" sz="3200" dirty="0">
                <a:solidFill>
                  <a:schemeClr val="accent1"/>
                </a:solidFill>
                <a:latin typeface="Proxima nova"/>
              </a:rPr>
              <a:t>mtsu.edu/parents</a:t>
            </a:r>
          </a:p>
          <a:p>
            <a:pPr algn="ctr"/>
            <a:endParaRPr lang="en-US" dirty="0">
              <a:latin typeface="Proxima nova"/>
            </a:endParaRPr>
          </a:p>
          <a:p>
            <a:pPr algn="ctr"/>
            <a:r>
              <a:rPr lang="en-US" sz="3200" b="1" dirty="0">
                <a:latin typeface="Proxima nova"/>
              </a:rPr>
              <a:t>Email</a:t>
            </a:r>
            <a:r>
              <a:rPr lang="en-US" sz="3200" dirty="0">
                <a:latin typeface="Proxima nova"/>
              </a:rPr>
              <a:t>: </a:t>
            </a:r>
            <a:r>
              <a:rPr lang="en-US" sz="3200" dirty="0">
                <a:solidFill>
                  <a:schemeClr val="accent1"/>
                </a:solidFill>
                <a:latin typeface="Proxima nova"/>
              </a:rPr>
              <a:t>parents@mtsu.edu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8EBBE-A829-2683-4E86-7D01390EF9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16" y="4007294"/>
            <a:ext cx="2024484" cy="201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person, person, indoor, ceiling&#10;&#10;Description automatically generated">
            <a:extLst>
              <a:ext uri="{FF2B5EF4-FFF2-40B4-BE49-F238E27FC236}">
                <a16:creationId xmlns:a16="http://schemas.microsoft.com/office/drawing/2014/main" id="{32DC51AF-A300-C73D-D580-593069DAD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27" y="451478"/>
            <a:ext cx="1838325" cy="1225550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A88CA4F-D209-41DE-AA02-CFD5530990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15559" r="11964" b="14740"/>
          <a:stretch>
            <a:fillRect/>
          </a:stretch>
        </p:blipFill>
        <p:spPr>
          <a:xfrm>
            <a:off x="9906000" y="451478"/>
            <a:ext cx="1824038" cy="1225551"/>
          </a:xfrm>
          <a:prstGeom prst="rect">
            <a:avLst/>
          </a:prstGeom>
        </p:spPr>
      </p:pic>
      <p:pic>
        <p:nvPicPr>
          <p:cNvPr id="9" name="Picture 8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223ED7AD-78D8-17CE-279F-A08B2EA3F1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57"/>
          <a:stretch/>
        </p:blipFill>
        <p:spPr>
          <a:xfrm>
            <a:off x="6526045" y="451478"/>
            <a:ext cx="2061287" cy="1225550"/>
          </a:xfrm>
          <a:prstGeom prst="rect">
            <a:avLst/>
          </a:prstGeom>
        </p:spPr>
      </p:pic>
      <p:pic>
        <p:nvPicPr>
          <p:cNvPr id="10" name="Picture 9" descr="A couple of women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AED1D52-A0A9-D34D-FB5E-9A92EB1B96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1452" r="8755" b="-1452"/>
          <a:stretch>
            <a:fillRect/>
          </a:stretch>
        </p:blipFill>
        <p:spPr>
          <a:xfrm>
            <a:off x="8587334" y="451478"/>
            <a:ext cx="1404392" cy="12439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E9CB8F-C839-FFF1-8793-7A7CDDA5AC51}"/>
              </a:ext>
            </a:extLst>
          </p:cNvPr>
          <p:cNvSpPr/>
          <p:nvPr/>
        </p:nvSpPr>
        <p:spPr>
          <a:xfrm>
            <a:off x="4533899" y="1669576"/>
            <a:ext cx="7196139" cy="41322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CC0CB7-5D5A-E6BC-1A55-A2487421C822}"/>
              </a:ext>
            </a:extLst>
          </p:cNvPr>
          <p:cNvSpPr/>
          <p:nvPr/>
        </p:nvSpPr>
        <p:spPr>
          <a:xfrm>
            <a:off x="4533898" y="0"/>
            <a:ext cx="355601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811A5-74DB-5FD1-D9F1-8CA3EA17D779}"/>
              </a:ext>
            </a:extLst>
          </p:cNvPr>
          <p:cNvSpPr/>
          <p:nvPr/>
        </p:nvSpPr>
        <p:spPr>
          <a:xfrm rot="18546526">
            <a:off x="8080371" y="5520700"/>
            <a:ext cx="377348" cy="190615"/>
          </a:xfrm>
          <a:prstGeom prst="rect">
            <a:avLst/>
          </a:prstGeom>
          <a:solidFill>
            <a:srgbClr val="A6A8AA"/>
          </a:solidFill>
          <a:ln>
            <a:solidFill>
              <a:srgbClr val="A6A8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A6A8AA"/>
                </a:solidFill>
              </a:ln>
              <a:solidFill>
                <a:srgbClr val="A6A8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59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C2D4E9-9924-6470-A261-EC263A746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r="2132"/>
          <a:stretch>
            <a:fillRect/>
          </a:stretch>
        </p:blipFill>
        <p:spPr>
          <a:xfrm>
            <a:off x="638629" y="1996992"/>
            <a:ext cx="5965372" cy="4224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D0173-88BE-1613-2315-69924375DF6D}"/>
              </a:ext>
            </a:extLst>
          </p:cNvPr>
          <p:cNvSpPr txBox="1"/>
          <p:nvPr/>
        </p:nvSpPr>
        <p:spPr>
          <a:xfrm>
            <a:off x="895006" y="578976"/>
            <a:ext cx="8080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2"/>
                </a:solidFill>
                <a:latin typeface="Cooper Black" panose="0208090404030B020404" pitchFamily="18" charset="0"/>
              </a:rPr>
              <a:t>Parent Ponderings…</a:t>
            </a:r>
            <a:endParaRPr lang="en-US" sz="6000" dirty="0">
              <a:solidFill>
                <a:schemeClr val="tx2"/>
              </a:solidFill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42B3FA5-8E0C-B188-EB2A-751155B30A00}"/>
              </a:ext>
            </a:extLst>
          </p:cNvPr>
          <p:cNvSpPr/>
          <p:nvPr/>
        </p:nvSpPr>
        <p:spPr>
          <a:xfrm>
            <a:off x="2692100" y="1627922"/>
            <a:ext cx="2370023" cy="1385554"/>
          </a:xfrm>
          <a:prstGeom prst="cloudCallou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oper Black" panose="0208090404030B020404" pitchFamily="18" charset="0"/>
              </a:rPr>
              <a:t>What about tutoring? 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A7F4F9F9-2F2C-16A7-ACB0-872C7E7770C9}"/>
              </a:ext>
            </a:extLst>
          </p:cNvPr>
          <p:cNvSpPr/>
          <p:nvPr/>
        </p:nvSpPr>
        <p:spPr>
          <a:xfrm>
            <a:off x="8616608" y="1086807"/>
            <a:ext cx="2936764" cy="1780097"/>
          </a:xfrm>
          <a:prstGeom prst="cloudCallou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oper Black" panose="0208090404030B020404" pitchFamily="18" charset="0"/>
              </a:rPr>
              <a:t>Who can help if they need support?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8568C18-628F-92AA-EC25-4AABC299CB36}"/>
              </a:ext>
            </a:extLst>
          </p:cNvPr>
          <p:cNvSpPr/>
          <p:nvPr/>
        </p:nvSpPr>
        <p:spPr>
          <a:xfrm>
            <a:off x="5391917" y="1594639"/>
            <a:ext cx="2565104" cy="1418837"/>
          </a:xfrm>
          <a:prstGeom prst="cloudCallou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oper Black" panose="0208090404030B020404" pitchFamily="18" charset="0"/>
              </a:rPr>
              <a:t>What if they get sick?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4967DDF0-65B7-D010-A509-814CD6F53C28}"/>
              </a:ext>
            </a:extLst>
          </p:cNvPr>
          <p:cNvSpPr/>
          <p:nvPr/>
        </p:nvSpPr>
        <p:spPr>
          <a:xfrm>
            <a:off x="6735056" y="2866904"/>
            <a:ext cx="2526869" cy="1528869"/>
          </a:xfrm>
          <a:prstGeom prst="cloudCallou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oper Black" panose="0208090404030B020404" pitchFamily="18" charset="0"/>
              </a:rPr>
              <a:t>How is parking on campus?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F58DED9C-6560-20F6-F8F4-71FFE194972A}"/>
              </a:ext>
            </a:extLst>
          </p:cNvPr>
          <p:cNvSpPr/>
          <p:nvPr/>
        </p:nvSpPr>
        <p:spPr>
          <a:xfrm>
            <a:off x="9183348" y="3429000"/>
            <a:ext cx="2370024" cy="1528869"/>
          </a:xfrm>
          <a:prstGeom prst="cloudCallou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oper Black" panose="0208090404030B020404" pitchFamily="18" charset="0"/>
              </a:rPr>
              <a:t>Do you feel safe on campus?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CCB989C2-4D7D-E08A-4DDE-74479F4B214C}"/>
              </a:ext>
            </a:extLst>
          </p:cNvPr>
          <p:cNvSpPr/>
          <p:nvPr/>
        </p:nvSpPr>
        <p:spPr>
          <a:xfrm>
            <a:off x="5094906" y="4595583"/>
            <a:ext cx="2699265" cy="1528868"/>
          </a:xfrm>
          <a:prstGeom prst="cloudCallou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oper Black" panose="0208090404030B020404" pitchFamily="18" charset="0"/>
              </a:rPr>
              <a:t>How does my student get involved?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D768F8-5A16-B115-88C2-6D69DFC57FC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42" y="4957869"/>
            <a:ext cx="1452684" cy="1435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851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18B8-2097-3C10-55F6-0250C2F05970}"/>
              </a:ext>
            </a:extLst>
          </p:cNvPr>
          <p:cNvSpPr txBox="1">
            <a:spLocks/>
          </p:cNvSpPr>
          <p:nvPr/>
        </p:nvSpPr>
        <p:spPr>
          <a:xfrm>
            <a:off x="838200" y="710065"/>
            <a:ext cx="10515600" cy="8284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roxima nova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Important </a:t>
            </a:r>
            <a:r>
              <a:rPr lang="en-US" sz="4000" b="1" dirty="0"/>
              <a:t>Resources</a:t>
            </a:r>
            <a:r>
              <a:rPr lang="en-US" b="1" dirty="0"/>
              <a:t> </a:t>
            </a:r>
            <a:r>
              <a:rPr lang="en-US" dirty="0"/>
              <a:t>(Take a Photo📸)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C341B-2083-65DF-A5AF-1F6C02FE6E44}"/>
              </a:ext>
            </a:extLst>
          </p:cNvPr>
          <p:cNvSpPr txBox="1"/>
          <p:nvPr/>
        </p:nvSpPr>
        <p:spPr>
          <a:xfrm>
            <a:off x="7835412" y="1520289"/>
            <a:ext cx="37181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When is parking pass pick up?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Living off-campus</a:t>
            </a:r>
            <a:r>
              <a:rPr lang="en-US" sz="2000" dirty="0"/>
              <a:t>: starting Aug. 10 (if bill is paid/confirmed)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Living on-campus</a:t>
            </a:r>
            <a:r>
              <a:rPr lang="en-US" sz="2000" dirty="0"/>
              <a:t>: during move-in!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4D07F4-C175-4D96-FDF6-6A1FDA32C43A}"/>
              </a:ext>
            </a:extLst>
          </p:cNvPr>
          <p:cNvSpPr txBox="1"/>
          <p:nvPr/>
        </p:nvSpPr>
        <p:spPr>
          <a:xfrm>
            <a:off x="3888251" y="1517944"/>
            <a:ext cx="37641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When can I turn in my state employee discount form?</a:t>
            </a:r>
          </a:p>
          <a:p>
            <a:pPr algn="ctr"/>
            <a:r>
              <a:rPr lang="en-US" sz="2000" dirty="0"/>
              <a:t>Employee discount forms should be turned into the MT One Sop </a:t>
            </a:r>
            <a:r>
              <a:rPr lang="en-US" sz="2000" b="1" dirty="0">
                <a:solidFill>
                  <a:schemeClr val="accent1"/>
                </a:solidFill>
              </a:rPr>
              <a:t>between July 1 and August 24</a:t>
            </a:r>
            <a:r>
              <a:rPr lang="en-US" sz="2000" dirty="0"/>
              <a:t>. Signatures should not be obtained before July 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129EA-4C3F-232B-B824-E81C4AA205DA}"/>
              </a:ext>
            </a:extLst>
          </p:cNvPr>
          <p:cNvSpPr txBox="1"/>
          <p:nvPr/>
        </p:nvSpPr>
        <p:spPr>
          <a:xfrm>
            <a:off x="493978" y="1517943"/>
            <a:ext cx="33053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When is dorm move-in?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Wednesday, August 19 through Sunday, August 23</a:t>
            </a:r>
            <a:r>
              <a:rPr lang="en-US" sz="2000" dirty="0"/>
              <a:t>. Housing will send an email in early July that will allow students to select a move-in day and time.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5F814-2407-1BD1-2B73-24311CB5AFAB}"/>
              </a:ext>
            </a:extLst>
          </p:cNvPr>
          <p:cNvSpPr txBox="1"/>
          <p:nvPr/>
        </p:nvSpPr>
        <p:spPr>
          <a:xfrm>
            <a:off x="7668712" y="3387007"/>
            <a:ext cx="3884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When can I pay my student’s bill?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July 10 – August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B21E2-64AC-4D4C-21EC-6329F6C761F9}"/>
              </a:ext>
            </a:extLst>
          </p:cNvPr>
          <p:cNvSpPr txBox="1"/>
          <p:nvPr/>
        </p:nvSpPr>
        <p:spPr>
          <a:xfrm>
            <a:off x="8130988" y="4605840"/>
            <a:ext cx="3198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First day of classes: </a:t>
            </a:r>
            <a:r>
              <a:rPr lang="en-US" sz="2000" b="1" dirty="0">
                <a:solidFill>
                  <a:schemeClr val="accent1"/>
                </a:solidFill>
              </a:rPr>
              <a:t>Monday, August 24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C1A528-88EC-148E-FFC5-844BA2C49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4" y="4021989"/>
            <a:ext cx="1335428" cy="1335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6024C4-A496-FA6C-A0A4-F9E5A8DD1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303" y="4030669"/>
            <a:ext cx="1300891" cy="1300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642E25-09FB-1E94-2A0D-D84780CBB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36" y="4039164"/>
            <a:ext cx="1318068" cy="13180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B78D86-88A4-CAC9-5603-67880D246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946" y="4039164"/>
            <a:ext cx="1300892" cy="13008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809307A-D5B9-2957-7B02-C5F3A18C6ED3}"/>
              </a:ext>
            </a:extLst>
          </p:cNvPr>
          <p:cNvSpPr txBox="1"/>
          <p:nvPr/>
        </p:nvSpPr>
        <p:spPr>
          <a:xfrm>
            <a:off x="3949939" y="5340055"/>
            <a:ext cx="1902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Off-Campus Housing Website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9E2BE7-91D0-38CD-EABA-8EC603135B7C}"/>
              </a:ext>
            </a:extLst>
          </p:cNvPr>
          <p:cNvCxnSpPr>
            <a:cxnSpLocks/>
          </p:cNvCxnSpPr>
          <p:nvPr/>
        </p:nvCxnSpPr>
        <p:spPr>
          <a:xfrm>
            <a:off x="7668712" y="1711794"/>
            <a:ext cx="0" cy="369204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4FB920-5AB5-9F7D-2D98-5D34C273A8BD}"/>
              </a:ext>
            </a:extLst>
          </p:cNvPr>
          <p:cNvCxnSpPr>
            <a:cxnSpLocks/>
          </p:cNvCxnSpPr>
          <p:nvPr/>
        </p:nvCxnSpPr>
        <p:spPr>
          <a:xfrm>
            <a:off x="8260080" y="4489701"/>
            <a:ext cx="277327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4880907-5F93-746B-98BA-CC246C8CE130}"/>
              </a:ext>
            </a:extLst>
          </p:cNvPr>
          <p:cNvSpPr txBox="1"/>
          <p:nvPr/>
        </p:nvSpPr>
        <p:spPr>
          <a:xfrm>
            <a:off x="470973" y="5331561"/>
            <a:ext cx="179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Registration Guide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677146-00CB-612F-2994-2CE9A812B30E}"/>
              </a:ext>
            </a:extLst>
          </p:cNvPr>
          <p:cNvSpPr txBox="1"/>
          <p:nvPr/>
        </p:nvSpPr>
        <p:spPr>
          <a:xfrm>
            <a:off x="2274688" y="5331561"/>
            <a:ext cx="179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MT One Stop</a:t>
            </a:r>
          </a:p>
          <a:p>
            <a:pPr algn="ctr"/>
            <a:r>
              <a:rPr lang="en-US" b="1" dirty="0"/>
              <a:t>(Financial Aid)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3F905F-E273-EB56-FEED-0291345AF1AF}"/>
              </a:ext>
            </a:extLst>
          </p:cNvPr>
          <p:cNvSpPr txBox="1"/>
          <p:nvPr/>
        </p:nvSpPr>
        <p:spPr>
          <a:xfrm>
            <a:off x="5856516" y="5340055"/>
            <a:ext cx="179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Dorm What to Bring List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E2E966-6532-94CE-21B9-209ABB25D0DF}"/>
              </a:ext>
            </a:extLst>
          </p:cNvPr>
          <p:cNvCxnSpPr>
            <a:cxnSpLocks/>
          </p:cNvCxnSpPr>
          <p:nvPr/>
        </p:nvCxnSpPr>
        <p:spPr>
          <a:xfrm flipV="1">
            <a:off x="3888251" y="1711794"/>
            <a:ext cx="0" cy="183150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34FFC1F-C0B2-676D-A55D-28BD858B1D96}"/>
              </a:ext>
            </a:extLst>
          </p:cNvPr>
          <p:cNvCxnSpPr>
            <a:cxnSpLocks/>
          </p:cNvCxnSpPr>
          <p:nvPr/>
        </p:nvCxnSpPr>
        <p:spPr>
          <a:xfrm>
            <a:off x="8260080" y="3262881"/>
            <a:ext cx="277327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992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99B54A-DCED-9457-28D1-56FC13BEC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2621"/>
          <a:stretch>
            <a:fillRect/>
          </a:stretch>
        </p:blipFill>
        <p:spPr>
          <a:xfrm>
            <a:off x="2868421" y="1402511"/>
            <a:ext cx="6455158" cy="3988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AD1F1D-66DF-F32E-9C5A-C7E8358C5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8611"/>
            <a:ext cx="10515600" cy="957263"/>
          </a:xfrm>
        </p:spPr>
        <p:txBody>
          <a:bodyPr/>
          <a:lstStyle/>
          <a:p>
            <a:pPr algn="ctr"/>
            <a:r>
              <a:rPr lang="en-US" b="1" dirty="0"/>
              <a:t>Programs &amp; Family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E0BA3-233E-CCDD-3FD5-38EC1BC5A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20" y="1584574"/>
            <a:ext cx="3054790" cy="4739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Care Packages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AE37CA-CE6B-0238-B4E2-3C54FF9A8F4C}"/>
              </a:ext>
            </a:extLst>
          </p:cNvPr>
          <p:cNvSpPr txBox="1">
            <a:spLocks/>
          </p:cNvSpPr>
          <p:nvPr/>
        </p:nvSpPr>
        <p:spPr>
          <a:xfrm>
            <a:off x="754277" y="3987412"/>
            <a:ext cx="2402939" cy="4739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Linens Store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1DB376-4518-3D78-7388-D042C526FDAC}"/>
              </a:ext>
            </a:extLst>
          </p:cNvPr>
          <p:cNvSpPr txBox="1">
            <a:spLocks/>
          </p:cNvSpPr>
          <p:nvPr/>
        </p:nvSpPr>
        <p:spPr>
          <a:xfrm>
            <a:off x="3831695" y="1525307"/>
            <a:ext cx="7699968" cy="591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2026 Family Weekend: September 18-20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93E9FC-F4F9-613E-6A15-F7EEDB577440}"/>
              </a:ext>
            </a:extLst>
          </p:cNvPr>
          <p:cNvCxnSpPr/>
          <p:nvPr/>
        </p:nvCxnSpPr>
        <p:spPr>
          <a:xfrm>
            <a:off x="3596310" y="1669192"/>
            <a:ext cx="0" cy="44429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6B1392F-AFA9-E7A3-072E-D712FC583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31" y="4518400"/>
            <a:ext cx="1501229" cy="1501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E2CA15-9108-8B8A-4EA4-FC4E98D08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32" y="2135929"/>
            <a:ext cx="1501228" cy="15012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B6ECCA-9A7F-F2C0-B7E3-65B65A27A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692" y="1584574"/>
            <a:ext cx="4221574" cy="45276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7BA9B5-F4FB-FDD1-3E62-D4BE2B2437BD}"/>
              </a:ext>
            </a:extLst>
          </p:cNvPr>
          <p:cNvSpPr txBox="1"/>
          <p:nvPr/>
        </p:nvSpPr>
        <p:spPr>
          <a:xfrm>
            <a:off x="3596310" y="2094586"/>
            <a:ext cx="42215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Proxima nova"/>
              </a:rPr>
              <a:t>Signature Events</a:t>
            </a:r>
          </a:p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Proxima nova"/>
              </a:rPr>
              <a:t>Family Weekend Virtual 5K</a:t>
            </a:r>
            <a:r>
              <a:rPr lang="en-US" dirty="0">
                <a:latin typeface="Proxima nova"/>
              </a:rPr>
              <a:t>, all proceeds go to the Student Food Pantry</a:t>
            </a:r>
          </a:p>
          <a:p>
            <a:pPr algn="ctr"/>
            <a:endParaRPr lang="en-US" sz="800" b="1" dirty="0">
              <a:latin typeface="Proxima nova"/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Proxima nova"/>
              </a:rPr>
              <a:t>Friday</a:t>
            </a:r>
            <a:endParaRPr lang="en-US" sz="2400" b="1" baseline="30000" dirty="0">
              <a:solidFill>
                <a:schemeClr val="accent1"/>
              </a:solidFill>
              <a:latin typeface="Proxima nova"/>
            </a:endParaRPr>
          </a:p>
          <a:p>
            <a:pPr algn="ctr"/>
            <a:r>
              <a:rPr lang="en-US" sz="2000" b="1" dirty="0">
                <a:latin typeface="Proxima nova"/>
              </a:rPr>
              <a:t>Family Meet N’ Greet,1-3:30pm</a:t>
            </a:r>
          </a:p>
          <a:p>
            <a:pPr algn="ctr"/>
            <a:endParaRPr lang="en-US" sz="800" dirty="0">
              <a:latin typeface="Proxima nova"/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Proxima nova"/>
              </a:rPr>
              <a:t>Saturday</a:t>
            </a:r>
          </a:p>
          <a:p>
            <a:pPr algn="ctr"/>
            <a:r>
              <a:rPr lang="en-US" sz="2000" b="1" dirty="0">
                <a:latin typeface="Proxima nova"/>
              </a:rPr>
              <a:t>Party in the Grove Tailgate</a:t>
            </a:r>
          </a:p>
          <a:p>
            <a:pPr algn="ctr"/>
            <a:r>
              <a:rPr lang="en-US" sz="2000" b="1" dirty="0">
                <a:latin typeface="Proxima nova"/>
              </a:rPr>
              <a:t>MTSU Football v. Nevada</a:t>
            </a:r>
          </a:p>
          <a:p>
            <a:pPr algn="ctr"/>
            <a:endParaRPr lang="en-US" sz="800" dirty="0">
              <a:latin typeface="Proxima nova"/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Proxima nova"/>
              </a:rPr>
              <a:t>Sunday</a:t>
            </a:r>
          </a:p>
          <a:p>
            <a:pPr algn="ctr"/>
            <a:r>
              <a:rPr lang="en-US" sz="2000" b="1" dirty="0">
                <a:latin typeface="Proxima nova"/>
              </a:rPr>
              <a:t>Farewell Brunch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63CFC6-2F6F-9555-2B24-C5C0E3E58FEF}"/>
              </a:ext>
            </a:extLst>
          </p:cNvPr>
          <p:cNvSpPr txBox="1"/>
          <p:nvPr/>
        </p:nvSpPr>
        <p:spPr>
          <a:xfrm>
            <a:off x="3831695" y="5822447"/>
            <a:ext cx="3715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solidFill>
                  <a:schemeClr val="accent1"/>
                </a:solidFill>
                <a:latin typeface="Proxima nova"/>
              </a:rPr>
              <a:t>mtsu.edu/parents/</a:t>
            </a:r>
            <a:r>
              <a:rPr lang="en-US" i="1" u="sng" dirty="0" err="1">
                <a:solidFill>
                  <a:schemeClr val="accent1"/>
                </a:solidFill>
                <a:latin typeface="Proxima nova"/>
              </a:rPr>
              <a:t>family_weekend</a:t>
            </a:r>
            <a:endParaRPr lang="en-US" i="1" u="sng" dirty="0">
              <a:solidFill>
                <a:schemeClr val="accent1"/>
              </a:solidFill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38956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2D3271-5E6B-9836-5E8D-231EAEEEC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868421" y="1402511"/>
            <a:ext cx="6455158" cy="3977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7B6FA-F97B-0B5A-49F8-BE93F30FF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72184" y="1922499"/>
            <a:ext cx="8966073" cy="3457575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n-US" sz="4400" b="1" dirty="0"/>
              <a:t> 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Annual</a:t>
            </a:r>
            <a:r>
              <a:rPr lang="en-US" sz="4400" b="1" dirty="0"/>
              <a:t> Membership ($30/yr)</a:t>
            </a:r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1"/>
                </a:solidFill>
              </a:rPr>
              <a:t>Lifetime</a:t>
            </a:r>
            <a:r>
              <a:rPr lang="en-US" sz="4400" b="1" dirty="0"/>
              <a:t> Membership ($60/yr)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4D17ED-CF65-5B56-2961-9E5184CC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4844"/>
            <a:ext cx="10515600" cy="1044575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 dirty="0"/>
              <a:t>PFA Membership Options:</a:t>
            </a:r>
          </a:p>
        </p:txBody>
      </p:sp>
    </p:spTree>
    <p:extLst>
      <p:ext uri="{BB962C8B-B14F-4D97-AF65-F5344CB8AC3E}">
        <p14:creationId xmlns:p14="http://schemas.microsoft.com/office/powerpoint/2010/main" val="316383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A3D907-1444-C991-BBA5-0D3D0D65D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868421" y="1402511"/>
            <a:ext cx="6455158" cy="3977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496336-A324-C544-A113-6884EE04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117"/>
            <a:ext cx="10515600" cy="103486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Annual</a:t>
            </a:r>
            <a:r>
              <a:rPr lang="en-US" b="1" dirty="0">
                <a:solidFill>
                  <a:schemeClr val="tx2"/>
                </a:solidFill>
              </a:rPr>
              <a:t> Membership Benefits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B9E328-5DAE-CCD2-CF73-2BCE3FB10720}"/>
              </a:ext>
            </a:extLst>
          </p:cNvPr>
          <p:cNvSpPr txBox="1">
            <a:spLocks/>
          </p:cNvSpPr>
          <p:nvPr/>
        </p:nvSpPr>
        <p:spPr>
          <a:xfrm>
            <a:off x="1157176" y="1989678"/>
            <a:ext cx="9613605" cy="3820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i="1" dirty="0">
                <a:solidFill>
                  <a:schemeClr val="tx2"/>
                </a:solidFill>
              </a:rPr>
              <a:t>Annual Membership MUST be renewed each year to stay a member of the association- $30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</a:pPr>
            <a:r>
              <a:rPr lang="en-US" sz="2600" b="1" dirty="0">
                <a:solidFill>
                  <a:schemeClr val="tx2"/>
                </a:solidFill>
              </a:rPr>
              <a:t>Welcome Kit </a:t>
            </a:r>
            <a:r>
              <a:rPr lang="en-US" sz="2600" dirty="0">
                <a:solidFill>
                  <a:schemeClr val="tx2"/>
                </a:solidFill>
              </a:rPr>
              <a:t>(receive at Orientation or mailed to you)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</a:pPr>
            <a:r>
              <a:rPr lang="en-US" sz="2600" b="1" dirty="0">
                <a:solidFill>
                  <a:schemeClr val="tx2"/>
                </a:solidFill>
              </a:rPr>
              <a:t>Receive 10 </a:t>
            </a:r>
            <a:r>
              <a:rPr lang="en-US" sz="2600" b="1" dirty="0" err="1">
                <a:solidFill>
                  <a:schemeClr val="tx2"/>
                </a:solidFill>
              </a:rPr>
              <a:t>eNewsletters</a:t>
            </a:r>
            <a:r>
              <a:rPr lang="en-US" sz="2600" b="1" dirty="0">
                <a:solidFill>
                  <a:schemeClr val="tx2"/>
                </a:solidFill>
              </a:rPr>
              <a:t> </a:t>
            </a:r>
            <a:r>
              <a:rPr lang="en-US" sz="2600" dirty="0">
                <a:solidFill>
                  <a:schemeClr val="tx2"/>
                </a:solidFill>
              </a:rPr>
              <a:t>– directly to your inbox (August-May)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</a:pPr>
            <a:r>
              <a:rPr lang="en-US" sz="2600" b="1" dirty="0">
                <a:solidFill>
                  <a:schemeClr val="tx2"/>
                </a:solidFill>
              </a:rPr>
              <a:t>Scholarship Opportunities</a:t>
            </a:r>
          </a:p>
        </p:txBody>
      </p:sp>
    </p:spTree>
    <p:extLst>
      <p:ext uri="{BB962C8B-B14F-4D97-AF65-F5344CB8AC3E}">
        <p14:creationId xmlns:p14="http://schemas.microsoft.com/office/powerpoint/2010/main" val="4276408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18C32-3AC4-C982-7673-2B397F81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35448C-B8C9-651E-7A46-994619E6B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868421" y="1402511"/>
            <a:ext cx="6455158" cy="3966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92570C-9308-AF02-5760-F9165AA30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117"/>
            <a:ext cx="10515600" cy="103486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Lifetime</a:t>
            </a:r>
            <a:r>
              <a:rPr lang="en-US" b="1" dirty="0">
                <a:solidFill>
                  <a:schemeClr val="tx2"/>
                </a:solidFill>
              </a:rPr>
              <a:t> Membership Benefits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669630-540F-5B43-740F-A724900C71CE}"/>
              </a:ext>
            </a:extLst>
          </p:cNvPr>
          <p:cNvSpPr txBox="1">
            <a:spLocks/>
          </p:cNvSpPr>
          <p:nvPr/>
        </p:nvSpPr>
        <p:spPr>
          <a:xfrm>
            <a:off x="1104014" y="2050229"/>
            <a:ext cx="9613605" cy="3820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>
                <a:solidFill>
                  <a:schemeClr val="tx2"/>
                </a:solidFill>
              </a:rPr>
              <a:t>One time fee of $60 </a:t>
            </a:r>
            <a:r>
              <a:rPr lang="en-US" sz="2400" dirty="0">
                <a:solidFill>
                  <a:schemeClr val="tx2"/>
                </a:solidFill>
              </a:rPr>
              <a:t>– membership valid for length that ANY of your students is enrolled at MTSU</a:t>
            </a:r>
          </a:p>
          <a:p>
            <a:pPr marL="457200" indent="-457200"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</a:rPr>
              <a:t>Welcome Kit </a:t>
            </a:r>
            <a:r>
              <a:rPr lang="en-US" sz="2400" dirty="0">
                <a:solidFill>
                  <a:schemeClr val="tx2"/>
                </a:solidFill>
              </a:rPr>
              <a:t>(receive at Orientation or mailed to you)</a:t>
            </a:r>
          </a:p>
          <a:p>
            <a:pPr marL="457200" indent="-457200"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PFA T-shirt </a:t>
            </a:r>
            <a:r>
              <a:rPr lang="en-US" sz="2400" dirty="0">
                <a:solidFill>
                  <a:schemeClr val="tx2"/>
                </a:solidFill>
              </a:rPr>
              <a:t>– </a:t>
            </a:r>
            <a:r>
              <a:rPr lang="en-US" sz="2400" i="1" u="sng" dirty="0">
                <a:solidFill>
                  <a:schemeClr val="tx2"/>
                </a:solidFill>
              </a:rPr>
              <a:t>can purchase additional shirts for $5 </a:t>
            </a:r>
          </a:p>
          <a:p>
            <a:pPr marL="457200" indent="-457200"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</a:rPr>
              <a:t>Receive 10 </a:t>
            </a:r>
            <a:r>
              <a:rPr lang="en-US" sz="2400" b="1" dirty="0" err="1">
                <a:solidFill>
                  <a:schemeClr val="tx2"/>
                </a:solidFill>
              </a:rPr>
              <a:t>eNewsletters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– directly to your inbox (August-May)</a:t>
            </a:r>
          </a:p>
          <a:p>
            <a:pPr marL="457200" indent="-457200"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</a:rPr>
              <a:t>Scholarship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24612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93795-44FA-8D9D-D270-C2C499363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3799A-2E6F-E303-5AB0-471AFF9452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868421" y="1402511"/>
            <a:ext cx="6455158" cy="3966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36A5D-8605-BD9C-5B44-D8E0B62F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4296"/>
            <a:ext cx="10515600" cy="103486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What’s included in your Welcome Kit?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015F6D0-B2EE-3D5B-01E4-C32653A0125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391" y="4499745"/>
            <a:ext cx="1266488" cy="155735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Explosion 1 4">
            <a:extLst>
              <a:ext uri="{FF2B5EF4-FFF2-40B4-BE49-F238E27FC236}">
                <a16:creationId xmlns:a16="http://schemas.microsoft.com/office/drawing/2014/main" id="{DB9B207B-63F7-FFD4-35E0-E10D3581DB8C}"/>
              </a:ext>
            </a:extLst>
          </p:cNvPr>
          <p:cNvSpPr/>
          <p:nvPr/>
        </p:nvSpPr>
        <p:spPr>
          <a:xfrm>
            <a:off x="776025" y="3746955"/>
            <a:ext cx="1476153" cy="1296785"/>
          </a:xfrm>
          <a:prstGeom prst="irregularSeal1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2FA6B0-90B4-0FD7-2572-ED425762A164}"/>
              </a:ext>
            </a:extLst>
          </p:cNvPr>
          <p:cNvSpPr txBox="1"/>
          <p:nvPr/>
        </p:nvSpPr>
        <p:spPr>
          <a:xfrm>
            <a:off x="977791" y="4191968"/>
            <a:ext cx="1072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roxima nova"/>
              </a:rPr>
              <a:t>Koozies 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DFE7C0BE-16D1-8353-42AB-A765BCEC2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9023"/>
          <a:stretch/>
        </p:blipFill>
        <p:spPr bwMode="auto">
          <a:xfrm>
            <a:off x="4033729" y="4506365"/>
            <a:ext cx="1534503" cy="142166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ue fan with a white logo&#10;&#10;Description automatically generated">
            <a:extLst>
              <a:ext uri="{FF2B5EF4-FFF2-40B4-BE49-F238E27FC236}">
                <a16:creationId xmlns:a16="http://schemas.microsoft.com/office/drawing/2014/main" id="{F945E210-4280-CECD-3B99-651E984AB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43" y="4069811"/>
            <a:ext cx="1299631" cy="129963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CD8EF41-4D51-84E6-E00B-1305B2AE9A86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1137" y="4046773"/>
            <a:ext cx="1299630" cy="129963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blue and black business card&#10;&#10;Description automatically generated">
            <a:extLst>
              <a:ext uri="{FF2B5EF4-FFF2-40B4-BE49-F238E27FC236}">
                <a16:creationId xmlns:a16="http://schemas.microsoft.com/office/drawing/2014/main" id="{493D64CA-EC65-4C1B-A224-CC17AD14D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04" y="1713971"/>
            <a:ext cx="1089436" cy="108943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D1B21421-53D5-F6E2-E8E3-16F10A816F99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1" b="15731"/>
          <a:stretch/>
        </p:blipFill>
        <p:spPr bwMode="auto">
          <a:xfrm>
            <a:off x="4647452" y="2034998"/>
            <a:ext cx="1676988" cy="136194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F1001436-5280-7897-3C52-81CDBBD8012B}"/>
              </a:ext>
            </a:extLst>
          </p:cNvPr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35" y="2145436"/>
            <a:ext cx="1269126" cy="142813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Explosion 1 27">
            <a:extLst>
              <a:ext uri="{FF2B5EF4-FFF2-40B4-BE49-F238E27FC236}">
                <a16:creationId xmlns:a16="http://schemas.microsoft.com/office/drawing/2014/main" id="{55D18A2B-F1AD-8015-9103-C361848C0A95}"/>
              </a:ext>
            </a:extLst>
          </p:cNvPr>
          <p:cNvSpPr/>
          <p:nvPr/>
        </p:nvSpPr>
        <p:spPr>
          <a:xfrm>
            <a:off x="4052406" y="3521549"/>
            <a:ext cx="1676987" cy="1407264"/>
          </a:xfrm>
          <a:prstGeom prst="irregularSeal1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9F8DDA-FE40-180B-A9C9-56FF9B9B6E0A}"/>
              </a:ext>
            </a:extLst>
          </p:cNvPr>
          <p:cNvSpPr txBox="1"/>
          <p:nvPr/>
        </p:nvSpPr>
        <p:spPr>
          <a:xfrm>
            <a:off x="4291383" y="3952790"/>
            <a:ext cx="12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roxima nova"/>
              </a:rPr>
              <a:t>Notebook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Proxima nova"/>
              </a:rPr>
              <a:t>&amp; Pen </a:t>
            </a:r>
          </a:p>
        </p:txBody>
      </p:sp>
      <p:sp>
        <p:nvSpPr>
          <p:cNvPr id="19" name="Explosion 1 22">
            <a:extLst>
              <a:ext uri="{FF2B5EF4-FFF2-40B4-BE49-F238E27FC236}">
                <a16:creationId xmlns:a16="http://schemas.microsoft.com/office/drawing/2014/main" id="{74BF09F7-254B-9D81-5BF9-862A8F4FEF6C}"/>
              </a:ext>
            </a:extLst>
          </p:cNvPr>
          <p:cNvSpPr/>
          <p:nvPr/>
        </p:nvSpPr>
        <p:spPr>
          <a:xfrm>
            <a:off x="3862505" y="1315269"/>
            <a:ext cx="1880017" cy="1407265"/>
          </a:xfrm>
          <a:prstGeom prst="irregularSeal1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418AD3-61CC-1B1F-2190-40605A18FC86}"/>
              </a:ext>
            </a:extLst>
          </p:cNvPr>
          <p:cNvSpPr txBox="1"/>
          <p:nvPr/>
        </p:nvSpPr>
        <p:spPr>
          <a:xfrm>
            <a:off x="4085458" y="1756148"/>
            <a:ext cx="1372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roxima nova"/>
              </a:rPr>
              <a:t>License Plate Frames </a:t>
            </a:r>
          </a:p>
        </p:txBody>
      </p:sp>
      <p:sp>
        <p:nvSpPr>
          <p:cNvPr id="21" name="Explosion 1 21">
            <a:extLst>
              <a:ext uri="{FF2B5EF4-FFF2-40B4-BE49-F238E27FC236}">
                <a16:creationId xmlns:a16="http://schemas.microsoft.com/office/drawing/2014/main" id="{BD1AA55D-F229-A706-EB8F-B0071C38297A}"/>
              </a:ext>
            </a:extLst>
          </p:cNvPr>
          <p:cNvSpPr/>
          <p:nvPr/>
        </p:nvSpPr>
        <p:spPr>
          <a:xfrm>
            <a:off x="571397" y="1426268"/>
            <a:ext cx="1374406" cy="1299631"/>
          </a:xfrm>
          <a:prstGeom prst="irregularSeal1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F4B0F2-21A2-0CA3-F5C6-7E8D770642A5}"/>
              </a:ext>
            </a:extLst>
          </p:cNvPr>
          <p:cNvSpPr txBox="1"/>
          <p:nvPr/>
        </p:nvSpPr>
        <p:spPr>
          <a:xfrm>
            <a:off x="760668" y="1824870"/>
            <a:ext cx="1014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roxima nova"/>
              </a:rPr>
              <a:t>Laundry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Proxima nova"/>
              </a:rPr>
              <a:t>Bag</a:t>
            </a:r>
          </a:p>
        </p:txBody>
      </p:sp>
      <p:sp>
        <p:nvSpPr>
          <p:cNvPr id="23" name="Explosion 1 23">
            <a:extLst>
              <a:ext uri="{FF2B5EF4-FFF2-40B4-BE49-F238E27FC236}">
                <a16:creationId xmlns:a16="http://schemas.microsoft.com/office/drawing/2014/main" id="{2B55FE70-DE7A-7B8D-1FA3-5B240600D20D}"/>
              </a:ext>
            </a:extLst>
          </p:cNvPr>
          <p:cNvSpPr/>
          <p:nvPr/>
        </p:nvSpPr>
        <p:spPr>
          <a:xfrm>
            <a:off x="2257278" y="5011592"/>
            <a:ext cx="1560431" cy="1296785"/>
          </a:xfrm>
          <a:prstGeom prst="irregularSeal1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65A2E6-A4E8-15E5-484F-DDB49B83A342}"/>
              </a:ext>
            </a:extLst>
          </p:cNvPr>
          <p:cNvSpPr txBox="1"/>
          <p:nvPr/>
        </p:nvSpPr>
        <p:spPr>
          <a:xfrm>
            <a:off x="2472605" y="5395914"/>
            <a:ext cx="109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roxima nova"/>
              </a:rPr>
              <a:t>Handheld Fan</a:t>
            </a:r>
          </a:p>
        </p:txBody>
      </p:sp>
      <p:sp>
        <p:nvSpPr>
          <p:cNvPr id="25" name="Explosion 1 25">
            <a:extLst>
              <a:ext uri="{FF2B5EF4-FFF2-40B4-BE49-F238E27FC236}">
                <a16:creationId xmlns:a16="http://schemas.microsoft.com/office/drawing/2014/main" id="{87AE248C-6B2F-0343-738D-5FD038FE251B}"/>
              </a:ext>
            </a:extLst>
          </p:cNvPr>
          <p:cNvSpPr/>
          <p:nvPr/>
        </p:nvSpPr>
        <p:spPr>
          <a:xfrm>
            <a:off x="2285118" y="2471292"/>
            <a:ext cx="1595984" cy="1256895"/>
          </a:xfrm>
          <a:prstGeom prst="irregularSeal1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8A9692-6524-8D10-DB20-F1D5A0BA1EB1}"/>
              </a:ext>
            </a:extLst>
          </p:cNvPr>
          <p:cNvSpPr txBox="1"/>
          <p:nvPr/>
        </p:nvSpPr>
        <p:spPr>
          <a:xfrm>
            <a:off x="2556315" y="2808654"/>
            <a:ext cx="1056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roxima nova"/>
              </a:rPr>
              <a:t>Resource Magnet</a:t>
            </a:r>
          </a:p>
        </p:txBody>
      </p:sp>
      <p:sp>
        <p:nvSpPr>
          <p:cNvPr id="27" name="Explosion 1 26">
            <a:extLst>
              <a:ext uri="{FF2B5EF4-FFF2-40B4-BE49-F238E27FC236}">
                <a16:creationId xmlns:a16="http://schemas.microsoft.com/office/drawing/2014/main" id="{A34C5858-2E7C-E7BC-B148-DA90BCCEBF50}"/>
              </a:ext>
            </a:extLst>
          </p:cNvPr>
          <p:cNvSpPr/>
          <p:nvPr/>
        </p:nvSpPr>
        <p:spPr>
          <a:xfrm>
            <a:off x="6057552" y="5069267"/>
            <a:ext cx="1299630" cy="1067466"/>
          </a:xfrm>
          <a:prstGeom prst="irregularSeal1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E4220C-AAE1-E0A6-8E5E-AF07E0403046}"/>
              </a:ext>
            </a:extLst>
          </p:cNvPr>
          <p:cNvSpPr txBox="1"/>
          <p:nvPr/>
        </p:nvSpPr>
        <p:spPr>
          <a:xfrm>
            <a:off x="6248157" y="5252547"/>
            <a:ext cx="91842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Buttons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0D2AC99-8EEC-B7FF-E407-D663094656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4872">
            <a:off x="6902652" y="1862702"/>
            <a:ext cx="3153114" cy="3414320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154A25DF-C6C1-296F-2BE9-F717B8B25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13838" r="47969" b="28446"/>
          <a:stretch>
            <a:fillRect/>
          </a:stretch>
        </p:blipFill>
        <p:spPr bwMode="auto">
          <a:xfrm>
            <a:off x="9787670" y="1709419"/>
            <a:ext cx="1752731" cy="341438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xplosion 1 28">
            <a:extLst>
              <a:ext uri="{FF2B5EF4-FFF2-40B4-BE49-F238E27FC236}">
                <a16:creationId xmlns:a16="http://schemas.microsoft.com/office/drawing/2014/main" id="{0FE99210-11E5-DC84-16A6-1F683C474EF2}"/>
              </a:ext>
            </a:extLst>
          </p:cNvPr>
          <p:cNvSpPr/>
          <p:nvPr/>
        </p:nvSpPr>
        <p:spPr>
          <a:xfrm>
            <a:off x="9433193" y="1430368"/>
            <a:ext cx="1412861" cy="1627023"/>
          </a:xfrm>
          <a:prstGeom prst="irregularSeal1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73FEF5-7937-495E-FEA3-B39823C2BD05}"/>
              </a:ext>
            </a:extLst>
          </p:cNvPr>
          <p:cNvSpPr txBox="1"/>
          <p:nvPr/>
        </p:nvSpPr>
        <p:spPr>
          <a:xfrm>
            <a:off x="9546224" y="1854427"/>
            <a:ext cx="11867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Clear Stadium Tote</a:t>
            </a:r>
          </a:p>
        </p:txBody>
      </p:sp>
      <p:sp>
        <p:nvSpPr>
          <p:cNvPr id="34" name="Explosion 1 28">
            <a:extLst>
              <a:ext uri="{FF2B5EF4-FFF2-40B4-BE49-F238E27FC236}">
                <a16:creationId xmlns:a16="http://schemas.microsoft.com/office/drawing/2014/main" id="{50326F9C-CDD8-10DF-9B54-5034929CA355}"/>
              </a:ext>
            </a:extLst>
          </p:cNvPr>
          <p:cNvSpPr/>
          <p:nvPr/>
        </p:nvSpPr>
        <p:spPr>
          <a:xfrm rot="20626063">
            <a:off x="6521552" y="1537595"/>
            <a:ext cx="1854404" cy="1674744"/>
          </a:xfrm>
          <a:prstGeom prst="irregularSeal1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9F9BDA-184E-90F8-F79F-3B933036D5E3}"/>
              </a:ext>
            </a:extLst>
          </p:cNvPr>
          <p:cNvSpPr txBox="1"/>
          <p:nvPr/>
        </p:nvSpPr>
        <p:spPr>
          <a:xfrm>
            <a:off x="6765274" y="2148437"/>
            <a:ext cx="1366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PFA Lifetime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T-Shirt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95C17C-9875-76FF-0259-02914592FCC6}"/>
              </a:ext>
            </a:extLst>
          </p:cNvPr>
          <p:cNvSpPr txBox="1"/>
          <p:nvPr/>
        </p:nvSpPr>
        <p:spPr>
          <a:xfrm>
            <a:off x="8103753" y="5155334"/>
            <a:ext cx="312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Proxima nova"/>
              </a:rPr>
              <a:t>T-shirt for Lifetime Membership only </a:t>
            </a:r>
          </a:p>
        </p:txBody>
      </p:sp>
    </p:spTree>
    <p:extLst>
      <p:ext uri="{BB962C8B-B14F-4D97-AF65-F5344CB8AC3E}">
        <p14:creationId xmlns:p14="http://schemas.microsoft.com/office/powerpoint/2010/main" val="3006570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A9B69-7A11-F0FE-D969-9C6726741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B5A61D-FB5E-26F6-8AB6-CEC65B658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21618"/>
          <a:stretch/>
        </p:blipFill>
        <p:spPr>
          <a:xfrm>
            <a:off x="2868421" y="1402511"/>
            <a:ext cx="6455158" cy="3966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EE61EC-927A-9651-AF2E-1A5DBBFB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5077"/>
            <a:ext cx="10515600" cy="1034867"/>
          </a:xfrm>
        </p:spPr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accent1"/>
                </a:solidFill>
              </a:rPr>
              <a:t>V</a:t>
            </a:r>
            <a:r>
              <a:rPr lang="en-US" b="1" dirty="0">
                <a:solidFill>
                  <a:schemeClr val="tx2"/>
                </a:solidFill>
              </a:rPr>
              <a:t>ery </a:t>
            </a:r>
            <a:r>
              <a:rPr lang="en-US" b="1" u="sng" dirty="0">
                <a:solidFill>
                  <a:schemeClr val="accent1"/>
                </a:solidFill>
              </a:rPr>
              <a:t>I</a:t>
            </a:r>
            <a:r>
              <a:rPr lang="en-US" b="1" dirty="0">
                <a:solidFill>
                  <a:schemeClr val="tx2"/>
                </a:solidFill>
              </a:rPr>
              <a:t>mportant </a:t>
            </a:r>
            <a:r>
              <a:rPr lang="en-US" b="1" u="sng" dirty="0">
                <a:solidFill>
                  <a:schemeClr val="accent1"/>
                </a:solidFill>
              </a:rPr>
              <a:t>P</a:t>
            </a:r>
            <a:r>
              <a:rPr lang="en-US" b="1" dirty="0">
                <a:solidFill>
                  <a:schemeClr val="tx2"/>
                </a:solidFill>
              </a:rPr>
              <a:t>arent (</a:t>
            </a:r>
            <a:r>
              <a:rPr lang="en-US" b="1" dirty="0">
                <a:solidFill>
                  <a:schemeClr val="accent1"/>
                </a:solidFill>
              </a:rPr>
              <a:t>VIP</a:t>
            </a:r>
            <a:r>
              <a:rPr lang="en-US" b="1" dirty="0">
                <a:solidFill>
                  <a:schemeClr val="tx2"/>
                </a:solidFill>
              </a:rPr>
              <a:t>)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Discount Card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C5DE8A-8935-8BDF-7AD0-D73C01E06879}"/>
              </a:ext>
            </a:extLst>
          </p:cNvPr>
          <p:cNvSpPr txBox="1">
            <a:spLocks/>
          </p:cNvSpPr>
          <p:nvPr/>
        </p:nvSpPr>
        <p:spPr>
          <a:xfrm>
            <a:off x="5198404" y="2811335"/>
            <a:ext cx="5952855" cy="218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Includes discounts to local restaurants, bookstores, and businesses in the Murfreesboro area.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A9891D-A3B1-B257-58AB-39BE5492C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0566">
            <a:off x="1329070" y="1846411"/>
            <a:ext cx="1668038" cy="4082306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3F583E-A78B-5B23-7231-9F4475784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6828">
            <a:off x="2988965" y="2257546"/>
            <a:ext cx="1525695" cy="3749544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767822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406BE-FAD8-CD76-9C2D-490B5EC84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97A90-8F1D-9EC7-3127-3C63CD3AB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818"/>
            <a:ext cx="10515600" cy="103486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2026 VIP Discount Card Participants</a:t>
            </a:r>
          </a:p>
        </p:txBody>
      </p:sp>
      <p:pic>
        <p:nvPicPr>
          <p:cNvPr id="2050" name="Picture 2" descr="La Siesta – Mexican Restaurant">
            <a:extLst>
              <a:ext uri="{FF2B5EF4-FFF2-40B4-BE49-F238E27FC236}">
                <a16:creationId xmlns:a16="http://schemas.microsoft.com/office/drawing/2014/main" id="{764711EA-191F-1418-FE4C-AA558A8A6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50" y="1484799"/>
            <a:ext cx="1248574" cy="145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ft Card – Music City Tea">
            <a:extLst>
              <a:ext uri="{FF2B5EF4-FFF2-40B4-BE49-F238E27FC236}">
                <a16:creationId xmlns:a16="http://schemas.microsoft.com/office/drawing/2014/main" id="{F8939968-C557-88DE-BE59-1DE318735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3" b="10118"/>
          <a:stretch>
            <a:fillRect/>
          </a:stretch>
        </p:blipFill>
        <p:spPr bwMode="auto">
          <a:xfrm>
            <a:off x="1877816" y="5272064"/>
            <a:ext cx="1169421" cy="98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aziki's Mediterranean Cafe Delivery Menu | Order Online | 200 Crossings Ln  Mt. Juliet | Grubhub">
            <a:extLst>
              <a:ext uri="{FF2B5EF4-FFF2-40B4-BE49-F238E27FC236}">
                <a16:creationId xmlns:a16="http://schemas.microsoft.com/office/drawing/2014/main" id="{BC230695-95D1-C6B6-0B86-F872ABD09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818" y="4138517"/>
            <a:ext cx="981697" cy="120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B20CBBE3-9466-FB15-C592-66C159D38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08" y="2959736"/>
            <a:ext cx="1961368" cy="42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ove's Pizza - Murfreesboro, TN - 1728 W Northfield Blvd - Hours, Menu,  Order">
            <a:extLst>
              <a:ext uri="{FF2B5EF4-FFF2-40B4-BE49-F238E27FC236}">
                <a16:creationId xmlns:a16="http://schemas.microsoft.com/office/drawing/2014/main" id="{0EBBBCE2-3646-5BDB-8349-953217642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467">
            <a:off x="7317021" y="4885604"/>
            <a:ext cx="819694" cy="81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8" descr="The Center for the Arts Reveals 2024 Season | Murfreesboro.com">
            <a:extLst>
              <a:ext uri="{FF2B5EF4-FFF2-40B4-BE49-F238E27FC236}">
                <a16:creationId xmlns:a16="http://schemas.microsoft.com/office/drawing/2014/main" id="{A531F353-992C-D47C-5F57-52001028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426" y="3852311"/>
            <a:ext cx="1572573" cy="89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Uncle Maddio's Pizza | Murfreesboro TN">
            <a:extLst>
              <a:ext uri="{FF2B5EF4-FFF2-40B4-BE49-F238E27FC236}">
                <a16:creationId xmlns:a16="http://schemas.microsoft.com/office/drawing/2014/main" id="{168DC58D-19E4-4C90-5654-7CFA41EA6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38" y="4565348"/>
            <a:ext cx="1018481" cy="10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STEVENS FAMILY TAE KWON DO - Updated April 2026 - 805 Commercial Ct,  Murfreesboro, Tennessee - Taekwondo - Phone Number - Yelp">
            <a:extLst>
              <a:ext uri="{FF2B5EF4-FFF2-40B4-BE49-F238E27FC236}">
                <a16:creationId xmlns:a16="http://schemas.microsoft.com/office/drawing/2014/main" id="{5DF043B7-0684-33A2-1836-9EDBAC342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58" y="5046609"/>
            <a:ext cx="1290785" cy="129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Team Up Athletics | LinkedIn">
            <a:extLst>
              <a:ext uri="{FF2B5EF4-FFF2-40B4-BE49-F238E27FC236}">
                <a16:creationId xmlns:a16="http://schemas.microsoft.com/office/drawing/2014/main" id="{BF883590-95DF-B6B1-BE99-AD5B2057D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t="31522" r="13947" b="35159"/>
          <a:stretch>
            <a:fillRect/>
          </a:stretch>
        </p:blipFill>
        <p:spPr bwMode="auto">
          <a:xfrm>
            <a:off x="6047767" y="5646951"/>
            <a:ext cx="1407342" cy="64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Murfreesboro TN Work Clothing &amp; Company Store | Carhartt">
            <a:extLst>
              <a:ext uri="{FF2B5EF4-FFF2-40B4-BE49-F238E27FC236}">
                <a16:creationId xmlns:a16="http://schemas.microsoft.com/office/drawing/2014/main" id="{A0D9B9B9-E38E-4D15-3B52-D7382BB2B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221" y="1397574"/>
            <a:ext cx="1139664" cy="113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ometown Storage | Murfreesboro, TN | Advantage Mini Storage">
            <a:extLst>
              <a:ext uri="{FF2B5EF4-FFF2-40B4-BE49-F238E27FC236}">
                <a16:creationId xmlns:a16="http://schemas.microsoft.com/office/drawing/2014/main" id="{699444F0-8C3D-EC42-E657-6FCFB46D5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87" y="3863208"/>
            <a:ext cx="1752600" cy="40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Fazoli's - Murfreesboro|Delivery|Murfreesboro, TN 37129">
            <a:extLst>
              <a:ext uri="{FF2B5EF4-FFF2-40B4-BE49-F238E27FC236}">
                <a16:creationId xmlns:a16="http://schemas.microsoft.com/office/drawing/2014/main" id="{73C1B6AC-CC63-1EF2-92C7-39AE3E9E1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5" b="25848"/>
          <a:stretch>
            <a:fillRect/>
          </a:stretch>
        </p:blipFill>
        <p:spPr bwMode="auto">
          <a:xfrm>
            <a:off x="3111683" y="5494350"/>
            <a:ext cx="1582281" cy="7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 - Slick Pig BBQ">
            <a:extLst>
              <a:ext uri="{FF2B5EF4-FFF2-40B4-BE49-F238E27FC236}">
                <a16:creationId xmlns:a16="http://schemas.microsoft.com/office/drawing/2014/main" id="{634EE6FE-852F-1DAD-A167-FBEB1B2E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296" y="2562004"/>
            <a:ext cx="1503589" cy="150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ut Country">
            <a:extLst>
              <a:ext uri="{FF2B5EF4-FFF2-40B4-BE49-F238E27FC236}">
                <a16:creationId xmlns:a16="http://schemas.microsoft.com/office/drawing/2014/main" id="{A481DA74-2382-BDBA-A9CE-CB2F7C151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29909" r="5911" b="25726"/>
          <a:stretch/>
        </p:blipFill>
        <p:spPr bwMode="auto">
          <a:xfrm>
            <a:off x="2030364" y="1482939"/>
            <a:ext cx="1910444" cy="9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La Siesta Restaurant">
            <a:extLst>
              <a:ext uri="{FF2B5EF4-FFF2-40B4-BE49-F238E27FC236}">
                <a16:creationId xmlns:a16="http://schemas.microsoft.com/office/drawing/2014/main" id="{CA13E1A8-CE14-25C8-8A60-89E141B87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b="11023"/>
          <a:stretch>
            <a:fillRect/>
          </a:stretch>
        </p:blipFill>
        <p:spPr bwMode="auto">
          <a:xfrm>
            <a:off x="6900183" y="3300751"/>
            <a:ext cx="1086648" cy="89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Want to share, save family stories? Join MTSU at Juneteenth celebration at Bradley  Academy Museum [+VIDEOS] – MTSU News">
            <a:extLst>
              <a:ext uri="{FF2B5EF4-FFF2-40B4-BE49-F238E27FC236}">
                <a16:creationId xmlns:a16="http://schemas.microsoft.com/office/drawing/2014/main" id="{DE1E1330-C5E5-6B84-4B15-D124604FD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5" y="5258305"/>
            <a:ext cx="1242885" cy="95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ome - The Sodabar">
            <a:extLst>
              <a:ext uri="{FF2B5EF4-FFF2-40B4-BE49-F238E27FC236}">
                <a16:creationId xmlns:a16="http://schemas.microsoft.com/office/drawing/2014/main" id="{0F9FEFAC-E6F4-7649-F539-EDAC6CE08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03" y="4224196"/>
            <a:ext cx="1639429" cy="135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LRB Skate &amp; Record Shop | Murfreesboro TN">
            <a:extLst>
              <a:ext uri="{FF2B5EF4-FFF2-40B4-BE49-F238E27FC236}">
                <a16:creationId xmlns:a16="http://schemas.microsoft.com/office/drawing/2014/main" id="{CF46EDC1-5C06-FC2A-1F8B-70F24E210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29" y="2280161"/>
            <a:ext cx="939149" cy="9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El Toro Mexican Restaurant Catering in Murfreesboro, TN - 1006 Memorial  Blvd - Delivery Menu from ezCater">
            <a:extLst>
              <a:ext uri="{FF2B5EF4-FFF2-40B4-BE49-F238E27FC236}">
                <a16:creationId xmlns:a16="http://schemas.microsoft.com/office/drawing/2014/main" id="{B208895C-2CD2-4743-F388-A971C3845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1" y="4395904"/>
            <a:ext cx="1886354" cy="78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Avalon Athletic Club | Murfreesboro TN">
            <a:extLst>
              <a:ext uri="{FF2B5EF4-FFF2-40B4-BE49-F238E27FC236}">
                <a16:creationId xmlns:a16="http://schemas.microsoft.com/office/drawing/2014/main" id="{89374083-140C-5779-7645-4C783DAFB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93" y="3806195"/>
            <a:ext cx="981136" cy="98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Waxing, Facials &amp; Skin Care Services - Skin pH Murfreesboro">
            <a:extLst>
              <a:ext uri="{FF2B5EF4-FFF2-40B4-BE49-F238E27FC236}">
                <a16:creationId xmlns:a16="http://schemas.microsoft.com/office/drawing/2014/main" id="{5B0C89DB-B30D-CC2D-6A3F-45BDF846E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1"/>
          <a:stretch>
            <a:fillRect/>
          </a:stretch>
        </p:blipFill>
        <p:spPr bwMode="auto">
          <a:xfrm>
            <a:off x="7416275" y="4287717"/>
            <a:ext cx="1528281" cy="56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Mexichina Express (@mexichinaexpress) · Murfreesboro, TN">
            <a:extLst>
              <a:ext uri="{FF2B5EF4-FFF2-40B4-BE49-F238E27FC236}">
                <a16:creationId xmlns:a16="http://schemas.microsoft.com/office/drawing/2014/main" id="{78D2B1B7-806F-0490-5BB5-5028BEFBB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36300" r="11662" b="29976"/>
          <a:stretch>
            <a:fillRect/>
          </a:stretch>
        </p:blipFill>
        <p:spPr bwMode="auto">
          <a:xfrm>
            <a:off x="7075911" y="1420102"/>
            <a:ext cx="2122168" cy="98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The Lash Lounge | Murfreesboro TN">
            <a:extLst>
              <a:ext uri="{FF2B5EF4-FFF2-40B4-BE49-F238E27FC236}">
                <a16:creationId xmlns:a16="http://schemas.microsoft.com/office/drawing/2014/main" id="{3EAAA2CB-181F-8D35-1796-84E7D1619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0" y="2987501"/>
            <a:ext cx="786014" cy="78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Blue Hub Nutrition | Murfreesboro TN">
            <a:extLst>
              <a:ext uri="{FF2B5EF4-FFF2-40B4-BE49-F238E27FC236}">
                <a16:creationId xmlns:a16="http://schemas.microsoft.com/office/drawing/2014/main" id="{98363C53-39F0-232B-394B-0E8F324E0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7467" r="14126" b="7124"/>
          <a:stretch>
            <a:fillRect/>
          </a:stretch>
        </p:blipFill>
        <p:spPr bwMode="auto">
          <a:xfrm>
            <a:off x="2950036" y="2413113"/>
            <a:ext cx="994644" cy="115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46" descr="Mr Brews Taphouse - Sweet Deals Cumulus">
            <a:extLst>
              <a:ext uri="{FF2B5EF4-FFF2-40B4-BE49-F238E27FC236}">
                <a16:creationId xmlns:a16="http://schemas.microsoft.com/office/drawing/2014/main" id="{52FD3568-134E-1B04-607F-2C1D85FF0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4722" r="6350" b="5833"/>
          <a:stretch>
            <a:fillRect/>
          </a:stretch>
        </p:blipFill>
        <p:spPr bwMode="auto">
          <a:xfrm>
            <a:off x="4719491" y="1392168"/>
            <a:ext cx="1418466" cy="9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Outback Steakhouse - Murfreesboro, TN Restaurant | Menu + Delivery |  Seamless">
            <a:extLst>
              <a:ext uri="{FF2B5EF4-FFF2-40B4-BE49-F238E27FC236}">
                <a16:creationId xmlns:a16="http://schemas.microsoft.com/office/drawing/2014/main" id="{901FC7FD-F5A0-3BF9-468E-EE4CACDAA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3" b="28096"/>
          <a:stretch>
            <a:fillRect/>
          </a:stretch>
        </p:blipFill>
        <p:spPr bwMode="auto">
          <a:xfrm>
            <a:off x="8029051" y="3381634"/>
            <a:ext cx="1702006" cy="8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Bean Loft Coffee Company Delivery Menu | Order Online | 2136 Middle  Tennessee Boulevard Murfreesboro | Grubhub">
            <a:extLst>
              <a:ext uri="{FF2B5EF4-FFF2-40B4-BE49-F238E27FC236}">
                <a16:creationId xmlns:a16="http://schemas.microsoft.com/office/drawing/2014/main" id="{F17C5B73-7E8D-12E7-8CC5-1B56AA174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0" r="22857"/>
          <a:stretch>
            <a:fillRect/>
          </a:stretch>
        </p:blipFill>
        <p:spPr bwMode="auto">
          <a:xfrm>
            <a:off x="3976118" y="1382584"/>
            <a:ext cx="619892" cy="115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Must-Visit Mexican Restaurant in Murfreesboro | Mi Patria">
            <a:extLst>
              <a:ext uri="{FF2B5EF4-FFF2-40B4-BE49-F238E27FC236}">
                <a16:creationId xmlns:a16="http://schemas.microsoft.com/office/drawing/2014/main" id="{65ACB700-0EE0-8B37-600C-367779761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715" y="4233712"/>
            <a:ext cx="1702006" cy="85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 descr="Blue Coast Burrito Expands Presence - Blue Coast Burrito">
            <a:extLst>
              <a:ext uri="{FF2B5EF4-FFF2-40B4-BE49-F238E27FC236}">
                <a16:creationId xmlns:a16="http://schemas.microsoft.com/office/drawing/2014/main" id="{3512693C-DD73-5FBE-18F6-BF039DF8B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812" y="3280391"/>
            <a:ext cx="1410906" cy="52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 descr="Albion at Murfreesboro | Murfreesboro TN">
            <a:extLst>
              <a:ext uri="{FF2B5EF4-FFF2-40B4-BE49-F238E27FC236}">
                <a16:creationId xmlns:a16="http://schemas.microsoft.com/office/drawing/2014/main" id="{CA3EBCC1-014F-7379-7718-60B35491D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t="10316" r="16437" b="10316"/>
          <a:stretch>
            <a:fillRect/>
          </a:stretch>
        </p:blipFill>
        <p:spPr bwMode="auto">
          <a:xfrm>
            <a:off x="6213203" y="1426981"/>
            <a:ext cx="804956" cy="104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8" descr="Raider Tees">
            <a:extLst>
              <a:ext uri="{FF2B5EF4-FFF2-40B4-BE49-F238E27FC236}">
                <a16:creationId xmlns:a16="http://schemas.microsoft.com/office/drawing/2014/main" id="{7A1F9F14-018A-96CF-9738-F25189F61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 b="16243"/>
          <a:stretch/>
        </p:blipFill>
        <p:spPr bwMode="auto">
          <a:xfrm>
            <a:off x="3752943" y="3586665"/>
            <a:ext cx="1384818" cy="88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8" name="Picture 60" descr="Holiday Inn Express Logo, symbol, meaning, history, PNG, brand">
            <a:extLst>
              <a:ext uri="{FF2B5EF4-FFF2-40B4-BE49-F238E27FC236}">
                <a16:creationId xmlns:a16="http://schemas.microsoft.com/office/drawing/2014/main" id="{28430213-513F-062D-F61D-42B6ECED6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04" y="2133090"/>
            <a:ext cx="1419975" cy="79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62" descr="Clarion Inn Murfreesboro TN | Hotel in Murfreesboro Tennessee">
            <a:extLst>
              <a:ext uri="{FF2B5EF4-FFF2-40B4-BE49-F238E27FC236}">
                <a16:creationId xmlns:a16="http://schemas.microsoft.com/office/drawing/2014/main" id="{E0467C39-D0FE-342F-3301-E38907941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37" y="2650963"/>
            <a:ext cx="778037" cy="7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Cooper Hotels | Locations | Hospitality Online">
            <a:extLst>
              <a:ext uri="{FF2B5EF4-FFF2-40B4-BE49-F238E27FC236}">
                <a16:creationId xmlns:a16="http://schemas.microsoft.com/office/drawing/2014/main" id="{689D81D9-8E60-161A-7C65-206EF929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09" y="2586357"/>
            <a:ext cx="1270153" cy="9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4" name="Picture 66" descr="Microtel Inn &amp; Suites - Rice Lake Chamber of Commerce">
            <a:extLst>
              <a:ext uri="{FF2B5EF4-FFF2-40B4-BE49-F238E27FC236}">
                <a16:creationId xmlns:a16="http://schemas.microsoft.com/office/drawing/2014/main" id="{01811F27-BA13-4516-4E33-63837D4B1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53" y="2495218"/>
            <a:ext cx="1466490" cy="74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6" name="Picture 58" descr="Find A Restaurant | Chuy's Tex-Mex">
            <a:extLst>
              <a:ext uri="{FF2B5EF4-FFF2-40B4-BE49-F238E27FC236}">
                <a16:creationId xmlns:a16="http://schemas.microsoft.com/office/drawing/2014/main" id="{4432AFAF-7B08-4BD6-C723-6F7F430E3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-9717" r="-2319" b="9717"/>
          <a:stretch>
            <a:fillRect/>
          </a:stretch>
        </p:blipFill>
        <p:spPr bwMode="auto">
          <a:xfrm rot="21199521">
            <a:off x="5541486" y="3305804"/>
            <a:ext cx="1426562" cy="14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Boulevard Bar &amp; Grille - Murfreesboro - Live Trivia - Challenge  Entertainment">
            <a:extLst>
              <a:ext uri="{FF2B5EF4-FFF2-40B4-BE49-F238E27FC236}">
                <a16:creationId xmlns:a16="http://schemas.microsoft.com/office/drawing/2014/main" id="{8396BA40-492E-0985-3E60-D10919FA6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057" y="4898745"/>
            <a:ext cx="1702006" cy="44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6" name="Picture 68" descr="Buy Sleep Inn Suites Gift Cards &amp; eGifts | Shop Now">
            <a:extLst>
              <a:ext uri="{FF2B5EF4-FFF2-40B4-BE49-F238E27FC236}">
                <a16:creationId xmlns:a16="http://schemas.microsoft.com/office/drawing/2014/main" id="{D2232736-F168-2AC9-42E3-84753B8B4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710" y="1593413"/>
            <a:ext cx="1134793" cy="9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780382"/>
      </p:ext>
    </p:extLst>
  </p:cSld>
  <p:clrMapOvr>
    <a:masterClrMapping/>
  </p:clrMapOvr>
</p:sld>
</file>

<file path=ppt/theme/theme1.xml><?xml version="1.0" encoding="utf-8"?>
<a:theme xmlns:a="http://schemas.openxmlformats.org/drawingml/2006/main" name="2026 New to Blue Orientation PowerPoint Template">
  <a:themeElements>
    <a:clrScheme name="Custom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7BC3"/>
      </a:accent1>
      <a:accent2>
        <a:srgbClr val="343636"/>
      </a:accent2>
      <a:accent3>
        <a:srgbClr val="A6A8AA"/>
      </a:accent3>
      <a:accent4>
        <a:srgbClr val="8DC63F"/>
      </a:accent4>
      <a:accent5>
        <a:srgbClr val="59B6E7"/>
      </a:accent5>
      <a:accent6>
        <a:srgbClr val="00B3F2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516C2C49-EDF8-467B-AF77-DA62110C349E}" vid="{16F9611B-89F1-4D38-BC87-E4F58727A128}"/>
    </a:ext>
  </a:extLst>
</a:theme>
</file>

<file path=docMetadata/LabelInfo.xml><?xml version="1.0" encoding="utf-8"?>
<clbl:labelList xmlns:clbl="http://schemas.microsoft.com/office/2020/mipLabelMetadata">
  <clbl:label id="{762ebf40-80b2-40ba-86fe-6dd409acb499}" enabled="0" method="" siteId="{762ebf40-80b2-40ba-86fe-6dd409acb49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2026 New to Blue Orientation PowerPoint Template</Template>
  <TotalTime>3271</TotalTime>
  <Words>783</Words>
  <Application>Microsoft Office PowerPoint</Application>
  <PresentationFormat>Widescreen</PresentationFormat>
  <Paragraphs>126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2026 New to Blue Orientation PowerPoint Template</vt:lpstr>
      <vt:lpstr>Welcome to the MTSU Family!</vt:lpstr>
      <vt:lpstr>What does the Parent and Family Association do?</vt:lpstr>
      <vt:lpstr>Programs &amp; Family Events</vt:lpstr>
      <vt:lpstr>PFA Membership Options:</vt:lpstr>
      <vt:lpstr>Annual Membership Benefits</vt:lpstr>
      <vt:lpstr>Lifetime Membership Benefits</vt:lpstr>
      <vt:lpstr>What’s included in your Welcome Kit?</vt:lpstr>
      <vt:lpstr>Very Important Parent (VIP)  Discount Card</vt:lpstr>
      <vt:lpstr>2026 VIP Discount Card Participants</vt:lpstr>
      <vt:lpstr>Scholarships</vt:lpstr>
      <vt:lpstr>How do we use your membership fees?</vt:lpstr>
      <vt:lpstr>Events</vt:lpstr>
      <vt:lpstr>Events</vt:lpstr>
      <vt:lpstr>Events</vt:lpstr>
      <vt:lpstr>Random Acts of Kindness </vt:lpstr>
      <vt:lpstr>Ask Me Tents</vt:lpstr>
      <vt:lpstr>Support</vt:lpstr>
      <vt:lpstr>How can I join?</vt:lpstr>
      <vt:lpstr>How can I join?</vt:lpstr>
      <vt:lpstr>Thank you for your support!</vt:lpstr>
      <vt:lpstr>PowerPoint Presentation</vt:lpstr>
      <vt:lpstr>PowerPoint Presentation</vt:lpstr>
    </vt:vector>
  </TitlesOfParts>
  <Company>Middle Tennessee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Katherine Mills</dc:creator>
  <cp:lastModifiedBy>Gina Poff</cp:lastModifiedBy>
  <cp:revision>3</cp:revision>
  <dcterms:created xsi:type="dcterms:W3CDTF">2026-04-22T18:38:20Z</dcterms:created>
  <dcterms:modified xsi:type="dcterms:W3CDTF">2026-05-18T15:28:29Z</dcterms:modified>
</cp:coreProperties>
</file>