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0E92DDA-DC0D-CCF9-47CE-D478B494F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0" y="5782370"/>
            <a:ext cx="930128" cy="932062"/>
          </a:xfrm>
          <a:prstGeom prst="rect">
            <a:avLst/>
          </a:prstGeom>
        </p:spPr>
      </p:pic>
      <p:sp>
        <p:nvSpPr>
          <p:cNvPr id="23" name="Frame 22">
            <a:extLst>
              <a:ext uri="{FF2B5EF4-FFF2-40B4-BE49-F238E27FC236}">
                <a16:creationId xmlns:a16="http://schemas.microsoft.com/office/drawing/2014/main" id="{C1EB343A-74BD-2BBD-BBDC-F367E352F4C8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6667"/>
            </a:avLst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B08856-58A3-6E8A-1B7D-F9E23C66628B}"/>
              </a:ext>
            </a:extLst>
          </p:cNvPr>
          <p:cNvSpPr/>
          <p:nvPr/>
        </p:nvSpPr>
        <p:spPr>
          <a:xfrm>
            <a:off x="7670800" y="-12702"/>
            <a:ext cx="4521199" cy="68707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AF1A4E-1F39-4F7A-C70C-48023B3FE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9255" y="665539"/>
            <a:ext cx="3748087" cy="3393673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Proxima nov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3D7E97-B6F1-4CED-427F-8DE9337C3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3296" y="4259630"/>
            <a:ext cx="3579020" cy="831257"/>
          </a:xfrm>
        </p:spPr>
        <p:txBody>
          <a:bodyPr/>
          <a:lstStyle>
            <a:lvl1pPr marL="0" indent="0" algn="ctr">
              <a:buNone/>
              <a:defRPr sz="2400">
                <a:latin typeface="Proxima nov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Parallelogram 7">
            <a:extLst>
              <a:ext uri="{FF2B5EF4-FFF2-40B4-BE49-F238E27FC236}">
                <a16:creationId xmlns:a16="http://schemas.microsoft.com/office/drawing/2014/main" id="{EAABB83C-97F1-B985-3CAE-21927E16E64B}"/>
              </a:ext>
            </a:extLst>
          </p:cNvPr>
          <p:cNvSpPr/>
          <p:nvPr/>
        </p:nvSpPr>
        <p:spPr>
          <a:xfrm rot="10800000">
            <a:off x="7315201" y="5390209"/>
            <a:ext cx="4876799" cy="1234116"/>
          </a:xfrm>
          <a:custGeom>
            <a:avLst/>
            <a:gdLst>
              <a:gd name="csX0" fmla="*/ 0 w 2309812"/>
              <a:gd name="csY0" fmla="*/ 1600200 h 1600200"/>
              <a:gd name="csX1" fmla="*/ 400050 w 2309812"/>
              <a:gd name="csY1" fmla="*/ 0 h 1600200"/>
              <a:gd name="csX2" fmla="*/ 2309812 w 2309812"/>
              <a:gd name="csY2" fmla="*/ 0 h 1600200"/>
              <a:gd name="csX3" fmla="*/ 1909762 w 2309812"/>
              <a:gd name="csY3" fmla="*/ 1600200 h 1600200"/>
              <a:gd name="csX4" fmla="*/ 0 w 2309812"/>
              <a:gd name="csY4" fmla="*/ 1600200 h 1600200"/>
              <a:gd name="csX0" fmla="*/ 0 w 1909762"/>
              <a:gd name="csY0" fmla="*/ 1562100 h 1600200"/>
              <a:gd name="csX1" fmla="*/ 0 w 1909762"/>
              <a:gd name="csY1" fmla="*/ 0 h 1600200"/>
              <a:gd name="csX2" fmla="*/ 1909762 w 1909762"/>
              <a:gd name="csY2" fmla="*/ 0 h 1600200"/>
              <a:gd name="csX3" fmla="*/ 1509712 w 1909762"/>
              <a:gd name="csY3" fmla="*/ 1600200 h 1600200"/>
              <a:gd name="csX4" fmla="*/ 0 w 1909762"/>
              <a:gd name="csY4" fmla="*/ 1562100 h 1600200"/>
              <a:gd name="csX0" fmla="*/ 0 w 1909762"/>
              <a:gd name="csY0" fmla="*/ 1562100 h 1600200"/>
              <a:gd name="csX1" fmla="*/ 19050 w 1909762"/>
              <a:gd name="csY1" fmla="*/ 0 h 1600200"/>
              <a:gd name="csX2" fmla="*/ 1909762 w 1909762"/>
              <a:gd name="csY2" fmla="*/ 0 h 1600200"/>
              <a:gd name="csX3" fmla="*/ 1509712 w 1909762"/>
              <a:gd name="csY3" fmla="*/ 1600200 h 1600200"/>
              <a:gd name="csX4" fmla="*/ 0 w 1909762"/>
              <a:gd name="csY4" fmla="*/ 1562100 h 1600200"/>
              <a:gd name="csX0" fmla="*/ 0 w 1919287"/>
              <a:gd name="csY0" fmla="*/ 1600200 h 1600200"/>
              <a:gd name="csX1" fmla="*/ 28575 w 1919287"/>
              <a:gd name="csY1" fmla="*/ 0 h 1600200"/>
              <a:gd name="csX2" fmla="*/ 1919287 w 1919287"/>
              <a:gd name="csY2" fmla="*/ 0 h 1600200"/>
              <a:gd name="csX3" fmla="*/ 1519237 w 1919287"/>
              <a:gd name="csY3" fmla="*/ 1600200 h 1600200"/>
              <a:gd name="csX4" fmla="*/ 0 w 1919287"/>
              <a:gd name="csY4" fmla="*/ 1600200 h 1600200"/>
              <a:gd name="csX0" fmla="*/ 4763 w 1924050"/>
              <a:gd name="csY0" fmla="*/ 1600200 h 1600200"/>
              <a:gd name="csX1" fmla="*/ 0 w 1924050"/>
              <a:gd name="csY1" fmla="*/ 0 h 1600200"/>
              <a:gd name="csX2" fmla="*/ 1924050 w 1924050"/>
              <a:gd name="csY2" fmla="*/ 0 h 1600200"/>
              <a:gd name="csX3" fmla="*/ 1524000 w 1924050"/>
              <a:gd name="csY3" fmla="*/ 1600200 h 1600200"/>
              <a:gd name="csX4" fmla="*/ 4763 w 1924050"/>
              <a:gd name="csY4" fmla="*/ 1600200 h 1600200"/>
              <a:gd name="csX0" fmla="*/ 288 w 1926719"/>
              <a:gd name="csY0" fmla="*/ 1614488 h 1614488"/>
              <a:gd name="csX1" fmla="*/ 2669 w 1926719"/>
              <a:gd name="csY1" fmla="*/ 0 h 1614488"/>
              <a:gd name="csX2" fmla="*/ 1926719 w 1926719"/>
              <a:gd name="csY2" fmla="*/ 0 h 1614488"/>
              <a:gd name="csX3" fmla="*/ 1526669 w 1926719"/>
              <a:gd name="csY3" fmla="*/ 1600200 h 1614488"/>
              <a:gd name="csX4" fmla="*/ 288 w 1926719"/>
              <a:gd name="csY4" fmla="*/ 1614488 h 1614488"/>
              <a:gd name="csX0" fmla="*/ 288 w 1926719"/>
              <a:gd name="csY0" fmla="*/ 1614488 h 1614488"/>
              <a:gd name="csX1" fmla="*/ 2669 w 1926719"/>
              <a:gd name="csY1" fmla="*/ 0 h 1614488"/>
              <a:gd name="csX2" fmla="*/ 1926719 w 1926719"/>
              <a:gd name="csY2" fmla="*/ 0 h 1614488"/>
              <a:gd name="csX3" fmla="*/ 1531432 w 1926719"/>
              <a:gd name="csY3" fmla="*/ 1614487 h 1614488"/>
              <a:gd name="csX4" fmla="*/ 288 w 1926719"/>
              <a:gd name="csY4" fmla="*/ 1614488 h 16144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926719" h="1614488">
                <a:moveTo>
                  <a:pt x="288" y="1614488"/>
                </a:moveTo>
                <a:cubicBezTo>
                  <a:pt x="-1300" y="1081088"/>
                  <a:pt x="4257" y="533400"/>
                  <a:pt x="2669" y="0"/>
                </a:cubicBezTo>
                <a:lnTo>
                  <a:pt x="1926719" y="0"/>
                </a:lnTo>
                <a:lnTo>
                  <a:pt x="1531432" y="1614487"/>
                </a:lnTo>
                <a:lnTo>
                  <a:pt x="288" y="16144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448A026-F54D-64A5-BA4D-1602F9D53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400" y="5632677"/>
            <a:ext cx="3784747" cy="79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95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141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2BAA9-B01C-FDF3-E49C-27401F7BE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7700"/>
            <a:ext cx="3932237" cy="14097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7737F-E6DD-2442-98AB-EB35F3911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270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4F6700-321D-6DFE-83B4-B9E398F53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971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1DFAA-F960-B370-D89A-56D9AF26E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04850"/>
            <a:ext cx="3932237" cy="1352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F2BFC2-CF13-6A37-88F8-28626D8080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2576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E3C7C-D4DC-98DA-4FCC-032E85983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7370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433D074-BD9D-0057-9592-FA4119581709}"/>
              </a:ext>
            </a:extLst>
          </p:cNvPr>
          <p:cNvSpPr/>
          <p:nvPr/>
        </p:nvSpPr>
        <p:spPr>
          <a:xfrm>
            <a:off x="7670800" y="-12702"/>
            <a:ext cx="4521199" cy="68707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E61302E-6801-C07F-6FDA-934499FE1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900" y="1111929"/>
            <a:ext cx="3167063" cy="21431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AA2B309-3305-C8FD-E33D-F37A74B0A9F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48138" y="1111928"/>
            <a:ext cx="3167063" cy="21431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2866305-BFD3-DACA-C0FC-B885D373108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50900" y="3489553"/>
            <a:ext cx="3167063" cy="21431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E94C4DB-4928-C4D4-EAAF-B535D3188CA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148138" y="3489552"/>
            <a:ext cx="3167063" cy="21431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arallelogram 7">
            <a:extLst>
              <a:ext uri="{FF2B5EF4-FFF2-40B4-BE49-F238E27FC236}">
                <a16:creationId xmlns:a16="http://schemas.microsoft.com/office/drawing/2014/main" id="{7AB3B0E1-9B4D-3996-4C4A-9B9E4D4251AC}"/>
              </a:ext>
            </a:extLst>
          </p:cNvPr>
          <p:cNvSpPr/>
          <p:nvPr/>
        </p:nvSpPr>
        <p:spPr>
          <a:xfrm rot="10800000">
            <a:off x="7315201" y="5390209"/>
            <a:ext cx="4876799" cy="1234116"/>
          </a:xfrm>
          <a:custGeom>
            <a:avLst/>
            <a:gdLst>
              <a:gd name="csX0" fmla="*/ 0 w 2309812"/>
              <a:gd name="csY0" fmla="*/ 1600200 h 1600200"/>
              <a:gd name="csX1" fmla="*/ 400050 w 2309812"/>
              <a:gd name="csY1" fmla="*/ 0 h 1600200"/>
              <a:gd name="csX2" fmla="*/ 2309812 w 2309812"/>
              <a:gd name="csY2" fmla="*/ 0 h 1600200"/>
              <a:gd name="csX3" fmla="*/ 1909762 w 2309812"/>
              <a:gd name="csY3" fmla="*/ 1600200 h 1600200"/>
              <a:gd name="csX4" fmla="*/ 0 w 2309812"/>
              <a:gd name="csY4" fmla="*/ 1600200 h 1600200"/>
              <a:gd name="csX0" fmla="*/ 0 w 1909762"/>
              <a:gd name="csY0" fmla="*/ 1562100 h 1600200"/>
              <a:gd name="csX1" fmla="*/ 0 w 1909762"/>
              <a:gd name="csY1" fmla="*/ 0 h 1600200"/>
              <a:gd name="csX2" fmla="*/ 1909762 w 1909762"/>
              <a:gd name="csY2" fmla="*/ 0 h 1600200"/>
              <a:gd name="csX3" fmla="*/ 1509712 w 1909762"/>
              <a:gd name="csY3" fmla="*/ 1600200 h 1600200"/>
              <a:gd name="csX4" fmla="*/ 0 w 1909762"/>
              <a:gd name="csY4" fmla="*/ 1562100 h 1600200"/>
              <a:gd name="csX0" fmla="*/ 0 w 1909762"/>
              <a:gd name="csY0" fmla="*/ 1562100 h 1600200"/>
              <a:gd name="csX1" fmla="*/ 19050 w 1909762"/>
              <a:gd name="csY1" fmla="*/ 0 h 1600200"/>
              <a:gd name="csX2" fmla="*/ 1909762 w 1909762"/>
              <a:gd name="csY2" fmla="*/ 0 h 1600200"/>
              <a:gd name="csX3" fmla="*/ 1509712 w 1909762"/>
              <a:gd name="csY3" fmla="*/ 1600200 h 1600200"/>
              <a:gd name="csX4" fmla="*/ 0 w 1909762"/>
              <a:gd name="csY4" fmla="*/ 1562100 h 1600200"/>
              <a:gd name="csX0" fmla="*/ 0 w 1919287"/>
              <a:gd name="csY0" fmla="*/ 1600200 h 1600200"/>
              <a:gd name="csX1" fmla="*/ 28575 w 1919287"/>
              <a:gd name="csY1" fmla="*/ 0 h 1600200"/>
              <a:gd name="csX2" fmla="*/ 1919287 w 1919287"/>
              <a:gd name="csY2" fmla="*/ 0 h 1600200"/>
              <a:gd name="csX3" fmla="*/ 1519237 w 1919287"/>
              <a:gd name="csY3" fmla="*/ 1600200 h 1600200"/>
              <a:gd name="csX4" fmla="*/ 0 w 1919287"/>
              <a:gd name="csY4" fmla="*/ 1600200 h 1600200"/>
              <a:gd name="csX0" fmla="*/ 4763 w 1924050"/>
              <a:gd name="csY0" fmla="*/ 1600200 h 1600200"/>
              <a:gd name="csX1" fmla="*/ 0 w 1924050"/>
              <a:gd name="csY1" fmla="*/ 0 h 1600200"/>
              <a:gd name="csX2" fmla="*/ 1924050 w 1924050"/>
              <a:gd name="csY2" fmla="*/ 0 h 1600200"/>
              <a:gd name="csX3" fmla="*/ 1524000 w 1924050"/>
              <a:gd name="csY3" fmla="*/ 1600200 h 1600200"/>
              <a:gd name="csX4" fmla="*/ 4763 w 1924050"/>
              <a:gd name="csY4" fmla="*/ 1600200 h 1600200"/>
              <a:gd name="csX0" fmla="*/ 288 w 1926719"/>
              <a:gd name="csY0" fmla="*/ 1614488 h 1614488"/>
              <a:gd name="csX1" fmla="*/ 2669 w 1926719"/>
              <a:gd name="csY1" fmla="*/ 0 h 1614488"/>
              <a:gd name="csX2" fmla="*/ 1926719 w 1926719"/>
              <a:gd name="csY2" fmla="*/ 0 h 1614488"/>
              <a:gd name="csX3" fmla="*/ 1526669 w 1926719"/>
              <a:gd name="csY3" fmla="*/ 1600200 h 1614488"/>
              <a:gd name="csX4" fmla="*/ 288 w 1926719"/>
              <a:gd name="csY4" fmla="*/ 1614488 h 1614488"/>
              <a:gd name="csX0" fmla="*/ 288 w 1926719"/>
              <a:gd name="csY0" fmla="*/ 1614488 h 1614488"/>
              <a:gd name="csX1" fmla="*/ 2669 w 1926719"/>
              <a:gd name="csY1" fmla="*/ 0 h 1614488"/>
              <a:gd name="csX2" fmla="*/ 1926719 w 1926719"/>
              <a:gd name="csY2" fmla="*/ 0 h 1614488"/>
              <a:gd name="csX3" fmla="*/ 1531432 w 1926719"/>
              <a:gd name="csY3" fmla="*/ 1614487 h 1614488"/>
              <a:gd name="csX4" fmla="*/ 288 w 1926719"/>
              <a:gd name="csY4" fmla="*/ 1614488 h 16144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926719" h="1614488">
                <a:moveTo>
                  <a:pt x="288" y="1614488"/>
                </a:moveTo>
                <a:cubicBezTo>
                  <a:pt x="-1300" y="1081088"/>
                  <a:pt x="4257" y="533400"/>
                  <a:pt x="2669" y="0"/>
                </a:cubicBezTo>
                <a:lnTo>
                  <a:pt x="1926719" y="0"/>
                </a:lnTo>
                <a:lnTo>
                  <a:pt x="1531432" y="1614487"/>
                </a:lnTo>
                <a:lnTo>
                  <a:pt x="288" y="16144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4D75E0C-A14D-00B9-6715-BD4AF34E8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400" y="5632677"/>
            <a:ext cx="3784747" cy="791936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847BBC3C-2435-129C-58B7-D3BE9EF2E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9255" y="665539"/>
            <a:ext cx="3748087" cy="3393673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Proxima nov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103C869-DC4E-20A1-EFF4-70FDA9E1D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3296" y="4259630"/>
            <a:ext cx="3579020" cy="831257"/>
          </a:xfrm>
        </p:spPr>
        <p:txBody>
          <a:bodyPr/>
          <a:lstStyle>
            <a:lvl1pPr marL="0" indent="0" algn="ctr">
              <a:buNone/>
              <a:defRPr sz="2400">
                <a:latin typeface="Proxima nov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7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4B08856-58A3-6E8A-1B7D-F9E23C66628B}"/>
              </a:ext>
            </a:extLst>
          </p:cNvPr>
          <p:cNvSpPr/>
          <p:nvPr/>
        </p:nvSpPr>
        <p:spPr>
          <a:xfrm>
            <a:off x="0" y="0"/>
            <a:ext cx="4533900" cy="68707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AF1A4E-1F39-4F7A-C70C-48023B3FE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906" y="1015016"/>
            <a:ext cx="3748087" cy="3393673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Proxima nov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3D7E97-B6F1-4CED-427F-8DE9337C3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439" y="4592447"/>
            <a:ext cx="3579020" cy="831257"/>
          </a:xfrm>
        </p:spPr>
        <p:txBody>
          <a:bodyPr/>
          <a:lstStyle>
            <a:lvl1pPr marL="0" indent="0" algn="ctr">
              <a:buNone/>
              <a:defRPr sz="2400">
                <a:latin typeface="Proxima nov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133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F3E6E57-479E-5371-9E87-9824002A5FE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325247" y="3574365"/>
            <a:ext cx="3059907" cy="21431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B08856-58A3-6E8A-1B7D-F9E23C66628B}"/>
              </a:ext>
            </a:extLst>
          </p:cNvPr>
          <p:cNvSpPr/>
          <p:nvPr/>
        </p:nvSpPr>
        <p:spPr>
          <a:xfrm>
            <a:off x="0" y="0"/>
            <a:ext cx="4533900" cy="68707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AF1A4E-1F39-4F7A-C70C-48023B3FE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906" y="1015016"/>
            <a:ext cx="3748087" cy="3393673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Proxima nov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D57AD2-4432-EF48-86CF-8750AB75C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26806" y="1129316"/>
            <a:ext cx="3059907" cy="21431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78F1A9E-982F-8E0D-F5E8-8FA4623FD98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25247" y="1129316"/>
            <a:ext cx="3059907" cy="21431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5D60AA8-FBDA-F8AB-3C48-CE2DC54114B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926806" y="3574364"/>
            <a:ext cx="3059907" cy="21431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29E821-B371-E953-A91C-7A4CD0A22646}"/>
              </a:ext>
            </a:extLst>
          </p:cNvPr>
          <p:cNvSpPr/>
          <p:nvPr/>
        </p:nvSpPr>
        <p:spPr>
          <a:xfrm>
            <a:off x="1021283" y="4910355"/>
            <a:ext cx="3784747" cy="1385670"/>
          </a:xfrm>
          <a:prstGeom prst="rect">
            <a:avLst/>
          </a:prstGeom>
          <a:solidFill>
            <a:srgbClr val="1A4B7C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9EA02A9-AD50-E878-5C3E-16873F31D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4147" y="5187562"/>
            <a:ext cx="3579020" cy="83125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Proxima nov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Parallelogram 7">
            <a:extLst>
              <a:ext uri="{FF2B5EF4-FFF2-40B4-BE49-F238E27FC236}">
                <a16:creationId xmlns:a16="http://schemas.microsoft.com/office/drawing/2014/main" id="{123E1554-CC21-3452-5AE1-DA624231701F}"/>
              </a:ext>
            </a:extLst>
          </p:cNvPr>
          <p:cNvSpPr/>
          <p:nvPr/>
        </p:nvSpPr>
        <p:spPr>
          <a:xfrm rot="10800000">
            <a:off x="7315201" y="5390209"/>
            <a:ext cx="4876799" cy="1234116"/>
          </a:xfrm>
          <a:custGeom>
            <a:avLst/>
            <a:gdLst>
              <a:gd name="csX0" fmla="*/ 0 w 2309812"/>
              <a:gd name="csY0" fmla="*/ 1600200 h 1600200"/>
              <a:gd name="csX1" fmla="*/ 400050 w 2309812"/>
              <a:gd name="csY1" fmla="*/ 0 h 1600200"/>
              <a:gd name="csX2" fmla="*/ 2309812 w 2309812"/>
              <a:gd name="csY2" fmla="*/ 0 h 1600200"/>
              <a:gd name="csX3" fmla="*/ 1909762 w 2309812"/>
              <a:gd name="csY3" fmla="*/ 1600200 h 1600200"/>
              <a:gd name="csX4" fmla="*/ 0 w 2309812"/>
              <a:gd name="csY4" fmla="*/ 1600200 h 1600200"/>
              <a:gd name="csX0" fmla="*/ 0 w 1909762"/>
              <a:gd name="csY0" fmla="*/ 1562100 h 1600200"/>
              <a:gd name="csX1" fmla="*/ 0 w 1909762"/>
              <a:gd name="csY1" fmla="*/ 0 h 1600200"/>
              <a:gd name="csX2" fmla="*/ 1909762 w 1909762"/>
              <a:gd name="csY2" fmla="*/ 0 h 1600200"/>
              <a:gd name="csX3" fmla="*/ 1509712 w 1909762"/>
              <a:gd name="csY3" fmla="*/ 1600200 h 1600200"/>
              <a:gd name="csX4" fmla="*/ 0 w 1909762"/>
              <a:gd name="csY4" fmla="*/ 1562100 h 1600200"/>
              <a:gd name="csX0" fmla="*/ 0 w 1909762"/>
              <a:gd name="csY0" fmla="*/ 1562100 h 1600200"/>
              <a:gd name="csX1" fmla="*/ 19050 w 1909762"/>
              <a:gd name="csY1" fmla="*/ 0 h 1600200"/>
              <a:gd name="csX2" fmla="*/ 1909762 w 1909762"/>
              <a:gd name="csY2" fmla="*/ 0 h 1600200"/>
              <a:gd name="csX3" fmla="*/ 1509712 w 1909762"/>
              <a:gd name="csY3" fmla="*/ 1600200 h 1600200"/>
              <a:gd name="csX4" fmla="*/ 0 w 1909762"/>
              <a:gd name="csY4" fmla="*/ 1562100 h 1600200"/>
              <a:gd name="csX0" fmla="*/ 0 w 1919287"/>
              <a:gd name="csY0" fmla="*/ 1600200 h 1600200"/>
              <a:gd name="csX1" fmla="*/ 28575 w 1919287"/>
              <a:gd name="csY1" fmla="*/ 0 h 1600200"/>
              <a:gd name="csX2" fmla="*/ 1919287 w 1919287"/>
              <a:gd name="csY2" fmla="*/ 0 h 1600200"/>
              <a:gd name="csX3" fmla="*/ 1519237 w 1919287"/>
              <a:gd name="csY3" fmla="*/ 1600200 h 1600200"/>
              <a:gd name="csX4" fmla="*/ 0 w 1919287"/>
              <a:gd name="csY4" fmla="*/ 1600200 h 1600200"/>
              <a:gd name="csX0" fmla="*/ 4763 w 1924050"/>
              <a:gd name="csY0" fmla="*/ 1600200 h 1600200"/>
              <a:gd name="csX1" fmla="*/ 0 w 1924050"/>
              <a:gd name="csY1" fmla="*/ 0 h 1600200"/>
              <a:gd name="csX2" fmla="*/ 1924050 w 1924050"/>
              <a:gd name="csY2" fmla="*/ 0 h 1600200"/>
              <a:gd name="csX3" fmla="*/ 1524000 w 1924050"/>
              <a:gd name="csY3" fmla="*/ 1600200 h 1600200"/>
              <a:gd name="csX4" fmla="*/ 4763 w 1924050"/>
              <a:gd name="csY4" fmla="*/ 1600200 h 1600200"/>
              <a:gd name="csX0" fmla="*/ 288 w 1926719"/>
              <a:gd name="csY0" fmla="*/ 1614488 h 1614488"/>
              <a:gd name="csX1" fmla="*/ 2669 w 1926719"/>
              <a:gd name="csY1" fmla="*/ 0 h 1614488"/>
              <a:gd name="csX2" fmla="*/ 1926719 w 1926719"/>
              <a:gd name="csY2" fmla="*/ 0 h 1614488"/>
              <a:gd name="csX3" fmla="*/ 1526669 w 1926719"/>
              <a:gd name="csY3" fmla="*/ 1600200 h 1614488"/>
              <a:gd name="csX4" fmla="*/ 288 w 1926719"/>
              <a:gd name="csY4" fmla="*/ 1614488 h 1614488"/>
              <a:gd name="csX0" fmla="*/ 288 w 1926719"/>
              <a:gd name="csY0" fmla="*/ 1614488 h 1614488"/>
              <a:gd name="csX1" fmla="*/ 2669 w 1926719"/>
              <a:gd name="csY1" fmla="*/ 0 h 1614488"/>
              <a:gd name="csX2" fmla="*/ 1926719 w 1926719"/>
              <a:gd name="csY2" fmla="*/ 0 h 1614488"/>
              <a:gd name="csX3" fmla="*/ 1531432 w 1926719"/>
              <a:gd name="csY3" fmla="*/ 1614487 h 1614488"/>
              <a:gd name="csX4" fmla="*/ 288 w 1926719"/>
              <a:gd name="csY4" fmla="*/ 1614488 h 16144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926719" h="1614488">
                <a:moveTo>
                  <a:pt x="288" y="1614488"/>
                </a:moveTo>
                <a:cubicBezTo>
                  <a:pt x="-1300" y="1081088"/>
                  <a:pt x="4257" y="533400"/>
                  <a:pt x="2669" y="0"/>
                </a:cubicBezTo>
                <a:lnTo>
                  <a:pt x="1926719" y="0"/>
                </a:lnTo>
                <a:lnTo>
                  <a:pt x="1531432" y="1614487"/>
                </a:lnTo>
                <a:lnTo>
                  <a:pt x="288" y="16144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6AEE38-AF22-B658-DB7C-EAADF91DD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400" y="5632677"/>
            <a:ext cx="3784747" cy="79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5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76118-D8AA-CB02-6CC5-8D4341A3F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957263"/>
          </a:xfrm>
        </p:spPr>
        <p:txBody>
          <a:bodyPr/>
          <a:lstStyle>
            <a:lvl1pPr>
              <a:defRPr>
                <a:latin typeface="Proxima nov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1A53E-60CB-29A9-2123-50C8E9819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92575"/>
          </a:xfrm>
        </p:spPr>
        <p:txBody>
          <a:bodyPr/>
          <a:lstStyle>
            <a:lvl1pPr>
              <a:defRPr>
                <a:latin typeface="Proxima nova"/>
              </a:defRPr>
            </a:lvl1pPr>
            <a:lvl2pPr>
              <a:defRPr>
                <a:latin typeface="Proxima nova"/>
              </a:defRPr>
            </a:lvl2pPr>
            <a:lvl3pPr>
              <a:defRPr>
                <a:latin typeface="Proxima nova"/>
              </a:defRPr>
            </a:lvl3pPr>
            <a:lvl4pPr>
              <a:defRPr>
                <a:latin typeface="Proxima nova"/>
              </a:defRPr>
            </a:lvl4pPr>
            <a:lvl5pPr>
              <a:defRPr>
                <a:latin typeface="Proxima nov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arallelogram 7">
            <a:extLst>
              <a:ext uri="{FF2B5EF4-FFF2-40B4-BE49-F238E27FC236}">
                <a16:creationId xmlns:a16="http://schemas.microsoft.com/office/drawing/2014/main" id="{9767EEFA-9E0F-70D9-0EDB-16DC3A078CC8}"/>
              </a:ext>
            </a:extLst>
          </p:cNvPr>
          <p:cNvSpPr/>
          <p:nvPr/>
        </p:nvSpPr>
        <p:spPr>
          <a:xfrm rot="10800000">
            <a:off x="7315201" y="5390209"/>
            <a:ext cx="4876799" cy="1234116"/>
          </a:xfrm>
          <a:custGeom>
            <a:avLst/>
            <a:gdLst>
              <a:gd name="csX0" fmla="*/ 0 w 2309812"/>
              <a:gd name="csY0" fmla="*/ 1600200 h 1600200"/>
              <a:gd name="csX1" fmla="*/ 400050 w 2309812"/>
              <a:gd name="csY1" fmla="*/ 0 h 1600200"/>
              <a:gd name="csX2" fmla="*/ 2309812 w 2309812"/>
              <a:gd name="csY2" fmla="*/ 0 h 1600200"/>
              <a:gd name="csX3" fmla="*/ 1909762 w 2309812"/>
              <a:gd name="csY3" fmla="*/ 1600200 h 1600200"/>
              <a:gd name="csX4" fmla="*/ 0 w 2309812"/>
              <a:gd name="csY4" fmla="*/ 1600200 h 1600200"/>
              <a:gd name="csX0" fmla="*/ 0 w 1909762"/>
              <a:gd name="csY0" fmla="*/ 1562100 h 1600200"/>
              <a:gd name="csX1" fmla="*/ 0 w 1909762"/>
              <a:gd name="csY1" fmla="*/ 0 h 1600200"/>
              <a:gd name="csX2" fmla="*/ 1909762 w 1909762"/>
              <a:gd name="csY2" fmla="*/ 0 h 1600200"/>
              <a:gd name="csX3" fmla="*/ 1509712 w 1909762"/>
              <a:gd name="csY3" fmla="*/ 1600200 h 1600200"/>
              <a:gd name="csX4" fmla="*/ 0 w 1909762"/>
              <a:gd name="csY4" fmla="*/ 1562100 h 1600200"/>
              <a:gd name="csX0" fmla="*/ 0 w 1909762"/>
              <a:gd name="csY0" fmla="*/ 1562100 h 1600200"/>
              <a:gd name="csX1" fmla="*/ 19050 w 1909762"/>
              <a:gd name="csY1" fmla="*/ 0 h 1600200"/>
              <a:gd name="csX2" fmla="*/ 1909762 w 1909762"/>
              <a:gd name="csY2" fmla="*/ 0 h 1600200"/>
              <a:gd name="csX3" fmla="*/ 1509712 w 1909762"/>
              <a:gd name="csY3" fmla="*/ 1600200 h 1600200"/>
              <a:gd name="csX4" fmla="*/ 0 w 1909762"/>
              <a:gd name="csY4" fmla="*/ 1562100 h 1600200"/>
              <a:gd name="csX0" fmla="*/ 0 w 1919287"/>
              <a:gd name="csY0" fmla="*/ 1600200 h 1600200"/>
              <a:gd name="csX1" fmla="*/ 28575 w 1919287"/>
              <a:gd name="csY1" fmla="*/ 0 h 1600200"/>
              <a:gd name="csX2" fmla="*/ 1919287 w 1919287"/>
              <a:gd name="csY2" fmla="*/ 0 h 1600200"/>
              <a:gd name="csX3" fmla="*/ 1519237 w 1919287"/>
              <a:gd name="csY3" fmla="*/ 1600200 h 1600200"/>
              <a:gd name="csX4" fmla="*/ 0 w 1919287"/>
              <a:gd name="csY4" fmla="*/ 1600200 h 1600200"/>
              <a:gd name="csX0" fmla="*/ 4763 w 1924050"/>
              <a:gd name="csY0" fmla="*/ 1600200 h 1600200"/>
              <a:gd name="csX1" fmla="*/ 0 w 1924050"/>
              <a:gd name="csY1" fmla="*/ 0 h 1600200"/>
              <a:gd name="csX2" fmla="*/ 1924050 w 1924050"/>
              <a:gd name="csY2" fmla="*/ 0 h 1600200"/>
              <a:gd name="csX3" fmla="*/ 1524000 w 1924050"/>
              <a:gd name="csY3" fmla="*/ 1600200 h 1600200"/>
              <a:gd name="csX4" fmla="*/ 4763 w 1924050"/>
              <a:gd name="csY4" fmla="*/ 1600200 h 1600200"/>
              <a:gd name="csX0" fmla="*/ 288 w 1926719"/>
              <a:gd name="csY0" fmla="*/ 1614488 h 1614488"/>
              <a:gd name="csX1" fmla="*/ 2669 w 1926719"/>
              <a:gd name="csY1" fmla="*/ 0 h 1614488"/>
              <a:gd name="csX2" fmla="*/ 1926719 w 1926719"/>
              <a:gd name="csY2" fmla="*/ 0 h 1614488"/>
              <a:gd name="csX3" fmla="*/ 1526669 w 1926719"/>
              <a:gd name="csY3" fmla="*/ 1600200 h 1614488"/>
              <a:gd name="csX4" fmla="*/ 288 w 1926719"/>
              <a:gd name="csY4" fmla="*/ 1614488 h 1614488"/>
              <a:gd name="csX0" fmla="*/ 288 w 1926719"/>
              <a:gd name="csY0" fmla="*/ 1614488 h 1614488"/>
              <a:gd name="csX1" fmla="*/ 2669 w 1926719"/>
              <a:gd name="csY1" fmla="*/ 0 h 1614488"/>
              <a:gd name="csX2" fmla="*/ 1926719 w 1926719"/>
              <a:gd name="csY2" fmla="*/ 0 h 1614488"/>
              <a:gd name="csX3" fmla="*/ 1531432 w 1926719"/>
              <a:gd name="csY3" fmla="*/ 1614487 h 1614488"/>
              <a:gd name="csX4" fmla="*/ 288 w 1926719"/>
              <a:gd name="csY4" fmla="*/ 1614488 h 16144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926719" h="1614488">
                <a:moveTo>
                  <a:pt x="288" y="1614488"/>
                </a:moveTo>
                <a:cubicBezTo>
                  <a:pt x="-1300" y="1081088"/>
                  <a:pt x="4257" y="533400"/>
                  <a:pt x="2669" y="0"/>
                </a:cubicBezTo>
                <a:lnTo>
                  <a:pt x="1926719" y="0"/>
                </a:lnTo>
                <a:lnTo>
                  <a:pt x="1531432" y="1614487"/>
                </a:lnTo>
                <a:lnTo>
                  <a:pt x="288" y="16144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828E4B-17DF-721F-49E7-7C6D86FAB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400" y="5632677"/>
            <a:ext cx="3784747" cy="79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0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11D0A-CB79-D454-F295-DEE88800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A7168-B305-62E7-3AB4-4F33C17C2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68516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6413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179F-5FAA-20CC-6355-0CF03C786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A5845-3C9D-181B-842E-45515DC5C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D3B66-8DD8-2D72-F429-7893CC326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45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358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D3C8C-9BE9-4F80-A6E1-506E9E76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5312"/>
            <a:ext cx="10515600" cy="949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AC731-A481-1938-0714-7EE96DA6B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873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C5CF39-519F-5D20-C6DA-1D3390B77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D039AD-B6BA-97B8-C867-7AB2DBE18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873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10A0F1-91EC-49B5-B15D-D57AA64251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54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1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5ED31-97AF-580E-6274-6DDB5FA81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238"/>
            <a:ext cx="10515600" cy="1044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45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A67415-2BDF-55C4-EFDE-4D4E36B60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1663"/>
            <a:ext cx="10515600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55D7E-1FAA-30C7-CA3A-3B6AD7811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991AEF3-AC28-F4CE-B341-AEE061F69956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6667"/>
            </a:avLst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78ADD4DC-156D-CCDE-4DDD-5003B285CE5A}"/>
              </a:ext>
            </a:extLst>
          </p:cNvPr>
          <p:cNvSpPr/>
          <p:nvPr/>
        </p:nvSpPr>
        <p:spPr>
          <a:xfrm rot="10800000">
            <a:off x="7315201" y="5390209"/>
            <a:ext cx="4876799" cy="1234116"/>
          </a:xfrm>
          <a:custGeom>
            <a:avLst/>
            <a:gdLst>
              <a:gd name="csX0" fmla="*/ 0 w 2309812"/>
              <a:gd name="csY0" fmla="*/ 1600200 h 1600200"/>
              <a:gd name="csX1" fmla="*/ 400050 w 2309812"/>
              <a:gd name="csY1" fmla="*/ 0 h 1600200"/>
              <a:gd name="csX2" fmla="*/ 2309812 w 2309812"/>
              <a:gd name="csY2" fmla="*/ 0 h 1600200"/>
              <a:gd name="csX3" fmla="*/ 1909762 w 2309812"/>
              <a:gd name="csY3" fmla="*/ 1600200 h 1600200"/>
              <a:gd name="csX4" fmla="*/ 0 w 2309812"/>
              <a:gd name="csY4" fmla="*/ 1600200 h 1600200"/>
              <a:gd name="csX0" fmla="*/ 0 w 1909762"/>
              <a:gd name="csY0" fmla="*/ 1562100 h 1600200"/>
              <a:gd name="csX1" fmla="*/ 0 w 1909762"/>
              <a:gd name="csY1" fmla="*/ 0 h 1600200"/>
              <a:gd name="csX2" fmla="*/ 1909762 w 1909762"/>
              <a:gd name="csY2" fmla="*/ 0 h 1600200"/>
              <a:gd name="csX3" fmla="*/ 1509712 w 1909762"/>
              <a:gd name="csY3" fmla="*/ 1600200 h 1600200"/>
              <a:gd name="csX4" fmla="*/ 0 w 1909762"/>
              <a:gd name="csY4" fmla="*/ 1562100 h 1600200"/>
              <a:gd name="csX0" fmla="*/ 0 w 1909762"/>
              <a:gd name="csY0" fmla="*/ 1562100 h 1600200"/>
              <a:gd name="csX1" fmla="*/ 19050 w 1909762"/>
              <a:gd name="csY1" fmla="*/ 0 h 1600200"/>
              <a:gd name="csX2" fmla="*/ 1909762 w 1909762"/>
              <a:gd name="csY2" fmla="*/ 0 h 1600200"/>
              <a:gd name="csX3" fmla="*/ 1509712 w 1909762"/>
              <a:gd name="csY3" fmla="*/ 1600200 h 1600200"/>
              <a:gd name="csX4" fmla="*/ 0 w 1909762"/>
              <a:gd name="csY4" fmla="*/ 1562100 h 1600200"/>
              <a:gd name="csX0" fmla="*/ 0 w 1919287"/>
              <a:gd name="csY0" fmla="*/ 1600200 h 1600200"/>
              <a:gd name="csX1" fmla="*/ 28575 w 1919287"/>
              <a:gd name="csY1" fmla="*/ 0 h 1600200"/>
              <a:gd name="csX2" fmla="*/ 1919287 w 1919287"/>
              <a:gd name="csY2" fmla="*/ 0 h 1600200"/>
              <a:gd name="csX3" fmla="*/ 1519237 w 1919287"/>
              <a:gd name="csY3" fmla="*/ 1600200 h 1600200"/>
              <a:gd name="csX4" fmla="*/ 0 w 1919287"/>
              <a:gd name="csY4" fmla="*/ 1600200 h 1600200"/>
              <a:gd name="csX0" fmla="*/ 4763 w 1924050"/>
              <a:gd name="csY0" fmla="*/ 1600200 h 1600200"/>
              <a:gd name="csX1" fmla="*/ 0 w 1924050"/>
              <a:gd name="csY1" fmla="*/ 0 h 1600200"/>
              <a:gd name="csX2" fmla="*/ 1924050 w 1924050"/>
              <a:gd name="csY2" fmla="*/ 0 h 1600200"/>
              <a:gd name="csX3" fmla="*/ 1524000 w 1924050"/>
              <a:gd name="csY3" fmla="*/ 1600200 h 1600200"/>
              <a:gd name="csX4" fmla="*/ 4763 w 1924050"/>
              <a:gd name="csY4" fmla="*/ 1600200 h 1600200"/>
              <a:gd name="csX0" fmla="*/ 288 w 1926719"/>
              <a:gd name="csY0" fmla="*/ 1614488 h 1614488"/>
              <a:gd name="csX1" fmla="*/ 2669 w 1926719"/>
              <a:gd name="csY1" fmla="*/ 0 h 1614488"/>
              <a:gd name="csX2" fmla="*/ 1926719 w 1926719"/>
              <a:gd name="csY2" fmla="*/ 0 h 1614488"/>
              <a:gd name="csX3" fmla="*/ 1526669 w 1926719"/>
              <a:gd name="csY3" fmla="*/ 1600200 h 1614488"/>
              <a:gd name="csX4" fmla="*/ 288 w 1926719"/>
              <a:gd name="csY4" fmla="*/ 1614488 h 1614488"/>
              <a:gd name="csX0" fmla="*/ 288 w 1926719"/>
              <a:gd name="csY0" fmla="*/ 1614488 h 1614488"/>
              <a:gd name="csX1" fmla="*/ 2669 w 1926719"/>
              <a:gd name="csY1" fmla="*/ 0 h 1614488"/>
              <a:gd name="csX2" fmla="*/ 1926719 w 1926719"/>
              <a:gd name="csY2" fmla="*/ 0 h 1614488"/>
              <a:gd name="csX3" fmla="*/ 1531432 w 1926719"/>
              <a:gd name="csY3" fmla="*/ 1614487 h 1614488"/>
              <a:gd name="csX4" fmla="*/ 288 w 1926719"/>
              <a:gd name="csY4" fmla="*/ 1614488 h 16144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926719" h="1614488">
                <a:moveTo>
                  <a:pt x="288" y="1614488"/>
                </a:moveTo>
                <a:cubicBezTo>
                  <a:pt x="-1300" y="1081088"/>
                  <a:pt x="4257" y="533400"/>
                  <a:pt x="2669" y="0"/>
                </a:cubicBezTo>
                <a:lnTo>
                  <a:pt x="1926719" y="0"/>
                </a:lnTo>
                <a:lnTo>
                  <a:pt x="1531432" y="1614487"/>
                </a:lnTo>
                <a:lnTo>
                  <a:pt x="288" y="16144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3C48AB-912C-CD6E-6190-A97889B5009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400" y="5632677"/>
            <a:ext cx="3784747" cy="79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7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roxima nov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roxima nov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xima nov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roxima nov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tsu.edu/alert4u/active-shooter.php" TargetMode="External"/><Relationship Id="rId2" Type="http://schemas.openxmlformats.org/officeDocument/2006/relationships/hyperlink" Target="https://www.mtsu.edu/alert4u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tsu.edu/one-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94C65E5F-66D0-B841-2B9A-01933A56B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" r="12675" b="4"/>
          <a:stretch>
            <a:fillRect/>
          </a:stretch>
        </p:blipFill>
        <p:spPr>
          <a:xfrm>
            <a:off x="571804" y="590821"/>
            <a:ext cx="6973800" cy="567635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4BCACD-B58F-FE26-B6E0-96EE049FE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9255" y="665539"/>
            <a:ext cx="3748087" cy="3393673"/>
          </a:xfrm>
        </p:spPr>
        <p:txBody>
          <a:bodyPr anchor="b">
            <a:normAutofit/>
          </a:bodyPr>
          <a:lstStyle/>
          <a:p>
            <a:r>
              <a:rPr lang="en-US" b="1" dirty="0"/>
              <a:t>Starting Off Right!</a:t>
            </a:r>
            <a:endParaRPr lang="en-US" dirty="0"/>
          </a:p>
        </p:txBody>
      </p:sp>
      <p:sp>
        <p:nvSpPr>
          <p:cNvPr id="17" name="Subtitle 6">
            <a:extLst>
              <a:ext uri="{FF2B5EF4-FFF2-40B4-BE49-F238E27FC236}">
                <a16:creationId xmlns:a16="http://schemas.microsoft.com/office/drawing/2014/main" id="{B7C873D0-762C-810C-3E2E-C280F73CA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3296" y="4259630"/>
            <a:ext cx="3579020" cy="83125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30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D6257-35B8-D2B1-4F0D-383F8ABFF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01D13E-0774-1ABB-FDDA-9BB70A1E9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8399" y="2033026"/>
            <a:ext cx="9482668" cy="3317907"/>
          </a:xfrm>
        </p:spPr>
        <p:txBody>
          <a:bodyPr>
            <a:normAutofit/>
          </a:bodyPr>
          <a:lstStyle/>
          <a:p>
            <a:pPr>
              <a:buClr>
                <a:srgbClr val="0066B9"/>
              </a:buClr>
              <a:buSzPts val="2800"/>
            </a:pPr>
            <a:r>
              <a:rPr lang="en-US" sz="2400" dirty="0">
                <a:solidFill>
                  <a:srgbClr val="006EC8"/>
                </a:solidFill>
                <a:cs typeface="Calibri Light" panose="020F0302020204030204" pitchFamily="34" charset="0"/>
              </a:rPr>
              <a:t>Be sure to set up your Student Privacy Pin and PIE partners on Pipeline asap.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66B9"/>
              </a:buClr>
              <a:buSzPts val="2800"/>
              <a:defRPr/>
            </a:pPr>
            <a:r>
              <a:rPr lang="en-US" sz="2400" b="1" dirty="0">
                <a:solidFill>
                  <a:srgbClr val="006EC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Rave Alert4U: text, email and voice alerts to registered students. </a:t>
            </a:r>
            <a:r>
              <a:rPr lang="en-US" sz="2400" b="1" dirty="0">
                <a:solidFill>
                  <a:srgbClr val="006EC8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https://www.mtsu.edu/alert4u</a:t>
            </a:r>
            <a:endParaRPr lang="en-US" sz="2400" b="1" dirty="0">
              <a:solidFill>
                <a:srgbClr val="006EC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66B9"/>
              </a:buClr>
              <a:buSzPts val="2800"/>
              <a:defRPr/>
            </a:pPr>
            <a:r>
              <a:rPr lang="en-US" sz="2400" b="1" dirty="0">
                <a:solidFill>
                  <a:srgbClr val="006EC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Complete the Active Shooter on Campus training:  RUN, HIDE, FIGHT on the website at </a:t>
            </a:r>
            <a:r>
              <a:rPr lang="en-US" sz="2400" b="1" dirty="0">
                <a:solidFill>
                  <a:srgbClr val="006EC8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https://www.mtsu.edu/alert4u/active-shooter.php</a:t>
            </a:r>
            <a:endParaRPr lang="en-US" sz="2400" b="1" dirty="0">
              <a:solidFill>
                <a:srgbClr val="006EC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66B9"/>
              </a:buClr>
              <a:buSzPts val="2800"/>
              <a:defRPr/>
            </a:pPr>
            <a:r>
              <a:rPr lang="en-US" sz="2400" b="1" dirty="0">
                <a:solidFill>
                  <a:srgbClr val="006EC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Think about your responsibility for your safety:  walk with a buddy or Raider Patrol, be careful with social media.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66B9"/>
              </a:buClr>
              <a:buSzPts val="2800"/>
              <a:defRPr/>
            </a:pPr>
            <a:r>
              <a:rPr lang="en-US" sz="2400" b="1" dirty="0">
                <a:solidFill>
                  <a:srgbClr val="006EC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Join MTSU Parent and Family Association on Facebook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5976A77-A33B-3EBE-2CA6-1464896D2F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567" y="829236"/>
            <a:ext cx="1082886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b="1" dirty="0"/>
              <a:t>Your To-Do List</a:t>
            </a:r>
            <a:endParaRPr lang="en-US" sz="6000" b="1" dirty="0">
              <a:latin typeface="Proxima Nova" panose="02000506030000020004" pitchFamily="50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159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565FC-7195-4CBE-8E4F-3EB2E17E7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055E145-ABFE-CD3B-35D1-09E4694BD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8861" b="27980"/>
          <a:stretch>
            <a:fillRect/>
          </a:stretch>
        </p:blipFill>
        <p:spPr>
          <a:xfrm>
            <a:off x="838200" y="982134"/>
            <a:ext cx="10515600" cy="4267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3275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477208E-BD62-73AA-9D74-C22B95C89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n-US" sz="3200" b="1" dirty="0">
              <a:solidFill>
                <a:srgbClr val="0070C0"/>
              </a:solidFill>
              <a:latin typeface="Proxima Nova" panose="02000506030000020004" pitchFamily="50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0070C0"/>
                </a:solidFill>
                <a:latin typeface="Proxima Nova" panose="02000506030000020004" pitchFamily="50" charset="0"/>
                <a:cs typeface="Calibri Light" panose="020F0302020204030204" pitchFamily="34" charset="0"/>
              </a:rPr>
              <a:t>Director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0070C0"/>
                </a:solidFill>
                <a:latin typeface="Proxima Nova" panose="02000506030000020004" pitchFamily="50" charset="0"/>
                <a:cs typeface="Calibri Light" panose="020F0302020204030204" pitchFamily="34" charset="0"/>
              </a:rPr>
              <a:t>MT One Stop </a:t>
            </a: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  <a:latin typeface="Proxima Nova" panose="02000506030000020004" pitchFamily="50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  <a:latin typeface="Proxima Nova" panose="02000506030000020004" pitchFamily="50" charset="0"/>
                <a:cs typeface="Calibri Light" panose="020F0302020204030204" pitchFamily="34" charset="0"/>
              </a:rPr>
              <a:t>mtonestop@mtsu.edu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  <a:latin typeface="Proxima Nova" panose="02000506030000020004" pitchFamily="50" charset="0"/>
                <a:cs typeface="Calibri Light" panose="020F0302020204030204" pitchFamily="34" charset="0"/>
              </a:rPr>
              <a:t>Becca.Smitty@mtsu.edu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00AF0E4-9F08-81A4-6A52-2D5824074A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902295"/>
            <a:ext cx="105156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b="1" dirty="0">
                <a:latin typeface="Proxima Nova" panose="02000506030000020004" pitchFamily="50" charset="0"/>
                <a:cs typeface="Calibri Light" panose="020F0302020204030204" pitchFamily="34" charset="0"/>
              </a:rPr>
              <a:t>Becca Smitty</a:t>
            </a:r>
          </a:p>
        </p:txBody>
      </p:sp>
    </p:spTree>
    <p:extLst>
      <p:ext uri="{BB962C8B-B14F-4D97-AF65-F5344CB8AC3E}">
        <p14:creationId xmlns:p14="http://schemas.microsoft.com/office/powerpoint/2010/main" val="2663789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BAA01-FC74-E2CB-F376-52DD47592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0A48175-44BF-C671-3AF3-4E1EC2E62C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96932" y="1825625"/>
            <a:ext cx="6256867" cy="4351338"/>
          </a:xfrm>
        </p:spPr>
        <p:txBody>
          <a:bodyPr/>
          <a:lstStyle/>
          <a:p>
            <a:r>
              <a:rPr lang="en-US" sz="3200">
                <a:solidFill>
                  <a:srgbClr val="0070C0"/>
                </a:solidFill>
              </a:rPr>
              <a:t>Student Services and Admissions Center, 2</a:t>
            </a:r>
            <a:r>
              <a:rPr lang="en-US" sz="3200" baseline="30000">
                <a:solidFill>
                  <a:srgbClr val="0070C0"/>
                </a:solidFill>
              </a:rPr>
              <a:t>nd</a:t>
            </a:r>
            <a:r>
              <a:rPr lang="en-US" sz="3200">
                <a:solidFill>
                  <a:srgbClr val="0070C0"/>
                </a:solidFill>
              </a:rPr>
              <a:t> floor</a:t>
            </a:r>
          </a:p>
          <a:p>
            <a:r>
              <a:rPr lang="en-US" sz="3200">
                <a:solidFill>
                  <a:srgbClr val="0070C0"/>
                </a:solidFill>
              </a:rPr>
              <a:t>MTOneStop@mtsu.edu</a:t>
            </a:r>
          </a:p>
          <a:p>
            <a:r>
              <a:rPr lang="en-US" sz="3200">
                <a:solidFill>
                  <a:srgbClr val="0070C0"/>
                </a:solidFill>
              </a:rPr>
              <a:t>https://www.mtsu.edu/one-stop/onestopcounter.php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75B9A62-A831-BC8E-53F5-41EB1D336A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2799" y="727636"/>
            <a:ext cx="6731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b="1">
                <a:latin typeface="Proxima Nova" panose="02000506030000020004" pitchFamily="50" charset="0"/>
                <a:cs typeface="Calibri Light" panose="020F0302020204030204" pitchFamily="34" charset="0"/>
              </a:rPr>
              <a:t>MT One Stop</a:t>
            </a:r>
            <a:endParaRPr lang="en-US" sz="6000" b="1" dirty="0">
              <a:latin typeface="Proxima Nova" panose="02000506030000020004" pitchFamily="50" charset="0"/>
              <a:cs typeface="Calibri Light" panose="020F03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7731F8-2865-BDD9-4744-43D4CA118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00" y="791666"/>
            <a:ext cx="3956001" cy="52746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618276-FBA6-C972-FB89-E444F9483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931" y="4610108"/>
            <a:ext cx="2362201" cy="145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78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04204-AFC3-2830-875D-1A04C767E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2AE4689-67E6-8761-295E-4E932F7FF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5066" y="1779026"/>
            <a:ext cx="5350934" cy="4351338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Financial Aid</a:t>
            </a:r>
          </a:p>
          <a:p>
            <a:r>
              <a:rPr lang="en-US" sz="3200" dirty="0">
                <a:solidFill>
                  <a:srgbClr val="0070C0"/>
                </a:solidFill>
              </a:rPr>
              <a:t>Registration Assistance</a:t>
            </a:r>
          </a:p>
          <a:p>
            <a:r>
              <a:rPr lang="en-US" sz="3200" dirty="0">
                <a:solidFill>
                  <a:srgbClr val="0070C0"/>
                </a:solidFill>
              </a:rPr>
              <a:t>Billing Questions &amp; Discount </a:t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>Forms</a:t>
            </a:r>
          </a:p>
          <a:p>
            <a:r>
              <a:rPr lang="en-US" sz="3200" dirty="0">
                <a:solidFill>
                  <a:srgbClr val="0070C0"/>
                </a:solidFill>
              </a:rPr>
              <a:t>Registrar Services</a:t>
            </a:r>
          </a:p>
          <a:p>
            <a:r>
              <a:rPr lang="en-US" sz="3200" dirty="0">
                <a:solidFill>
                  <a:srgbClr val="0070C0"/>
                </a:solidFill>
              </a:rPr>
              <a:t>Notary Services</a:t>
            </a:r>
          </a:p>
          <a:p>
            <a:r>
              <a:rPr lang="en-US" sz="3200" dirty="0">
                <a:solidFill>
                  <a:srgbClr val="0070C0"/>
                </a:solidFill>
              </a:rPr>
              <a:t>Outreach &amp; Support</a:t>
            </a:r>
          </a:p>
          <a:p>
            <a:r>
              <a:rPr lang="en-US" sz="3200" dirty="0">
                <a:solidFill>
                  <a:srgbClr val="0070C0"/>
                </a:solidFill>
              </a:rPr>
              <a:t>Financial Literacy</a:t>
            </a:r>
          </a:p>
          <a:p>
            <a:r>
              <a:rPr lang="en-US" sz="3200" dirty="0">
                <a:solidFill>
                  <a:srgbClr val="0070C0"/>
                </a:solidFill>
              </a:rPr>
              <a:t>Summer Reading</a:t>
            </a:r>
          </a:p>
          <a:p>
            <a:r>
              <a:rPr lang="en-US" sz="3200" dirty="0">
                <a:solidFill>
                  <a:srgbClr val="0070C0"/>
                </a:solidFill>
              </a:rPr>
              <a:t>Lightning Stop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6CB7D35-1899-99B9-D59D-D825CE27C6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4933" y="727636"/>
            <a:ext cx="1082886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b="1" dirty="0"/>
              <a:t>What do we do here?</a:t>
            </a:r>
            <a:endParaRPr lang="en-US" sz="6000" b="1" dirty="0">
              <a:latin typeface="Proxima Nova" panose="02000506030000020004" pitchFamily="50" charset="0"/>
              <a:cs typeface="Calibri Light" panose="020F03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842251-E1C8-9A4B-C2EA-5978033130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79026"/>
            <a:ext cx="5135994" cy="342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6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B8DC9-1FF3-B6AB-BE43-4C43A6D6B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8047ED7-1296-3FA5-216B-C6023A8A1E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4933" y="769186"/>
            <a:ext cx="10828866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/>
              <a:t>Lightning Stop @ MT One Stop</a:t>
            </a:r>
            <a:endParaRPr lang="en-US" sz="5400" b="1" dirty="0">
              <a:latin typeface="Proxima Nova" panose="02000506030000020004" pitchFamily="50" charset="0"/>
              <a:cs typeface="Calibri Light" panose="020F03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18B1698-CEBC-89DC-8E24-4AF8B8AA7359}"/>
              </a:ext>
            </a:extLst>
          </p:cNvPr>
          <p:cNvGrpSpPr/>
          <p:nvPr/>
        </p:nvGrpSpPr>
        <p:grpSpPr>
          <a:xfrm>
            <a:off x="999750" y="1966158"/>
            <a:ext cx="10192500" cy="2925683"/>
            <a:chOff x="265654" y="2266186"/>
            <a:chExt cx="8609120" cy="20371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15278D-0E80-C203-2530-AE708E266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5654" y="2266186"/>
              <a:ext cx="2714756" cy="203712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317CE40-3540-789F-1AD4-9FE254D59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12836" y="2266186"/>
              <a:ext cx="2714756" cy="203712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5624413-0FA2-E096-C075-BE4DBAE79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0018" y="2266186"/>
              <a:ext cx="2714756" cy="2037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080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35B3D-5894-01B4-C493-3A7CBD7F3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6DF6C45-85E7-93D5-12D3-3D05F074D7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5065" y="1779026"/>
            <a:ext cx="10261601" cy="4351338"/>
          </a:xfrm>
        </p:spPr>
        <p:txBody>
          <a:bodyPr>
            <a:normAutofit fontScale="70000" lnSpcReduction="20000"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Apply with the FAFSA as soon as it’s available (the earlier the better)</a:t>
            </a:r>
          </a:p>
          <a:p>
            <a:r>
              <a:rPr lang="en-US" sz="4400" b="1" dirty="0">
                <a:solidFill>
                  <a:srgbClr val="0070C0"/>
                </a:solidFill>
              </a:rPr>
              <a:t>Federal aid: federal rules</a:t>
            </a:r>
          </a:p>
          <a:p>
            <a:pPr lvl="2"/>
            <a:r>
              <a:rPr lang="en-US" sz="3600" b="1" dirty="0">
                <a:solidFill>
                  <a:srgbClr val="0070C0"/>
                </a:solidFill>
              </a:rPr>
              <a:t>Pell Grants and student loans</a:t>
            </a:r>
          </a:p>
          <a:p>
            <a:pPr lvl="2"/>
            <a:r>
              <a:rPr lang="en-US" sz="3600" b="1" dirty="0">
                <a:solidFill>
                  <a:srgbClr val="0070C0"/>
                </a:solidFill>
              </a:rPr>
              <a:t>You have to attend class until the end of the semester</a:t>
            </a:r>
          </a:p>
          <a:p>
            <a:r>
              <a:rPr lang="en-US" sz="4400" b="1" dirty="0">
                <a:solidFill>
                  <a:srgbClr val="0070C0"/>
                </a:solidFill>
              </a:rPr>
              <a:t>Remain eligible- remember these three things!</a:t>
            </a:r>
          </a:p>
          <a:p>
            <a:pPr lvl="2"/>
            <a:r>
              <a:rPr lang="en-US" sz="3600" b="1" dirty="0">
                <a:solidFill>
                  <a:srgbClr val="0070C0"/>
                </a:solidFill>
              </a:rPr>
              <a:t>2.0 GPA</a:t>
            </a:r>
          </a:p>
          <a:p>
            <a:pPr lvl="2"/>
            <a:r>
              <a:rPr lang="en-US" sz="3600" b="1" dirty="0">
                <a:solidFill>
                  <a:srgbClr val="0070C0"/>
                </a:solidFill>
              </a:rPr>
              <a:t>Pass 67%</a:t>
            </a:r>
          </a:p>
          <a:p>
            <a:pPr lvl="2"/>
            <a:r>
              <a:rPr lang="en-US" sz="3600" b="1" dirty="0">
                <a:solidFill>
                  <a:srgbClr val="0070C0"/>
                </a:solidFill>
              </a:rPr>
              <a:t>Graduate in 180 credits or less</a:t>
            </a:r>
          </a:p>
          <a:p>
            <a:r>
              <a:rPr lang="en-US" sz="4400" b="1" dirty="0" err="1">
                <a:solidFill>
                  <a:srgbClr val="0070C0"/>
                </a:solidFill>
              </a:rPr>
              <a:t>CPoS</a:t>
            </a:r>
            <a:r>
              <a:rPr lang="en-US" sz="4400" b="1" dirty="0">
                <a:solidFill>
                  <a:srgbClr val="0070C0"/>
                </a:solidFill>
              </a:rPr>
              <a:t> (Coursework toward Program of Study)</a:t>
            </a:r>
          </a:p>
          <a:p>
            <a:r>
              <a:rPr lang="en-US" sz="4400" b="1" dirty="0">
                <a:solidFill>
                  <a:srgbClr val="0070C0"/>
                </a:solidFill>
              </a:rPr>
              <a:t>mtsu.edu/financial-aid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F0D422C-86B7-9DC9-F9C8-569BFEEFBE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4933" y="727636"/>
            <a:ext cx="1082886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b="1" dirty="0"/>
              <a:t>Financial Aid</a:t>
            </a:r>
            <a:endParaRPr lang="en-US" sz="6000" b="1" dirty="0">
              <a:latin typeface="Proxima Nova" panose="02000506030000020004" pitchFamily="50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05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ED95C-4058-478B-A73C-99AC7D5D9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8786104-A679-D497-C843-1479F9F2E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5065" y="1779026"/>
            <a:ext cx="10261601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700" b="1" dirty="0">
                <a:solidFill>
                  <a:srgbClr val="0070C0"/>
                </a:solidFill>
              </a:rPr>
              <a:t>If you have to withdraw or drop classes:</a:t>
            </a:r>
          </a:p>
          <a:p>
            <a:r>
              <a:rPr lang="en-US" sz="4400" b="1" dirty="0">
                <a:solidFill>
                  <a:srgbClr val="0070C0"/>
                </a:solidFill>
              </a:rPr>
              <a:t>Drop your class(es) by August 23 = all tuition and fees removed</a:t>
            </a:r>
          </a:p>
          <a:p>
            <a:r>
              <a:rPr lang="en-US" sz="4400" b="1" dirty="0">
                <a:solidFill>
                  <a:srgbClr val="0070C0"/>
                </a:solidFill>
              </a:rPr>
              <a:t>September 6 = you owe 25%</a:t>
            </a:r>
          </a:p>
          <a:p>
            <a:r>
              <a:rPr lang="en-US" sz="4400" b="1" dirty="0">
                <a:solidFill>
                  <a:srgbClr val="0070C0"/>
                </a:solidFill>
              </a:rPr>
              <a:t>September 19 = you owe 75%</a:t>
            </a:r>
          </a:p>
          <a:p>
            <a:r>
              <a:rPr lang="en-US" sz="4400" b="1" dirty="0">
                <a:solidFill>
                  <a:srgbClr val="0070C0"/>
                </a:solidFill>
              </a:rPr>
              <a:t>After September 19 = you owe 100%</a:t>
            </a:r>
          </a:p>
          <a:p>
            <a:pPr marL="0" indent="0">
              <a:buNone/>
            </a:pPr>
            <a:endParaRPr lang="en-US" sz="4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0070C0"/>
                </a:solidFill>
              </a:rPr>
              <a:t>Remember, if you withdraw or stop attending, you can owe back some or all of your financial aid.  Always go to class and talk to both your advisor and the </a:t>
            </a:r>
            <a:br>
              <a:rPr lang="en-US" sz="4400" b="1" dirty="0">
                <a:solidFill>
                  <a:srgbClr val="0070C0"/>
                </a:solidFill>
              </a:rPr>
            </a:br>
            <a:r>
              <a:rPr lang="en-US" sz="4400" b="1" dirty="0">
                <a:solidFill>
                  <a:srgbClr val="0070C0"/>
                </a:solidFill>
              </a:rPr>
              <a:t>MT One Stop if you are considering dropping or withdrawing completely.</a:t>
            </a:r>
          </a:p>
          <a:p>
            <a:pPr marL="0" indent="0">
              <a:buNone/>
            </a:pPr>
            <a:endParaRPr lang="en-US" sz="4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0070C0"/>
                </a:solidFill>
              </a:rPr>
              <a:t>https://mtsu.edu/registration/registration-guide.php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D5542B0-BBCE-BC67-2630-708BDA9ED7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4933" y="727636"/>
            <a:ext cx="1082886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b="1" dirty="0"/>
              <a:t>Plan for the Unexpected</a:t>
            </a:r>
            <a:endParaRPr lang="en-US" sz="6000" b="1" dirty="0">
              <a:latin typeface="Proxima Nova" panose="02000506030000020004" pitchFamily="50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40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C836F-A320-FE3F-3362-80F3B1323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503BF3D-B64D-39F7-CDCC-82F6024CE4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8399" y="1779026"/>
            <a:ext cx="4572001" cy="262364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When will I get a bill?</a:t>
            </a:r>
          </a:p>
          <a:p>
            <a:r>
              <a:rPr lang="en-US" b="1" dirty="0">
                <a:solidFill>
                  <a:srgbClr val="0070C0"/>
                </a:solidFill>
              </a:rPr>
              <a:t>When is it due?</a:t>
            </a:r>
          </a:p>
          <a:p>
            <a:r>
              <a:rPr lang="en-US" b="1" dirty="0">
                <a:solidFill>
                  <a:srgbClr val="0070C0"/>
                </a:solidFill>
              </a:rPr>
              <a:t>What if financial aid covers it?</a:t>
            </a:r>
          </a:p>
          <a:p>
            <a:r>
              <a:rPr lang="en-US" b="1" dirty="0">
                <a:solidFill>
                  <a:srgbClr val="0070C0"/>
                </a:solidFill>
              </a:rPr>
              <a:t>What if it doesn’t?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7D36DEE-D0F4-3798-DD88-CCF1537590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4933" y="727636"/>
            <a:ext cx="1082886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b="1" dirty="0"/>
              <a:t>Common Questions (so far)</a:t>
            </a:r>
            <a:endParaRPr lang="en-US" sz="6000" b="1" dirty="0">
              <a:latin typeface="Proxima Nova" panose="02000506030000020004" pitchFamily="50" charset="0"/>
              <a:cs typeface="Calibri Light" panose="020F030202020403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108B75B-21C0-A984-3460-FF01E646D970}"/>
              </a:ext>
            </a:extLst>
          </p:cNvPr>
          <p:cNvSpPr txBox="1">
            <a:spLocks/>
          </p:cNvSpPr>
          <p:nvPr/>
        </p:nvSpPr>
        <p:spPr>
          <a:xfrm>
            <a:off x="6214533" y="1779026"/>
            <a:ext cx="4572001" cy="2623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roxima nova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roxima nov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roxima nov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roxima nov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roxima nov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July 10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August 10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Confirm on Pipeline</a:t>
            </a:r>
          </a:p>
          <a:p>
            <a:pPr marL="0" indent="0">
              <a:buNone/>
            </a:pP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Pay/Installment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8D290F-EA19-DFC6-0CC2-9D69CBD40589}"/>
              </a:ext>
            </a:extLst>
          </p:cNvPr>
          <p:cNvSpPr txBox="1"/>
          <p:nvPr/>
        </p:nvSpPr>
        <p:spPr>
          <a:xfrm>
            <a:off x="1168399" y="4530727"/>
            <a:ext cx="10028766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B9"/>
                </a:solidFill>
                <a:latin typeface="Calibri Light" panose="020F0302020204030204" pitchFamily="34" charset="0"/>
                <a:ea typeface="Libre Franklin" pitchFamily="2" charset="0"/>
              </a:rPr>
              <a:t>*If you have anything outstanding with financial aid or verification, go to the MTOS today!</a:t>
            </a:r>
            <a:endParaRPr lang="en-US" sz="2800" dirty="0">
              <a:solidFill>
                <a:srgbClr val="0066B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752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443FF-12DE-5A1E-262E-7EBE4950F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EB96569-4E97-53F2-3CF0-D52AA06C8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8399" y="2033026"/>
            <a:ext cx="9482668" cy="3317907"/>
          </a:xfrm>
        </p:spPr>
        <p:txBody>
          <a:bodyPr>
            <a:normAutofit fontScale="70000" lnSpcReduction="20000"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Anything academic:  Contact your advisor</a:t>
            </a:r>
          </a:p>
          <a:p>
            <a:pPr marL="457200" lvl="1" indent="0">
              <a:buNone/>
            </a:pPr>
            <a:r>
              <a:rPr lang="en-US" sz="4000" b="1" dirty="0">
                <a:solidFill>
                  <a:srgbClr val="0070C0"/>
                </a:solidFill>
              </a:rPr>
              <a:t>	https://mtsu.edu/advising/</a:t>
            </a:r>
          </a:p>
          <a:p>
            <a:endParaRPr lang="en-US" sz="4400" b="1" dirty="0">
              <a:solidFill>
                <a:srgbClr val="0070C0"/>
              </a:solidFill>
            </a:endParaRPr>
          </a:p>
          <a:p>
            <a:r>
              <a:rPr lang="en-US" sz="4400" b="1" dirty="0">
                <a:solidFill>
                  <a:srgbClr val="0070C0"/>
                </a:solidFill>
              </a:rPr>
              <a:t>Anything financial (or change in enrollment):</a:t>
            </a:r>
            <a:br>
              <a:rPr lang="en-US" sz="4400" b="1" dirty="0">
                <a:solidFill>
                  <a:srgbClr val="0070C0"/>
                </a:solidFill>
              </a:rPr>
            </a:br>
            <a:r>
              <a:rPr lang="en-US" sz="4400" b="1" dirty="0">
                <a:solidFill>
                  <a:srgbClr val="0070C0"/>
                </a:solidFill>
              </a:rPr>
              <a:t>MT One Stop</a:t>
            </a:r>
          </a:p>
          <a:p>
            <a:pPr marL="457200" lvl="1" indent="0">
              <a:buNone/>
            </a:pPr>
            <a:r>
              <a:rPr lang="en-US" sz="4000" b="1" dirty="0">
                <a:solidFill>
                  <a:srgbClr val="0070C0"/>
                </a:solidFill>
              </a:rPr>
              <a:t>	Email: MTOneStop@mtsu.edu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70C0"/>
                </a:solidFill>
              </a:rPr>
              <a:t>	Virtual Counter: </a:t>
            </a:r>
            <a:r>
              <a:rPr lang="en-US" sz="4000" b="1" dirty="0">
                <a:solidFill>
                  <a:srgbClr val="0070C0"/>
                </a:solidFill>
                <a:hlinkClick r:id="rId2"/>
              </a:rPr>
              <a:t>www.mtsu.edu/one-</a:t>
            </a:r>
            <a:r>
              <a:rPr lang="en-US" sz="4000" b="1" dirty="0">
                <a:solidFill>
                  <a:srgbClr val="0070C0"/>
                </a:solidFill>
              </a:rPr>
              <a:t>	stop/onestopcounter.php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ADF3E09-914D-7637-6132-C747284725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4933" y="727636"/>
            <a:ext cx="1082886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b="1" dirty="0"/>
              <a:t>Where do you start?</a:t>
            </a:r>
            <a:endParaRPr lang="en-US" sz="6000" b="1" dirty="0">
              <a:latin typeface="Proxima Nova" panose="02000506030000020004" pitchFamily="50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887510"/>
      </p:ext>
    </p:extLst>
  </p:cSld>
  <p:clrMapOvr>
    <a:masterClrMapping/>
  </p:clrMapOvr>
</p:sld>
</file>

<file path=ppt/theme/theme1.xml><?xml version="1.0" encoding="utf-8"?>
<a:theme xmlns:a="http://schemas.openxmlformats.org/drawingml/2006/main" name="2026 N2B Orientation">
  <a:themeElements>
    <a:clrScheme name="Custom 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007BC3"/>
      </a:accent1>
      <a:accent2>
        <a:srgbClr val="343636"/>
      </a:accent2>
      <a:accent3>
        <a:srgbClr val="A6A8AA"/>
      </a:accent3>
      <a:accent4>
        <a:srgbClr val="8DC63F"/>
      </a:accent4>
      <a:accent5>
        <a:srgbClr val="59B6E7"/>
      </a:accent5>
      <a:accent6>
        <a:srgbClr val="00B3F2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6" id="{ED14B917-5EC0-4C32-A794-A1EFC9C6DB95}" vid="{EFC12E23-DF5E-4441-8BD2-48E0F8A808D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480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 Light</vt:lpstr>
      <vt:lpstr>Proxima nova</vt:lpstr>
      <vt:lpstr>Proxima nova</vt:lpstr>
      <vt:lpstr>Times New Roman</vt:lpstr>
      <vt:lpstr>2026 N2B Orientation</vt:lpstr>
      <vt:lpstr>Starting Off Right!</vt:lpstr>
      <vt:lpstr>Becca Smitty</vt:lpstr>
      <vt:lpstr>MT One Stop</vt:lpstr>
      <vt:lpstr>What do we do here?</vt:lpstr>
      <vt:lpstr>Lightning Stop @ MT One Stop</vt:lpstr>
      <vt:lpstr>Financial Aid</vt:lpstr>
      <vt:lpstr>Plan for the Unexpected</vt:lpstr>
      <vt:lpstr>Common Questions (so far)</vt:lpstr>
      <vt:lpstr>Where do you start?</vt:lpstr>
      <vt:lpstr>Your To-Do List</vt:lpstr>
      <vt:lpstr>PowerPoint Presentation</vt:lpstr>
    </vt:vector>
  </TitlesOfParts>
  <Company>Middle Tennessee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Katherine Mills</dc:creator>
  <cp:lastModifiedBy>Kaitlyn Eakins</cp:lastModifiedBy>
  <cp:revision>2</cp:revision>
  <dcterms:created xsi:type="dcterms:W3CDTF">2026-05-11T14:09:14Z</dcterms:created>
  <dcterms:modified xsi:type="dcterms:W3CDTF">2026-05-18T15:25:36Z</dcterms:modified>
</cp:coreProperties>
</file>