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1" r:id="rId1"/>
  </p:sldMasterIdLst>
  <p:notesMasterIdLst>
    <p:notesMasterId r:id="rId18"/>
  </p:notesMasterIdLst>
  <p:sldIdLst>
    <p:sldId id="256" r:id="rId2"/>
    <p:sldId id="261" r:id="rId3"/>
    <p:sldId id="258" r:id="rId4"/>
    <p:sldId id="257" r:id="rId5"/>
    <p:sldId id="272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3" r:id="rId15"/>
    <p:sldId id="259" r:id="rId16"/>
    <p:sldId id="26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2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E16C45-F9CB-4F32-8296-878ABA750E29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5387B8-618B-4971-9937-51952449AD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5731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F6262-DD2B-43D2-822D-0430E0D09207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80EB1-CE7A-4D4A-9024-17BCD5EC0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2523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F6262-DD2B-43D2-822D-0430E0D09207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80EB1-CE7A-4D4A-9024-17BCD5EC0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6540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F6262-DD2B-43D2-822D-0430E0D09207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80EB1-CE7A-4D4A-9024-17BCD5EC0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10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F6262-DD2B-43D2-822D-0430E0D09207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80EB1-CE7A-4D4A-9024-17BCD5EC0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280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F6262-DD2B-43D2-822D-0430E0D09207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80EB1-CE7A-4D4A-9024-17BCD5EC0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1754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F6262-DD2B-43D2-822D-0430E0D09207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80EB1-CE7A-4D4A-9024-17BCD5EC0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918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F6262-DD2B-43D2-822D-0430E0D09207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80EB1-CE7A-4D4A-9024-17BCD5EC09B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749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F6262-DD2B-43D2-822D-0430E0D09207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80EB1-CE7A-4D4A-9024-17BCD5EC0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326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F6262-DD2B-43D2-822D-0430E0D09207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80EB1-CE7A-4D4A-9024-17BCD5EC0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465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F6262-DD2B-43D2-822D-0430E0D09207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80EB1-CE7A-4D4A-9024-17BCD5EC0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668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307F6262-DD2B-43D2-822D-0430E0D09207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980EB1-CE7A-4D4A-9024-17BCD5EC0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7724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307F6262-DD2B-43D2-822D-0430E0D09207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AA980EB1-CE7A-4D4A-9024-17BCD5EC09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545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prezi.com/p/_hqlpwoffwpw/the-enneagram-presentation/" TargetMode="External"/><Relationship Id="rId2" Type="http://schemas.openxmlformats.org/officeDocument/2006/relationships/hyperlink" Target="https://www.enneagraminstitute.com/how-the-enneagram-system-works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psychologyjunkie.com/2020/05/26/the-enneagram-types-of-your-favorite-disney-characters/" TargetMode="External"/><Relationship Id="rId4" Type="http://schemas.openxmlformats.org/officeDocument/2006/relationships/hyperlink" Target="https://enneagramexplained.com/enneagram-centers-of-intelligence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1E3F3-9A45-4173-A543-5FF57592A7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/>
              <a:t>Nine Types Workshop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0187DF-9E8A-47A7-9315-45D8B0DDB0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5194" y="4492244"/>
            <a:ext cx="6801612" cy="1239894"/>
          </a:xfrm>
        </p:spPr>
        <p:txBody>
          <a:bodyPr>
            <a:normAutofit/>
          </a:bodyPr>
          <a:lstStyle/>
          <a:p>
            <a:r>
              <a:rPr lang="en-US" sz="2400" dirty="0"/>
              <a:t>What is the Enneagram and how can it help you?</a:t>
            </a:r>
          </a:p>
        </p:txBody>
      </p:sp>
    </p:spTree>
    <p:extLst>
      <p:ext uri="{BB962C8B-B14F-4D97-AF65-F5344CB8AC3E}">
        <p14:creationId xmlns:p14="http://schemas.microsoft.com/office/powerpoint/2010/main" val="35954224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C33136F-1667-4BAB-8C16-C02F62749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Type 7</a:t>
            </a:r>
            <a:br>
              <a:rPr lang="en-US" dirty="0"/>
            </a:br>
            <a:r>
              <a:rPr lang="en-US" dirty="0"/>
              <a:t>The Enthusiast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2D307A2-8965-4529-86CE-0DEC6BE6CB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/>
          <a:lstStyle/>
          <a:p>
            <a:r>
              <a:rPr lang="en-US" dirty="0"/>
              <a:t>Optimistic, spontaneous, scattered</a:t>
            </a:r>
          </a:p>
          <a:p>
            <a:r>
              <a:rPr lang="en-US" dirty="0"/>
              <a:t>Wants to avoid missing out on experiences and to keep themselves excited and occupied</a:t>
            </a:r>
          </a:p>
          <a:p>
            <a:endParaRPr lang="en-US" dirty="0"/>
          </a:p>
          <a:p>
            <a:r>
              <a:rPr lang="en-US" dirty="0"/>
              <a:t>Basic Desire: To have their needs filled (satisfied and content)</a:t>
            </a:r>
          </a:p>
          <a:p>
            <a:r>
              <a:rPr lang="en-US" dirty="0"/>
              <a:t>Basic Fear: Being deprived and in pain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E1E5CC2-D27F-45CA-B6B8-AA96515622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50620" y="3472676"/>
            <a:ext cx="3794760" cy="2194036"/>
          </a:xfrm>
        </p:spPr>
        <p:txBody>
          <a:bodyPr>
            <a:normAutofit/>
          </a:bodyPr>
          <a:lstStyle/>
          <a:p>
            <a:r>
              <a:rPr lang="en-US" sz="1800" dirty="0"/>
              <a:t>Galileo Galilei</a:t>
            </a:r>
          </a:p>
          <a:p>
            <a:r>
              <a:rPr lang="en-US" sz="1800" dirty="0"/>
              <a:t>John F. Kennedy</a:t>
            </a:r>
          </a:p>
          <a:p>
            <a:r>
              <a:rPr lang="en-US" sz="1800" dirty="0"/>
              <a:t>Miley Cyrus</a:t>
            </a:r>
          </a:p>
          <a:p>
            <a:r>
              <a:rPr lang="en-US" sz="1800" dirty="0"/>
              <a:t>Ariel - The Little Mermaid</a:t>
            </a:r>
          </a:p>
        </p:txBody>
      </p:sp>
      <p:pic>
        <p:nvPicPr>
          <p:cNvPr id="10242" name="Picture 2" descr="https://images.squarespace-cdn.com/content/v1/585179fe1b631b51e1837bac/1482155875727-5H6T695BP0HSOTYWTD0B/image-asset.gif?format=500w">
            <a:extLst>
              <a:ext uri="{FF2B5EF4-FFF2-40B4-BE49-F238E27FC236}">
                <a16:creationId xmlns:a16="http://schemas.microsoft.com/office/drawing/2014/main" id="{C9195FEA-6F97-47CA-83DB-1CE56C9509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4072128"/>
            <a:ext cx="3095625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70170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C33136F-1667-4BAB-8C16-C02F62749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Type 8</a:t>
            </a:r>
            <a:br>
              <a:rPr lang="en-US" dirty="0"/>
            </a:br>
            <a:r>
              <a:rPr lang="en-US" dirty="0"/>
              <a:t>The Challenger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2D307A2-8965-4529-86CE-0DEC6BE6CB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/>
          <a:lstStyle/>
          <a:p>
            <a:r>
              <a:rPr lang="en-US" dirty="0"/>
              <a:t>Confident, assertive, resourceful, protective</a:t>
            </a:r>
          </a:p>
          <a:p>
            <a:r>
              <a:rPr lang="en-US" dirty="0"/>
              <a:t>Wants to be self-reliant and stay in control of the situation</a:t>
            </a:r>
          </a:p>
          <a:p>
            <a:endParaRPr lang="en-US" dirty="0"/>
          </a:p>
          <a:p>
            <a:r>
              <a:rPr lang="en-US" dirty="0"/>
              <a:t>Basic Desire: Be in control of their life and protect themselves</a:t>
            </a:r>
          </a:p>
          <a:p>
            <a:r>
              <a:rPr lang="en-US" dirty="0"/>
              <a:t>Basic Fear: Being controlled or harmed by others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E1E5CC2-D27F-45CA-B6B8-AA96515622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50620" y="3472676"/>
            <a:ext cx="3794760" cy="2194036"/>
          </a:xfrm>
        </p:spPr>
        <p:txBody>
          <a:bodyPr>
            <a:normAutofit/>
          </a:bodyPr>
          <a:lstStyle/>
          <a:p>
            <a:r>
              <a:rPr lang="en-US" sz="1800" dirty="0"/>
              <a:t>Martin Luther King Jr.</a:t>
            </a:r>
          </a:p>
          <a:p>
            <a:r>
              <a:rPr lang="en-US" sz="1800" dirty="0"/>
              <a:t>Serena Williams</a:t>
            </a:r>
          </a:p>
          <a:p>
            <a:r>
              <a:rPr lang="en-US" sz="1800" dirty="0"/>
              <a:t>Jack Black</a:t>
            </a:r>
          </a:p>
          <a:p>
            <a:r>
              <a:rPr lang="en-US" sz="1800" dirty="0"/>
              <a:t>Jasmine - Aladdin</a:t>
            </a:r>
          </a:p>
        </p:txBody>
      </p:sp>
      <p:pic>
        <p:nvPicPr>
          <p:cNvPr id="11266" name="Picture 2" descr="https://images.squarespace-cdn.com/content/v1/585179fe1b631b51e1837bac/1482156965890-4BXM58C0YN40TG1Z2W43/image-asset.gif?format=500w">
            <a:extLst>
              <a:ext uri="{FF2B5EF4-FFF2-40B4-BE49-F238E27FC236}">
                <a16:creationId xmlns:a16="http://schemas.microsoft.com/office/drawing/2014/main" id="{F915C429-D206-43DC-90FF-9236415081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4072128"/>
            <a:ext cx="3095625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98586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C33136F-1667-4BAB-8C16-C02F62749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Type 9</a:t>
            </a:r>
            <a:br>
              <a:rPr lang="en-US" dirty="0"/>
            </a:br>
            <a:r>
              <a:rPr lang="en-US" dirty="0"/>
              <a:t>The Peacemaker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2D307A2-8965-4529-86CE-0DEC6BE6CB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Accepting, supportive, and trusting</a:t>
            </a:r>
          </a:p>
          <a:p>
            <a:r>
              <a:rPr lang="en-US" dirty="0"/>
              <a:t>Wants to avoid conflict and create harmony in their environment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Basic Desire: To have “peace of mind” or inner stability</a:t>
            </a:r>
          </a:p>
          <a:p>
            <a:r>
              <a:rPr lang="en-US" dirty="0"/>
              <a:t>Basic Fear: Loss and separation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E1E5CC2-D27F-45CA-B6B8-AA96515622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50620" y="3472676"/>
            <a:ext cx="3794760" cy="2194036"/>
          </a:xfrm>
        </p:spPr>
        <p:txBody>
          <a:bodyPr>
            <a:normAutofit/>
          </a:bodyPr>
          <a:lstStyle/>
          <a:p>
            <a:r>
              <a:rPr lang="en-US" sz="1800" dirty="0"/>
              <a:t>Abraham Lincoln</a:t>
            </a:r>
          </a:p>
          <a:p>
            <a:r>
              <a:rPr lang="en-US" sz="1800" dirty="0"/>
              <a:t>Walt Disney</a:t>
            </a:r>
          </a:p>
          <a:p>
            <a:r>
              <a:rPr lang="en-US" sz="1800" dirty="0"/>
              <a:t>Audrey Hepburn</a:t>
            </a:r>
          </a:p>
          <a:p>
            <a:r>
              <a:rPr lang="en-US" sz="1800" dirty="0"/>
              <a:t>Pocahontas - Pocahontas</a:t>
            </a:r>
          </a:p>
        </p:txBody>
      </p:sp>
      <p:pic>
        <p:nvPicPr>
          <p:cNvPr id="12290" name="Picture 2" descr="https://images.squarespace-cdn.com/content/v1/585179fe1b631b51e1837bac/1482157947118-CT38EB5K82FCFL4WNZ8T/image-asset.gif?format=500w">
            <a:extLst>
              <a:ext uri="{FF2B5EF4-FFF2-40B4-BE49-F238E27FC236}">
                <a16:creationId xmlns:a16="http://schemas.microsoft.com/office/drawing/2014/main" id="{238B9DD4-B792-4E4D-9E15-C7412CE3D7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4072128"/>
            <a:ext cx="3095625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16761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A98457-1985-44D7-A338-43A0CA9EB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Centers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C3E6D2-04CA-4A2B-A450-7D04C10338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03500"/>
            <a:ext cx="7729728" cy="1574800"/>
          </a:xfrm>
        </p:spPr>
        <p:txBody>
          <a:bodyPr>
            <a:normAutofit/>
          </a:bodyPr>
          <a:lstStyle/>
          <a:p>
            <a:r>
              <a:rPr lang="en-US" sz="2000" dirty="0"/>
              <a:t>Instinctive: motivated by gut instinct.</a:t>
            </a:r>
          </a:p>
          <a:p>
            <a:r>
              <a:rPr lang="en-US" sz="2000" dirty="0"/>
              <a:t>Feeling: motivated by relationships and emotions.</a:t>
            </a:r>
          </a:p>
          <a:p>
            <a:r>
              <a:rPr lang="en-US" sz="2000" dirty="0"/>
              <a:t>Thinking: motivated by knowledge and logic.</a:t>
            </a:r>
          </a:p>
          <a:p>
            <a:endParaRPr lang="en-US" dirty="0"/>
          </a:p>
        </p:txBody>
      </p:sp>
      <p:pic>
        <p:nvPicPr>
          <p:cNvPr id="2050" name="Picture 2" descr="The Centers of the Enneagram">
            <a:extLst>
              <a:ext uri="{FF2B5EF4-FFF2-40B4-BE49-F238E27FC236}">
                <a16:creationId xmlns:a16="http://schemas.microsoft.com/office/drawing/2014/main" id="{EEF78DEE-1F65-482D-A3C9-64957D77D6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425" y="4385818"/>
            <a:ext cx="3638550" cy="201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The Dominant Emotion of each Center">
            <a:extLst>
              <a:ext uri="{FF2B5EF4-FFF2-40B4-BE49-F238E27FC236}">
                <a16:creationId xmlns:a16="http://schemas.microsoft.com/office/drawing/2014/main" id="{242629E5-0E29-4E2F-92B9-787FF84D9D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0427" y="4405884"/>
            <a:ext cx="2857500" cy="201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73107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1B0436F-0955-4160-9059-0E8DE66F9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do you think?</a:t>
            </a:r>
          </a:p>
        </p:txBody>
      </p:sp>
      <p:pic>
        <p:nvPicPr>
          <p:cNvPr id="10" name="Picture Placeholder 9">
            <a:extLst>
              <a:ext uri="{FF2B5EF4-FFF2-40B4-BE49-F238E27FC236}">
                <a16:creationId xmlns:a16="http://schemas.microsoft.com/office/drawing/2014/main" id="{AE64C686-142A-40CE-9D78-495D6E28728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167" r="6167"/>
          <a:stretch>
            <a:fillRect/>
          </a:stretch>
        </p:blipFill>
        <p:spPr>
          <a:xfrm>
            <a:off x="6096000" y="0"/>
            <a:ext cx="6102350" cy="6858000"/>
          </a:xfrm>
        </p:spPr>
      </p:pic>
    </p:spTree>
    <p:extLst>
      <p:ext uri="{BB962C8B-B14F-4D97-AF65-F5344CB8AC3E}">
        <p14:creationId xmlns:p14="http://schemas.microsoft.com/office/powerpoint/2010/main" val="28128649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1D4A670A-A6A9-486C-8E94-91617F67BB9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10" name="Subtitle 9">
            <a:extLst>
              <a:ext uri="{FF2B5EF4-FFF2-40B4-BE49-F238E27FC236}">
                <a16:creationId xmlns:a16="http://schemas.microsoft.com/office/drawing/2014/main" id="{0E401962-4B9F-45B8-B7CA-A817FF57CC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9538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37E6EF-A9C0-4B05-955F-4630D46FE4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43DC6B-60CB-452F-9D9A-3C549FE4E3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The Enneagram Institute: </a:t>
            </a:r>
            <a:r>
              <a:rPr lang="en-US" sz="2000" dirty="0">
                <a:hlinkClick r:id="rId2"/>
              </a:rPr>
              <a:t>https://www.enneagraminstitute.com/how-the-enneagram-system-works</a:t>
            </a:r>
            <a:endParaRPr lang="en-US" sz="2000" dirty="0"/>
          </a:p>
          <a:p>
            <a:r>
              <a:rPr lang="en-US" sz="2000" dirty="0"/>
              <a:t>Best and Worst: </a:t>
            </a:r>
            <a:r>
              <a:rPr lang="en-US" sz="2000" dirty="0">
                <a:hlinkClick r:id="rId3"/>
              </a:rPr>
              <a:t>https://prezi.com/p/_hqlpwoffwpw/the-enneagram-presentation/</a:t>
            </a:r>
            <a:endParaRPr lang="en-US" sz="2000" dirty="0"/>
          </a:p>
          <a:p>
            <a:r>
              <a:rPr lang="en-US" sz="2000" dirty="0"/>
              <a:t>Centers: </a:t>
            </a:r>
            <a:r>
              <a:rPr lang="en-US" sz="2000" dirty="0">
                <a:hlinkClick r:id="rId4"/>
              </a:rPr>
              <a:t>https://enneagramexplained.com/enneagram-centers-of-intelligence/</a:t>
            </a:r>
            <a:endParaRPr lang="en-US" sz="2000" dirty="0"/>
          </a:p>
          <a:p>
            <a:r>
              <a:rPr lang="en-US" sz="2000" dirty="0"/>
              <a:t>Disney Characters: </a:t>
            </a:r>
            <a:r>
              <a:rPr lang="en-US" sz="2000" dirty="0">
                <a:hlinkClick r:id="rId5"/>
              </a:rPr>
              <a:t>https://www.psychologyjunkie.com/2020/05/26/the-enneagram-types-of-your-favorite-disney-characters/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943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DDCBEDF-3799-427F-BC6A-BCA9F3617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Structure</a:t>
            </a:r>
          </a:p>
        </p:txBody>
      </p:sp>
      <p:pic>
        <p:nvPicPr>
          <p:cNvPr id="1026" name="Picture 2" descr="The Enneagram with Riso-Hudson Type Names">
            <a:extLst>
              <a:ext uri="{FF2B5EF4-FFF2-40B4-BE49-F238E27FC236}">
                <a16:creationId xmlns:a16="http://schemas.microsoft.com/office/drawing/2014/main" id="{E26BC398-E75B-4A1B-81AC-1C334AC611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0337" y="2563739"/>
            <a:ext cx="6431326" cy="33295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1658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A98457-1985-44D7-A338-43A0CA9EBE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Wings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C3E6D2-04CA-4A2B-A450-7D04C10338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25344"/>
            <a:ext cx="7729728" cy="3101983"/>
          </a:xfrm>
        </p:spPr>
        <p:txBody>
          <a:bodyPr/>
          <a:lstStyle/>
          <a:p>
            <a:r>
              <a:rPr lang="en-US" dirty="0"/>
              <a:t>Your wing is the type on either side of your number.</a:t>
            </a:r>
          </a:p>
          <a:p>
            <a:r>
              <a:rPr lang="en-US" dirty="0"/>
              <a:t>2’s either have wing 1 or wing 3.</a:t>
            </a:r>
          </a:p>
          <a:p>
            <a:r>
              <a:rPr lang="en-US" dirty="0"/>
              <a:t>6’s either have wing 5 or wing 7.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Pay attention to the types on either side of yours to find your wing!</a:t>
            </a:r>
          </a:p>
        </p:txBody>
      </p:sp>
    </p:spTree>
    <p:extLst>
      <p:ext uri="{BB962C8B-B14F-4D97-AF65-F5344CB8AC3E}">
        <p14:creationId xmlns:p14="http://schemas.microsoft.com/office/powerpoint/2010/main" val="3796913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C33136F-1667-4BAB-8C16-C02F62749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Type 1</a:t>
            </a:r>
            <a:br>
              <a:rPr lang="en-US" dirty="0"/>
            </a:br>
            <a:r>
              <a:rPr lang="en-US" dirty="0"/>
              <a:t>The Reformer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2D307A2-8965-4529-86CE-0DEC6BE6CB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Idealistic, perfectionist, and rule-oriented</a:t>
            </a:r>
          </a:p>
          <a:p>
            <a:r>
              <a:rPr lang="en-US" dirty="0"/>
              <a:t>Wants to be right and has high standards</a:t>
            </a:r>
          </a:p>
          <a:p>
            <a:endParaRPr lang="en-US" dirty="0"/>
          </a:p>
          <a:p>
            <a:r>
              <a:rPr lang="en-US" dirty="0"/>
              <a:t>Basic Desire: Be good, have integrity and balance</a:t>
            </a:r>
          </a:p>
          <a:p>
            <a:r>
              <a:rPr lang="en-US" dirty="0"/>
              <a:t>Basic Fear: Being corrupt or evil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E1E5CC2-D27F-45CA-B6B8-AA96515622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50620" y="3472676"/>
            <a:ext cx="3794760" cy="2194036"/>
          </a:xfrm>
        </p:spPr>
        <p:txBody>
          <a:bodyPr>
            <a:normAutofit/>
          </a:bodyPr>
          <a:lstStyle/>
          <a:p>
            <a:r>
              <a:rPr lang="en-US" sz="1800" dirty="0"/>
              <a:t>Michelle Obama</a:t>
            </a:r>
          </a:p>
          <a:p>
            <a:r>
              <a:rPr lang="en-US" sz="1800" dirty="0"/>
              <a:t> Maggie Smith</a:t>
            </a:r>
          </a:p>
          <a:p>
            <a:r>
              <a:rPr lang="en-US" sz="1800" dirty="0"/>
              <a:t>Plato</a:t>
            </a:r>
          </a:p>
          <a:p>
            <a:r>
              <a:rPr lang="en-US" sz="1800" dirty="0"/>
              <a:t>Nelson Mandela</a:t>
            </a:r>
          </a:p>
          <a:p>
            <a:r>
              <a:rPr lang="en-US" sz="1800" dirty="0"/>
              <a:t>Mufasa - The Lion King</a:t>
            </a:r>
          </a:p>
        </p:txBody>
      </p:sp>
      <p:pic>
        <p:nvPicPr>
          <p:cNvPr id="4100" name="Picture 4" descr="type1.gif">
            <a:extLst>
              <a:ext uri="{FF2B5EF4-FFF2-40B4-BE49-F238E27FC236}">
                <a16:creationId xmlns:a16="http://schemas.microsoft.com/office/drawing/2014/main" id="{61331BA3-9B13-4E00-B2E2-7DB3C2A4D1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4072128"/>
            <a:ext cx="3095625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5035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C33136F-1667-4BAB-8C16-C02F62749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Type 2</a:t>
            </a:r>
            <a:br>
              <a:rPr lang="en-US" dirty="0"/>
            </a:br>
            <a:r>
              <a:rPr lang="en-US" dirty="0"/>
              <a:t>The Helper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2D307A2-8965-4529-86CE-0DEC6BE6CB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Generous, considerate, loving, nurturing</a:t>
            </a:r>
          </a:p>
          <a:p>
            <a:r>
              <a:rPr lang="en-US" dirty="0"/>
              <a:t>Wants to be needed/helpful</a:t>
            </a:r>
          </a:p>
          <a:p>
            <a:endParaRPr lang="en-US" dirty="0"/>
          </a:p>
          <a:p>
            <a:r>
              <a:rPr lang="en-US" dirty="0"/>
              <a:t>Basic Desire: To feel loved</a:t>
            </a:r>
          </a:p>
          <a:p>
            <a:r>
              <a:rPr lang="en-US" dirty="0"/>
              <a:t>Basic Fear: Of being unwanted or unworthy of love.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E1E5CC2-D27F-45CA-B6B8-AA96515622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50620" y="3472676"/>
            <a:ext cx="3794760" cy="2194036"/>
          </a:xfrm>
        </p:spPr>
        <p:txBody>
          <a:bodyPr>
            <a:normAutofit/>
          </a:bodyPr>
          <a:lstStyle/>
          <a:p>
            <a:r>
              <a:rPr lang="en-US" sz="1800" dirty="0"/>
              <a:t>Dolly Parton</a:t>
            </a:r>
          </a:p>
          <a:p>
            <a:r>
              <a:rPr lang="en-US" sz="1800" dirty="0"/>
              <a:t>Eleanor Roosevelt</a:t>
            </a:r>
          </a:p>
          <a:p>
            <a:r>
              <a:rPr lang="en-US" sz="1800" dirty="0"/>
              <a:t>Lionel Richie</a:t>
            </a:r>
          </a:p>
          <a:p>
            <a:r>
              <a:rPr lang="en-US" sz="1800" dirty="0"/>
              <a:t>Anna - Frozen</a:t>
            </a:r>
          </a:p>
        </p:txBody>
      </p:sp>
      <p:pic>
        <p:nvPicPr>
          <p:cNvPr id="7" name="Picture 2" descr="https://images.squarespace-cdn.com/content/v1/585179fe1b631b51e1837bac/1481831500368-ZO6KJ7IK7U3LRL0D1WU4/image-asset.gif?format=500w">
            <a:extLst>
              <a:ext uri="{FF2B5EF4-FFF2-40B4-BE49-F238E27FC236}">
                <a16:creationId xmlns:a16="http://schemas.microsoft.com/office/drawing/2014/main" id="{990BCD8D-D873-4ABC-920C-11202A12C7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3983228"/>
            <a:ext cx="3095625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984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C33136F-1667-4BAB-8C16-C02F62749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Type 3</a:t>
            </a:r>
            <a:br>
              <a:rPr lang="en-US" dirty="0"/>
            </a:br>
            <a:r>
              <a:rPr lang="en-US" dirty="0"/>
              <a:t>The Achiever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2D307A2-8965-4529-86CE-0DEC6BE6CB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6400" y="804672"/>
            <a:ext cx="4978400" cy="5248656"/>
          </a:xfrm>
        </p:spPr>
        <p:txBody>
          <a:bodyPr/>
          <a:lstStyle/>
          <a:p>
            <a:r>
              <a:rPr lang="en-US" dirty="0"/>
              <a:t>Ambitious, competitive, worried about image</a:t>
            </a:r>
          </a:p>
          <a:p>
            <a:r>
              <a:rPr lang="en-US" dirty="0"/>
              <a:t>Goal oriented and focused on accomplishments</a:t>
            </a:r>
          </a:p>
          <a:p>
            <a:endParaRPr lang="en-US" dirty="0"/>
          </a:p>
          <a:p>
            <a:r>
              <a:rPr lang="en-US" dirty="0"/>
              <a:t>Basic Desire: Feel valuable and worthwhile</a:t>
            </a:r>
          </a:p>
          <a:p>
            <a:r>
              <a:rPr lang="en-US" dirty="0"/>
              <a:t>Basic Fear: Being worthless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E1E5CC2-D27F-45CA-B6B8-AA96515622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50620" y="3472676"/>
            <a:ext cx="3794760" cy="2194036"/>
          </a:xfrm>
        </p:spPr>
        <p:txBody>
          <a:bodyPr>
            <a:normAutofit/>
          </a:bodyPr>
          <a:lstStyle/>
          <a:p>
            <a:r>
              <a:rPr lang="en-US" sz="1800" dirty="0"/>
              <a:t>Michael Jordan</a:t>
            </a:r>
          </a:p>
          <a:p>
            <a:r>
              <a:rPr lang="en-US" sz="1800" dirty="0"/>
              <a:t>Taylor Swift</a:t>
            </a:r>
          </a:p>
          <a:p>
            <a:r>
              <a:rPr lang="en-US" sz="1800" dirty="0"/>
              <a:t>Will Smith</a:t>
            </a:r>
          </a:p>
          <a:p>
            <a:r>
              <a:rPr lang="en-US" sz="1800" dirty="0"/>
              <a:t>Reese Witherspoon</a:t>
            </a:r>
          </a:p>
          <a:p>
            <a:r>
              <a:rPr lang="en-US" sz="1800" dirty="0"/>
              <a:t>Tiana - Princess and the Frog</a:t>
            </a:r>
          </a:p>
        </p:txBody>
      </p:sp>
      <p:pic>
        <p:nvPicPr>
          <p:cNvPr id="6146" name="Picture 2" descr="https://images.squarespace-cdn.com/content/v1/585179fe1b631b51e1837bac/1481833489849-JACA96EJHSERWO22NSF3/image-asset.gif?format=500w">
            <a:extLst>
              <a:ext uri="{FF2B5EF4-FFF2-40B4-BE49-F238E27FC236}">
                <a16:creationId xmlns:a16="http://schemas.microsoft.com/office/drawing/2014/main" id="{FC96F151-4D51-47E2-A0C4-4482B9685E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3957828"/>
            <a:ext cx="3095625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78769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C33136F-1667-4BAB-8C16-C02F62749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Type 4</a:t>
            </a:r>
            <a:br>
              <a:rPr lang="en-US" dirty="0"/>
            </a:br>
            <a:r>
              <a:rPr lang="en-US" dirty="0"/>
              <a:t>The Individualist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2D307A2-8965-4529-86CE-0DEC6BE6CB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/>
          <a:lstStyle/>
          <a:p>
            <a:r>
              <a:rPr lang="en-US" dirty="0"/>
              <a:t>Self-Aware, creative, sensitive</a:t>
            </a:r>
          </a:p>
          <a:p>
            <a:r>
              <a:rPr lang="en-US" dirty="0"/>
              <a:t>Wants to express themselves and surround themselves with beauty.</a:t>
            </a:r>
          </a:p>
          <a:p>
            <a:endParaRPr lang="en-US" dirty="0"/>
          </a:p>
          <a:p>
            <a:r>
              <a:rPr lang="en-US" dirty="0"/>
              <a:t>Basic Desire: Find themselves and create an identity</a:t>
            </a:r>
          </a:p>
          <a:p>
            <a:r>
              <a:rPr lang="en-US" dirty="0"/>
              <a:t>Basic Fear: Not having an identity or personal significance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E1E5CC2-D27F-45CA-B6B8-AA96515622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88720" y="3472676"/>
            <a:ext cx="3794760" cy="2194036"/>
          </a:xfrm>
        </p:spPr>
        <p:txBody>
          <a:bodyPr>
            <a:normAutofit/>
          </a:bodyPr>
          <a:lstStyle/>
          <a:p>
            <a:r>
              <a:rPr lang="en-US" sz="1800" dirty="0"/>
              <a:t>Edgar Allen Poe</a:t>
            </a:r>
          </a:p>
          <a:p>
            <a:r>
              <a:rPr lang="en-US" sz="1800" dirty="0"/>
              <a:t>Frida Kahlo</a:t>
            </a:r>
          </a:p>
          <a:p>
            <a:r>
              <a:rPr lang="en-US" sz="1800" dirty="0"/>
              <a:t>Winona Ryder</a:t>
            </a:r>
          </a:p>
          <a:p>
            <a:r>
              <a:rPr lang="en-US" sz="1800" dirty="0"/>
              <a:t>Belle - Beauty and the Beast</a:t>
            </a:r>
          </a:p>
        </p:txBody>
      </p:sp>
      <p:pic>
        <p:nvPicPr>
          <p:cNvPr id="7170" name="Picture 2" descr="https://images.squarespace-cdn.com/content/v1/585179fe1b631b51e1837bac/1481922116625-6PLCPBH7OAJA4RU1JXX2/image-asset.gif?format=500w">
            <a:extLst>
              <a:ext uri="{FF2B5EF4-FFF2-40B4-BE49-F238E27FC236}">
                <a16:creationId xmlns:a16="http://schemas.microsoft.com/office/drawing/2014/main" id="{48073974-18A4-4045-A993-54C01D327B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4072128"/>
            <a:ext cx="3095625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7720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C33136F-1667-4BAB-8C16-C02F62749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Type 5</a:t>
            </a:r>
            <a:br>
              <a:rPr lang="en-US" dirty="0"/>
            </a:br>
            <a:r>
              <a:rPr lang="en-US" dirty="0"/>
              <a:t>The Investigator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2D307A2-8965-4529-86CE-0DEC6BE6CB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Curious, independent, innovative</a:t>
            </a:r>
          </a:p>
          <a:p>
            <a:r>
              <a:rPr lang="en-US" dirty="0"/>
              <a:t>Wants to possess knowledge and understand the environment</a:t>
            </a:r>
          </a:p>
          <a:p>
            <a:endParaRPr lang="en-US" dirty="0"/>
          </a:p>
          <a:p>
            <a:r>
              <a:rPr lang="en-US" dirty="0"/>
              <a:t>Basic Desire: To be competent and capable</a:t>
            </a:r>
          </a:p>
          <a:p>
            <a:r>
              <a:rPr lang="en-US" dirty="0"/>
              <a:t>Basic Fear: Being useless or helpless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E1E5CC2-D27F-45CA-B6B8-AA96515622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50620" y="3472676"/>
            <a:ext cx="3794760" cy="2194036"/>
          </a:xfrm>
        </p:spPr>
        <p:txBody>
          <a:bodyPr>
            <a:normAutofit/>
          </a:bodyPr>
          <a:lstStyle/>
          <a:p>
            <a:r>
              <a:rPr lang="en-US" sz="1800" dirty="0"/>
              <a:t>Agatha Christie</a:t>
            </a:r>
          </a:p>
          <a:p>
            <a:r>
              <a:rPr lang="en-US" sz="1800" dirty="0"/>
              <a:t>Albert Einstein</a:t>
            </a:r>
          </a:p>
          <a:p>
            <a:r>
              <a:rPr lang="en-US" sz="1800" dirty="0"/>
              <a:t>Vincent van Gogh</a:t>
            </a:r>
          </a:p>
          <a:p>
            <a:r>
              <a:rPr lang="en-US" sz="1800" dirty="0"/>
              <a:t>Jane Porter - Tarzan</a:t>
            </a:r>
          </a:p>
          <a:p>
            <a:endParaRPr lang="en-US" sz="1800" dirty="0"/>
          </a:p>
        </p:txBody>
      </p:sp>
      <p:pic>
        <p:nvPicPr>
          <p:cNvPr id="8194" name="Picture 2" descr="https://images.squarespace-cdn.com/content/v1/585179fe1b631b51e1837bac/1481923685800-8AF2UNC7FKRTL1E19ZHT/image-asset.gif?format=500w">
            <a:extLst>
              <a:ext uri="{FF2B5EF4-FFF2-40B4-BE49-F238E27FC236}">
                <a16:creationId xmlns:a16="http://schemas.microsoft.com/office/drawing/2014/main" id="{CF34FDE5-5C7A-4D53-BBE6-125EA80BED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4072128"/>
            <a:ext cx="3095625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62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C33136F-1667-4BAB-8C16-C02F62749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/>
              <a:t>Type 6</a:t>
            </a:r>
            <a:br>
              <a:rPr lang="en-US" dirty="0"/>
            </a:br>
            <a:r>
              <a:rPr lang="en-US" dirty="0"/>
              <a:t>The Loyalist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2D307A2-8965-4529-86CE-0DEC6BE6CB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/>
          <a:lstStyle/>
          <a:p>
            <a:r>
              <a:rPr lang="en-US" dirty="0"/>
              <a:t>Reliable, hard-working, and responsible</a:t>
            </a:r>
          </a:p>
          <a:p>
            <a:r>
              <a:rPr lang="en-US" dirty="0"/>
              <a:t>Wants to have security and reassurance</a:t>
            </a:r>
          </a:p>
          <a:p>
            <a:endParaRPr lang="en-US" dirty="0"/>
          </a:p>
          <a:p>
            <a:r>
              <a:rPr lang="en-US" dirty="0"/>
              <a:t>Basic Desire: Have support and security</a:t>
            </a:r>
          </a:p>
          <a:p>
            <a:r>
              <a:rPr lang="en-US" dirty="0"/>
              <a:t>Basic Fear: Not having guidance and support</a:t>
            </a:r>
          </a:p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E1E5CC2-D27F-45CA-B6B8-AA96515622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50620" y="3472676"/>
            <a:ext cx="3794760" cy="2194036"/>
          </a:xfrm>
        </p:spPr>
        <p:txBody>
          <a:bodyPr>
            <a:normAutofit/>
          </a:bodyPr>
          <a:lstStyle/>
          <a:p>
            <a:r>
              <a:rPr lang="en-US" sz="1800" dirty="0"/>
              <a:t>J. Edgar Hoover</a:t>
            </a:r>
          </a:p>
          <a:p>
            <a:r>
              <a:rPr lang="en-US" sz="1800" dirty="0"/>
              <a:t>Chris Rock</a:t>
            </a:r>
          </a:p>
          <a:p>
            <a:r>
              <a:rPr lang="en-US" sz="1800" dirty="0"/>
              <a:t>Mark Twain</a:t>
            </a:r>
          </a:p>
          <a:p>
            <a:r>
              <a:rPr lang="en-US" sz="1800" dirty="0"/>
              <a:t>Mulan - Mulan</a:t>
            </a:r>
          </a:p>
        </p:txBody>
      </p:sp>
      <p:pic>
        <p:nvPicPr>
          <p:cNvPr id="9218" name="Picture 2" descr="https://images.squarespace-cdn.com/content/v1/585179fe1b631b51e1837bac/1482154861533-011M04CIAIIUKIEKVNSC/image-asset.gif?format=500w">
            <a:extLst>
              <a:ext uri="{FF2B5EF4-FFF2-40B4-BE49-F238E27FC236}">
                <a16:creationId xmlns:a16="http://schemas.microsoft.com/office/drawing/2014/main" id="{789C6020-DC34-47D5-A16B-77678D118B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187" y="4072128"/>
            <a:ext cx="3095625" cy="1981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0154093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13220</TotalTime>
  <Words>587</Words>
  <Application>Microsoft Office PowerPoint</Application>
  <PresentationFormat>Widescreen</PresentationFormat>
  <Paragraphs>113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Gill Sans MT</vt:lpstr>
      <vt:lpstr>Parcel</vt:lpstr>
      <vt:lpstr>Nine Types Workshop</vt:lpstr>
      <vt:lpstr>The Structure</vt:lpstr>
      <vt:lpstr>Wings</vt:lpstr>
      <vt:lpstr>Type 1 The Reformer</vt:lpstr>
      <vt:lpstr>Type 2 The Helper</vt:lpstr>
      <vt:lpstr>Type 3 The Achiever</vt:lpstr>
      <vt:lpstr>Type 4 The Individualist</vt:lpstr>
      <vt:lpstr>Type 5 The Investigator</vt:lpstr>
      <vt:lpstr>Type 6 The Loyalist</vt:lpstr>
      <vt:lpstr>Type 7 The Enthusiast</vt:lpstr>
      <vt:lpstr>Type 8 The Challenger</vt:lpstr>
      <vt:lpstr>Type 9 The Peacemaker</vt:lpstr>
      <vt:lpstr>Centers</vt:lpstr>
      <vt:lpstr>What do you think?</vt:lpstr>
      <vt:lpstr>Questions?</vt:lpstr>
      <vt:lpstr>Sources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Nine Types  What’s yours?</dc:title>
  <dc:creator>Alissa Belton</dc:creator>
  <cp:lastModifiedBy>Alissa Belton</cp:lastModifiedBy>
  <cp:revision>22</cp:revision>
  <dcterms:created xsi:type="dcterms:W3CDTF">2021-10-11T13:35:29Z</dcterms:created>
  <dcterms:modified xsi:type="dcterms:W3CDTF">2021-11-10T16:37:56Z</dcterms:modified>
</cp:coreProperties>
</file>